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emf" ContentType="image/x-emf"/>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111"/>
  </p:notesMasterIdLst>
  <p:handoutMasterIdLst>
    <p:handoutMasterId r:id="rId112"/>
  </p:handoutMasterIdLst>
  <p:sldIdLst>
    <p:sldId id="360" r:id="rId2"/>
    <p:sldId id="361" r:id="rId3"/>
    <p:sldId id="343" r:id="rId4"/>
    <p:sldId id="344" r:id="rId5"/>
    <p:sldId id="345" r:id="rId6"/>
    <p:sldId id="347" r:id="rId7"/>
    <p:sldId id="346" r:id="rId8"/>
    <p:sldId id="348" r:id="rId9"/>
    <p:sldId id="349" r:id="rId10"/>
    <p:sldId id="350" r:id="rId11"/>
    <p:sldId id="351" r:id="rId12"/>
    <p:sldId id="352" r:id="rId13"/>
    <p:sldId id="353" r:id="rId14"/>
    <p:sldId id="354" r:id="rId15"/>
    <p:sldId id="355" r:id="rId16"/>
    <p:sldId id="356" r:id="rId17"/>
    <p:sldId id="357" r:id="rId18"/>
    <p:sldId id="358" r:id="rId19"/>
    <p:sldId id="359" r:id="rId20"/>
    <p:sldId id="256" r:id="rId21"/>
    <p:sldId id="258" r:id="rId22"/>
    <p:sldId id="259" r:id="rId23"/>
    <p:sldId id="362" r:id="rId24"/>
    <p:sldId id="260" r:id="rId25"/>
    <p:sldId id="261" r:id="rId26"/>
    <p:sldId id="262" r:id="rId27"/>
    <p:sldId id="363" r:id="rId28"/>
    <p:sldId id="263" r:id="rId29"/>
    <p:sldId id="264" r:id="rId30"/>
    <p:sldId id="265" r:id="rId31"/>
    <p:sldId id="266" r:id="rId32"/>
    <p:sldId id="267" r:id="rId33"/>
    <p:sldId id="268" r:id="rId34"/>
    <p:sldId id="269" r:id="rId35"/>
    <p:sldId id="270" r:id="rId36"/>
    <p:sldId id="271" r:id="rId37"/>
    <p:sldId id="365" r:id="rId38"/>
    <p:sldId id="366" r:id="rId39"/>
    <p:sldId id="368" r:id="rId40"/>
    <p:sldId id="367" r:id="rId41"/>
    <p:sldId id="369" r:id="rId42"/>
    <p:sldId id="371" r:id="rId43"/>
    <p:sldId id="370" r:id="rId44"/>
    <p:sldId id="272" r:id="rId45"/>
    <p:sldId id="273" r:id="rId46"/>
    <p:sldId id="274" r:id="rId47"/>
    <p:sldId id="275" r:id="rId48"/>
    <p:sldId id="276" r:id="rId49"/>
    <p:sldId id="277" r:id="rId50"/>
    <p:sldId id="278" r:id="rId51"/>
    <p:sldId id="279" r:id="rId52"/>
    <p:sldId id="280" r:id="rId53"/>
    <p:sldId id="372" r:id="rId54"/>
    <p:sldId id="283" r:id="rId55"/>
    <p:sldId id="373" r:id="rId56"/>
    <p:sldId id="284" r:id="rId57"/>
    <p:sldId id="375" r:id="rId58"/>
    <p:sldId id="376" r:id="rId59"/>
    <p:sldId id="377" r:id="rId60"/>
    <p:sldId id="378" r:id="rId61"/>
    <p:sldId id="287" r:id="rId62"/>
    <p:sldId id="289" r:id="rId63"/>
    <p:sldId id="290" r:id="rId64"/>
    <p:sldId id="300" r:id="rId65"/>
    <p:sldId id="301" r:id="rId66"/>
    <p:sldId id="302" r:id="rId67"/>
    <p:sldId id="303" r:id="rId68"/>
    <p:sldId id="305" r:id="rId69"/>
    <p:sldId id="306" r:id="rId70"/>
    <p:sldId id="307" r:id="rId71"/>
    <p:sldId id="308" r:id="rId72"/>
    <p:sldId id="379" r:id="rId73"/>
    <p:sldId id="309" r:id="rId74"/>
    <p:sldId id="310" r:id="rId75"/>
    <p:sldId id="311" r:id="rId76"/>
    <p:sldId id="312" r:id="rId77"/>
    <p:sldId id="313" r:id="rId78"/>
    <p:sldId id="314" r:id="rId79"/>
    <p:sldId id="315" r:id="rId80"/>
    <p:sldId id="316" r:id="rId81"/>
    <p:sldId id="317" r:id="rId82"/>
    <p:sldId id="318" r:id="rId83"/>
    <p:sldId id="319" r:id="rId84"/>
    <p:sldId id="320" r:id="rId85"/>
    <p:sldId id="380" r:id="rId86"/>
    <p:sldId id="382" r:id="rId87"/>
    <p:sldId id="383" r:id="rId88"/>
    <p:sldId id="384" r:id="rId89"/>
    <p:sldId id="381" r:id="rId90"/>
    <p:sldId id="386" r:id="rId91"/>
    <p:sldId id="387" r:id="rId92"/>
    <p:sldId id="385" r:id="rId93"/>
    <p:sldId id="388" r:id="rId94"/>
    <p:sldId id="321" r:id="rId95"/>
    <p:sldId id="322" r:id="rId96"/>
    <p:sldId id="323" r:id="rId97"/>
    <p:sldId id="324" r:id="rId98"/>
    <p:sldId id="325" r:id="rId99"/>
    <p:sldId id="389" r:id="rId100"/>
    <p:sldId id="329" r:id="rId101"/>
    <p:sldId id="330" r:id="rId102"/>
    <p:sldId id="390" r:id="rId103"/>
    <p:sldId id="391" r:id="rId104"/>
    <p:sldId id="335" r:id="rId105"/>
    <p:sldId id="392" r:id="rId106"/>
    <p:sldId id="393" r:id="rId107"/>
    <p:sldId id="336" r:id="rId108"/>
    <p:sldId id="337" r:id="rId109"/>
    <p:sldId id="338" r:id="rId110"/>
  </p:sldIdLst>
  <p:sldSz cx="9144000" cy="6858000" type="screen4x3"/>
  <p:notesSz cx="9910763" cy="6780213"/>
  <p:custDataLst>
    <p:tags r:id="rId113"/>
  </p:custDataLst>
  <p:defaultTextStyle>
    <a:defPPr>
      <a:defRPr lang="en-GB"/>
    </a:defPPr>
    <a:lvl1pPr algn="l" rtl="0" eaLnBrk="0" fontAlgn="base" hangingPunct="0">
      <a:spcBef>
        <a:spcPct val="0"/>
      </a:spcBef>
      <a:spcAft>
        <a:spcPct val="0"/>
      </a:spcAft>
      <a:defRPr sz="1400" b="1" kern="1200">
        <a:solidFill>
          <a:schemeClr val="tx1"/>
        </a:solidFill>
        <a:latin typeface="Arial" charset="0"/>
        <a:ea typeface="+mn-ea"/>
        <a:cs typeface="+mn-cs"/>
      </a:defRPr>
    </a:lvl1pPr>
    <a:lvl2pPr marL="457200" algn="l" rtl="0" eaLnBrk="0" fontAlgn="base" hangingPunct="0">
      <a:spcBef>
        <a:spcPct val="0"/>
      </a:spcBef>
      <a:spcAft>
        <a:spcPct val="0"/>
      </a:spcAft>
      <a:defRPr sz="1400" b="1" kern="1200">
        <a:solidFill>
          <a:schemeClr val="tx1"/>
        </a:solidFill>
        <a:latin typeface="Arial" charset="0"/>
        <a:ea typeface="+mn-ea"/>
        <a:cs typeface="+mn-cs"/>
      </a:defRPr>
    </a:lvl2pPr>
    <a:lvl3pPr marL="914400" algn="l" rtl="0" eaLnBrk="0" fontAlgn="base" hangingPunct="0">
      <a:spcBef>
        <a:spcPct val="0"/>
      </a:spcBef>
      <a:spcAft>
        <a:spcPct val="0"/>
      </a:spcAft>
      <a:defRPr sz="1400" b="1" kern="1200">
        <a:solidFill>
          <a:schemeClr val="tx1"/>
        </a:solidFill>
        <a:latin typeface="Arial" charset="0"/>
        <a:ea typeface="+mn-ea"/>
        <a:cs typeface="+mn-cs"/>
      </a:defRPr>
    </a:lvl3pPr>
    <a:lvl4pPr marL="1371600" algn="l" rtl="0" eaLnBrk="0" fontAlgn="base" hangingPunct="0">
      <a:spcBef>
        <a:spcPct val="0"/>
      </a:spcBef>
      <a:spcAft>
        <a:spcPct val="0"/>
      </a:spcAft>
      <a:defRPr sz="1400" b="1" kern="1200">
        <a:solidFill>
          <a:schemeClr val="tx1"/>
        </a:solidFill>
        <a:latin typeface="Arial" charset="0"/>
        <a:ea typeface="+mn-ea"/>
        <a:cs typeface="+mn-cs"/>
      </a:defRPr>
    </a:lvl4pPr>
    <a:lvl5pPr marL="1828800" algn="l"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showPr loop="1" showNarration="1" useTimings="0">
    <p:present/>
    <p:sldAll/>
    <p:penClr>
      <a:schemeClr val="tx1"/>
    </p:penClr>
  </p:showPr>
  <p:clrMru>
    <a:srgbClr val="777777"/>
    <a:srgbClr val="969696"/>
    <a:srgbClr val="A36235"/>
    <a:srgbClr val="FFFF99"/>
    <a:srgbClr val="003399"/>
    <a:srgbClr val="66CCFF"/>
    <a:srgbClr val="FF99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196" autoAdjust="0"/>
    <p:restoredTop sz="99500" autoAdjust="0"/>
  </p:normalViewPr>
  <p:slideViewPr>
    <p:cSldViewPr snapToGrid="0">
      <p:cViewPr varScale="1">
        <p:scale>
          <a:sx n="115" d="100"/>
          <a:sy n="115" d="100"/>
        </p:scale>
        <p:origin x="-396" y="-108"/>
      </p:cViewPr>
      <p:guideLst>
        <p:guide orient="horz" pos="496"/>
        <p:guide orient="horz" pos="1131"/>
        <p:guide orient="horz" pos="1688"/>
        <p:guide orient="horz" pos="2454"/>
        <p:guide pos="2474"/>
        <p:guide pos="3114"/>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Lst>
  </p:outlineViewPr>
  <p:notesTextViewPr>
    <p:cViewPr>
      <p:scale>
        <a:sx n="100" d="100"/>
        <a:sy n="100" d="100"/>
      </p:scale>
      <p:origin x="0" y="0"/>
    </p:cViewPr>
  </p:notesTextViewPr>
  <p:sorterViewPr>
    <p:cViewPr>
      <p:scale>
        <a:sx n="50" d="100"/>
        <a:sy n="50" d="100"/>
      </p:scale>
      <p:origin x="0" y="672"/>
    </p:cViewPr>
  </p:sorterViewPr>
  <p:notesViewPr>
    <p:cSldViewPr snapToGrid="0">
      <p:cViewPr varScale="1">
        <p:scale>
          <a:sx n="58" d="100"/>
          <a:sy n="58" d="100"/>
        </p:scale>
        <p:origin x="-1248" y="-96"/>
      </p:cViewPr>
      <p:guideLst>
        <p:guide orient="horz" pos="2136"/>
        <p:guide pos="3122"/>
      </p:guideLst>
    </p:cSldViewPr>
  </p:notes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_rels/viewProps.xml.rels><?xml version="1.0" encoding="UTF-8" standalone="yes"?>
<Relationships xmlns="http://schemas.openxmlformats.org/package/2006/relationships"><Relationship Id="rId8" Type="http://schemas.openxmlformats.org/officeDocument/2006/relationships/slide" Target="slides/slide28.xml"/><Relationship Id="rId13" Type="http://schemas.openxmlformats.org/officeDocument/2006/relationships/slide" Target="slides/slide33.xml"/><Relationship Id="rId18" Type="http://schemas.openxmlformats.org/officeDocument/2006/relationships/slide" Target="slides/slide42.xml"/><Relationship Id="rId26" Type="http://schemas.openxmlformats.org/officeDocument/2006/relationships/slide" Target="slides/slide52.xml"/><Relationship Id="rId3" Type="http://schemas.openxmlformats.org/officeDocument/2006/relationships/slide" Target="slides/slide22.xml"/><Relationship Id="rId21" Type="http://schemas.openxmlformats.org/officeDocument/2006/relationships/slide" Target="slides/slide46.xml"/><Relationship Id="rId7" Type="http://schemas.openxmlformats.org/officeDocument/2006/relationships/slide" Target="slides/slide27.xml"/><Relationship Id="rId12" Type="http://schemas.openxmlformats.org/officeDocument/2006/relationships/slide" Target="slides/slide32.xml"/><Relationship Id="rId17" Type="http://schemas.openxmlformats.org/officeDocument/2006/relationships/slide" Target="slides/slide39.xml"/><Relationship Id="rId25" Type="http://schemas.openxmlformats.org/officeDocument/2006/relationships/slide" Target="slides/slide51.xml"/><Relationship Id="rId2" Type="http://schemas.openxmlformats.org/officeDocument/2006/relationships/slide" Target="slides/slide21.xml"/><Relationship Id="rId16" Type="http://schemas.openxmlformats.org/officeDocument/2006/relationships/slide" Target="slides/slide36.xml"/><Relationship Id="rId20" Type="http://schemas.openxmlformats.org/officeDocument/2006/relationships/slide" Target="slides/slide45.xml"/><Relationship Id="rId29" Type="http://schemas.openxmlformats.org/officeDocument/2006/relationships/slide" Target="slides/slide61.xml"/><Relationship Id="rId1" Type="http://schemas.openxmlformats.org/officeDocument/2006/relationships/slide" Target="slides/slide20.xml"/><Relationship Id="rId6" Type="http://schemas.openxmlformats.org/officeDocument/2006/relationships/slide" Target="slides/slide26.xml"/><Relationship Id="rId11" Type="http://schemas.openxmlformats.org/officeDocument/2006/relationships/slide" Target="slides/slide31.xml"/><Relationship Id="rId24" Type="http://schemas.openxmlformats.org/officeDocument/2006/relationships/slide" Target="slides/slide50.xml"/><Relationship Id="rId5" Type="http://schemas.openxmlformats.org/officeDocument/2006/relationships/slide" Target="slides/slide25.xml"/><Relationship Id="rId15" Type="http://schemas.openxmlformats.org/officeDocument/2006/relationships/slide" Target="slides/slide35.xml"/><Relationship Id="rId23" Type="http://schemas.openxmlformats.org/officeDocument/2006/relationships/slide" Target="slides/slide49.xml"/><Relationship Id="rId28" Type="http://schemas.openxmlformats.org/officeDocument/2006/relationships/slide" Target="slides/slide56.xml"/><Relationship Id="rId10" Type="http://schemas.openxmlformats.org/officeDocument/2006/relationships/slide" Target="slides/slide30.xml"/><Relationship Id="rId19" Type="http://schemas.openxmlformats.org/officeDocument/2006/relationships/slide" Target="slides/slide44.xml"/><Relationship Id="rId31" Type="http://schemas.openxmlformats.org/officeDocument/2006/relationships/slide" Target="slides/slide63.xml"/><Relationship Id="rId4" Type="http://schemas.openxmlformats.org/officeDocument/2006/relationships/slide" Target="slides/slide24.xml"/><Relationship Id="rId9" Type="http://schemas.openxmlformats.org/officeDocument/2006/relationships/slide" Target="slides/slide29.xml"/><Relationship Id="rId14" Type="http://schemas.openxmlformats.org/officeDocument/2006/relationships/slide" Target="slides/slide34.xml"/><Relationship Id="rId22" Type="http://schemas.openxmlformats.org/officeDocument/2006/relationships/slide" Target="slides/slide48.xml"/><Relationship Id="rId27" Type="http://schemas.openxmlformats.org/officeDocument/2006/relationships/slide" Target="slides/slide54.xml"/><Relationship Id="rId30" Type="http://schemas.openxmlformats.org/officeDocument/2006/relationships/slide" Target="slides/slide6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42941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smtClean="0">
                <a:effectLst>
                  <a:outerShdw blurRad="38100" dist="38100" dir="2700000" algn="tl">
                    <a:srgbClr val="C0C0C0"/>
                  </a:outerShdw>
                </a:effectLst>
              </a:defRPr>
            </a:lvl1pPr>
          </a:lstStyle>
          <a:p>
            <a:pPr>
              <a:defRPr/>
            </a:pPr>
            <a:endParaRPr lang="en-GB"/>
          </a:p>
        </p:txBody>
      </p:sp>
      <p:sp>
        <p:nvSpPr>
          <p:cNvPr id="10243" name="Rectangle 3"/>
          <p:cNvSpPr>
            <a:spLocks noGrp="1" noChangeArrowheads="1"/>
          </p:cNvSpPr>
          <p:nvPr>
            <p:ph type="dt" sz="quarter" idx="1"/>
          </p:nvPr>
        </p:nvSpPr>
        <p:spPr bwMode="auto">
          <a:xfrm>
            <a:off x="5616575" y="0"/>
            <a:ext cx="42941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smtClean="0">
                <a:effectLst>
                  <a:outerShdw blurRad="38100" dist="38100" dir="2700000" algn="tl">
                    <a:srgbClr val="C0C0C0"/>
                  </a:outerShdw>
                </a:effectLst>
              </a:defRPr>
            </a:lvl1pPr>
          </a:lstStyle>
          <a:p>
            <a:pPr>
              <a:defRPr/>
            </a:pPr>
            <a:endParaRPr lang="en-GB"/>
          </a:p>
        </p:txBody>
      </p:sp>
      <p:sp>
        <p:nvSpPr>
          <p:cNvPr id="10244" name="Rectangle 4"/>
          <p:cNvSpPr>
            <a:spLocks noGrp="1" noChangeArrowheads="1"/>
          </p:cNvSpPr>
          <p:nvPr>
            <p:ph type="ftr" sz="quarter" idx="2"/>
          </p:nvPr>
        </p:nvSpPr>
        <p:spPr bwMode="auto">
          <a:xfrm>
            <a:off x="0" y="6440488"/>
            <a:ext cx="4294188"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smtClean="0">
                <a:effectLst>
                  <a:outerShdw blurRad="38100" dist="38100" dir="2700000" algn="tl">
                    <a:srgbClr val="C0C0C0"/>
                  </a:outerShdw>
                </a:effectLst>
              </a:defRPr>
            </a:lvl1pPr>
          </a:lstStyle>
          <a:p>
            <a:pPr>
              <a:defRPr/>
            </a:pPr>
            <a:r>
              <a:rPr lang="en-GB"/>
              <a:t>SEC390</a:t>
            </a:r>
          </a:p>
        </p:txBody>
      </p:sp>
      <p:sp>
        <p:nvSpPr>
          <p:cNvPr id="10245" name="Rectangle 5"/>
          <p:cNvSpPr>
            <a:spLocks noGrp="1" noChangeArrowheads="1"/>
          </p:cNvSpPr>
          <p:nvPr>
            <p:ph type="sldNum" sz="quarter" idx="3"/>
          </p:nvPr>
        </p:nvSpPr>
        <p:spPr bwMode="auto">
          <a:xfrm>
            <a:off x="5616575" y="6440488"/>
            <a:ext cx="4294188"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effectLst>
                  <a:outerShdw blurRad="38100" dist="38100" dir="2700000" algn="tl">
                    <a:srgbClr val="C0C0C0"/>
                  </a:outerShdw>
                </a:effectLst>
              </a:defRPr>
            </a:lvl1pPr>
          </a:lstStyle>
          <a:p>
            <a:pPr>
              <a:defRPr/>
            </a:pPr>
            <a:fld id="{667ACA0C-7AEA-453B-A177-160D89A3E2D3}"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42941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smtClean="0">
                <a:effectLst/>
                <a:latin typeface="Times New Roman" pitchFamily="18" charset="0"/>
              </a:defRPr>
            </a:lvl1pPr>
          </a:lstStyle>
          <a:p>
            <a:pPr>
              <a:defRPr/>
            </a:pPr>
            <a:endParaRPr lang="en-GB"/>
          </a:p>
        </p:txBody>
      </p:sp>
      <p:sp>
        <p:nvSpPr>
          <p:cNvPr id="78851" name="Rectangle 3"/>
          <p:cNvSpPr>
            <a:spLocks noGrp="1" noChangeArrowheads="1"/>
          </p:cNvSpPr>
          <p:nvPr>
            <p:ph type="dt" idx="1"/>
          </p:nvPr>
        </p:nvSpPr>
        <p:spPr bwMode="auto">
          <a:xfrm>
            <a:off x="5614988" y="0"/>
            <a:ext cx="4294187"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smtClean="0">
                <a:effectLst/>
                <a:latin typeface="Times New Roman" pitchFamily="18" charset="0"/>
              </a:defRPr>
            </a:lvl1pPr>
          </a:lstStyle>
          <a:p>
            <a:pPr>
              <a:defRPr/>
            </a:pPr>
            <a:endParaRPr lang="en-GB"/>
          </a:p>
        </p:txBody>
      </p:sp>
      <p:sp>
        <p:nvSpPr>
          <p:cNvPr id="114692" name="Rectangle 4"/>
          <p:cNvSpPr>
            <a:spLocks noRot="1" noChangeArrowheads="1" noTextEdit="1"/>
          </p:cNvSpPr>
          <p:nvPr>
            <p:ph type="sldImg" idx="2"/>
          </p:nvPr>
        </p:nvSpPr>
        <p:spPr bwMode="auto">
          <a:xfrm>
            <a:off x="3259138" y="508000"/>
            <a:ext cx="3390900" cy="2543175"/>
          </a:xfrm>
          <a:prstGeom prst="rect">
            <a:avLst/>
          </a:prstGeom>
          <a:noFill/>
          <a:ln w="9525">
            <a:solidFill>
              <a:srgbClr val="000000"/>
            </a:solidFill>
            <a:miter lim="800000"/>
            <a:headEnd/>
            <a:tailEnd/>
          </a:ln>
        </p:spPr>
      </p:sp>
      <p:sp>
        <p:nvSpPr>
          <p:cNvPr id="78853" name="Rectangle 5"/>
          <p:cNvSpPr>
            <a:spLocks noGrp="1" noChangeArrowheads="1"/>
          </p:cNvSpPr>
          <p:nvPr>
            <p:ph type="body" sz="quarter" idx="3"/>
          </p:nvPr>
        </p:nvSpPr>
        <p:spPr bwMode="auto">
          <a:xfrm>
            <a:off x="990600" y="3221038"/>
            <a:ext cx="7929563" cy="305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78854" name="Rectangle 6"/>
          <p:cNvSpPr>
            <a:spLocks noGrp="1" noChangeArrowheads="1"/>
          </p:cNvSpPr>
          <p:nvPr>
            <p:ph type="ftr" sz="quarter" idx="4"/>
          </p:nvPr>
        </p:nvSpPr>
        <p:spPr bwMode="auto">
          <a:xfrm>
            <a:off x="0" y="6438900"/>
            <a:ext cx="4294188"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smtClean="0">
                <a:effectLst/>
                <a:latin typeface="Times New Roman" pitchFamily="18" charset="0"/>
              </a:defRPr>
            </a:lvl1pPr>
          </a:lstStyle>
          <a:p>
            <a:pPr>
              <a:defRPr/>
            </a:pPr>
            <a:endParaRPr lang="en-GB"/>
          </a:p>
        </p:txBody>
      </p:sp>
      <p:sp>
        <p:nvSpPr>
          <p:cNvPr id="78855" name="Rectangle 7"/>
          <p:cNvSpPr>
            <a:spLocks noGrp="1" noChangeArrowheads="1"/>
          </p:cNvSpPr>
          <p:nvPr>
            <p:ph type="sldNum" sz="quarter" idx="5"/>
          </p:nvPr>
        </p:nvSpPr>
        <p:spPr bwMode="auto">
          <a:xfrm>
            <a:off x="5614988" y="6438900"/>
            <a:ext cx="4294187"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effectLst/>
                <a:latin typeface="Times New Roman" pitchFamily="18" charset="0"/>
              </a:defRPr>
            </a:lvl1pPr>
          </a:lstStyle>
          <a:p>
            <a:pPr>
              <a:defRPr/>
            </a:pPr>
            <a:fld id="{F063A8F0-C35A-46E0-9F8A-2C5656EC686E}"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5D63EDA5-AC63-4F2C-928C-A4258255DCC4}" type="slidenum">
              <a:rPr lang="en-GB"/>
              <a:pPr/>
              <a:t>20</a:t>
            </a:fld>
            <a:endParaRPr lang="en-GB"/>
          </a:p>
        </p:txBody>
      </p:sp>
      <p:sp>
        <p:nvSpPr>
          <p:cNvPr id="115715" name="Rectangle 2"/>
          <p:cNvSpPr>
            <a:spLocks noRot="1" noChangeArrowheads="1" noTextEdit="1"/>
          </p:cNvSpPr>
          <p:nvPr>
            <p:ph type="sldImg"/>
          </p:nvPr>
        </p:nvSpPr>
        <p:spPr>
          <a:xfrm>
            <a:off x="3260725" y="509588"/>
            <a:ext cx="3389313" cy="2541587"/>
          </a:xfrm>
          <a:ln/>
        </p:spPr>
      </p:sp>
      <p:sp>
        <p:nvSpPr>
          <p:cNvPr id="115716"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ACEB2F44-1327-4231-B355-CF51AF9B48A4}" type="slidenum">
              <a:rPr lang="en-GB"/>
              <a:pPr/>
              <a:t>30</a:t>
            </a:fld>
            <a:endParaRPr lang="en-GB"/>
          </a:p>
        </p:txBody>
      </p:sp>
      <p:sp>
        <p:nvSpPr>
          <p:cNvPr id="124931" name="Rectangle 2"/>
          <p:cNvSpPr>
            <a:spLocks noRot="1" noChangeArrowheads="1" noTextEdit="1"/>
          </p:cNvSpPr>
          <p:nvPr>
            <p:ph type="sldImg"/>
          </p:nvPr>
        </p:nvSpPr>
        <p:spPr>
          <a:xfrm>
            <a:off x="3260725" y="509588"/>
            <a:ext cx="3389313" cy="2541587"/>
          </a:xfrm>
          <a:ln/>
        </p:spPr>
      </p:sp>
      <p:sp>
        <p:nvSpPr>
          <p:cNvPr id="124932"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D034A67F-9736-4F07-96FA-F831F735AA5B}" type="slidenum">
              <a:rPr lang="en-GB"/>
              <a:pPr/>
              <a:t>31</a:t>
            </a:fld>
            <a:endParaRPr lang="en-GB"/>
          </a:p>
        </p:txBody>
      </p:sp>
      <p:sp>
        <p:nvSpPr>
          <p:cNvPr id="125955" name="Rectangle 2"/>
          <p:cNvSpPr>
            <a:spLocks noRot="1" noChangeArrowheads="1" noTextEdit="1"/>
          </p:cNvSpPr>
          <p:nvPr>
            <p:ph type="sldImg"/>
          </p:nvPr>
        </p:nvSpPr>
        <p:spPr>
          <a:xfrm>
            <a:off x="3260725" y="509588"/>
            <a:ext cx="3389313" cy="2541587"/>
          </a:xfrm>
          <a:ln/>
        </p:spPr>
      </p:sp>
      <p:sp>
        <p:nvSpPr>
          <p:cNvPr id="125956"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A92FED7C-1508-4B58-82DF-43D345A76DB0}" type="slidenum">
              <a:rPr lang="en-GB"/>
              <a:pPr/>
              <a:t>32</a:t>
            </a:fld>
            <a:endParaRPr lang="en-GB"/>
          </a:p>
        </p:txBody>
      </p:sp>
      <p:sp>
        <p:nvSpPr>
          <p:cNvPr id="126979" name="Rectangle 2"/>
          <p:cNvSpPr>
            <a:spLocks noRot="1" noChangeArrowheads="1" noTextEdit="1"/>
          </p:cNvSpPr>
          <p:nvPr>
            <p:ph type="sldImg"/>
          </p:nvPr>
        </p:nvSpPr>
        <p:spPr>
          <a:xfrm>
            <a:off x="3260725" y="509588"/>
            <a:ext cx="3389313" cy="2541587"/>
          </a:xfrm>
          <a:ln/>
        </p:spPr>
      </p:sp>
      <p:sp>
        <p:nvSpPr>
          <p:cNvPr id="126980"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F75528C9-9D34-4A8B-A85B-00F04C463F4D}" type="slidenum">
              <a:rPr lang="en-GB"/>
              <a:pPr/>
              <a:t>33</a:t>
            </a:fld>
            <a:endParaRPr lang="en-GB"/>
          </a:p>
        </p:txBody>
      </p:sp>
      <p:sp>
        <p:nvSpPr>
          <p:cNvPr id="128003" name="Rectangle 2"/>
          <p:cNvSpPr>
            <a:spLocks noRot="1" noChangeArrowheads="1" noTextEdit="1"/>
          </p:cNvSpPr>
          <p:nvPr>
            <p:ph type="sldImg"/>
          </p:nvPr>
        </p:nvSpPr>
        <p:spPr>
          <a:xfrm>
            <a:off x="3260725" y="509588"/>
            <a:ext cx="3389313" cy="2541587"/>
          </a:xfrm>
          <a:ln/>
        </p:spPr>
      </p:sp>
      <p:sp>
        <p:nvSpPr>
          <p:cNvPr id="128004"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D777FB21-C437-48B3-B263-52DBEF8556A1}" type="slidenum">
              <a:rPr lang="en-GB"/>
              <a:pPr/>
              <a:t>34</a:t>
            </a:fld>
            <a:endParaRPr lang="en-GB"/>
          </a:p>
        </p:txBody>
      </p:sp>
      <p:sp>
        <p:nvSpPr>
          <p:cNvPr id="129027" name="Rectangle 2"/>
          <p:cNvSpPr>
            <a:spLocks noRot="1" noChangeArrowheads="1" noTextEdit="1"/>
          </p:cNvSpPr>
          <p:nvPr>
            <p:ph type="sldImg"/>
          </p:nvPr>
        </p:nvSpPr>
        <p:spPr>
          <a:xfrm>
            <a:off x="3260725" y="509588"/>
            <a:ext cx="3389313" cy="2541587"/>
          </a:xfrm>
          <a:ln/>
        </p:spPr>
      </p:sp>
      <p:sp>
        <p:nvSpPr>
          <p:cNvPr id="129028"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16ED2E0F-C451-49CF-B6E9-AB482135CEBA}" type="slidenum">
              <a:rPr lang="en-GB"/>
              <a:pPr/>
              <a:t>35</a:t>
            </a:fld>
            <a:endParaRPr lang="en-GB"/>
          </a:p>
        </p:txBody>
      </p:sp>
      <p:sp>
        <p:nvSpPr>
          <p:cNvPr id="130051" name="Rectangle 2"/>
          <p:cNvSpPr>
            <a:spLocks noRot="1" noChangeArrowheads="1" noTextEdit="1"/>
          </p:cNvSpPr>
          <p:nvPr>
            <p:ph type="sldImg"/>
          </p:nvPr>
        </p:nvSpPr>
        <p:spPr>
          <a:xfrm>
            <a:off x="3260725" y="509588"/>
            <a:ext cx="3389313" cy="2541587"/>
          </a:xfrm>
          <a:ln/>
        </p:spPr>
      </p:sp>
      <p:sp>
        <p:nvSpPr>
          <p:cNvPr id="130052"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40709977-6294-4796-9B45-73947E3093D4}" type="slidenum">
              <a:rPr lang="en-GB"/>
              <a:pPr/>
              <a:t>36</a:t>
            </a:fld>
            <a:endParaRPr lang="en-GB"/>
          </a:p>
        </p:txBody>
      </p:sp>
      <p:sp>
        <p:nvSpPr>
          <p:cNvPr id="131075" name="Rectangle 2"/>
          <p:cNvSpPr>
            <a:spLocks noRot="1" noChangeArrowheads="1" noTextEdit="1"/>
          </p:cNvSpPr>
          <p:nvPr>
            <p:ph type="sldImg"/>
          </p:nvPr>
        </p:nvSpPr>
        <p:spPr>
          <a:xfrm>
            <a:off x="3260725" y="509588"/>
            <a:ext cx="3389313" cy="2541587"/>
          </a:xfrm>
          <a:ln/>
        </p:spPr>
      </p:sp>
      <p:sp>
        <p:nvSpPr>
          <p:cNvPr id="131076"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FF28D361-1F64-49CA-804F-246ED91433BE}" type="slidenum">
              <a:rPr lang="en-GB"/>
              <a:pPr/>
              <a:t>39</a:t>
            </a:fld>
            <a:endParaRPr lang="en-GB"/>
          </a:p>
        </p:txBody>
      </p:sp>
      <p:sp>
        <p:nvSpPr>
          <p:cNvPr id="132099" name="Rectangle 2"/>
          <p:cNvSpPr>
            <a:spLocks noRot="1" noChangeArrowheads="1" noTextEdit="1"/>
          </p:cNvSpPr>
          <p:nvPr>
            <p:ph type="sldImg"/>
          </p:nvPr>
        </p:nvSpPr>
        <p:spPr>
          <a:xfrm>
            <a:off x="3260725" y="509588"/>
            <a:ext cx="3389313" cy="2541587"/>
          </a:xfrm>
          <a:ln/>
        </p:spPr>
      </p:sp>
      <p:sp>
        <p:nvSpPr>
          <p:cNvPr id="132100"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348EAFBC-E4A5-43FD-ADBD-6464AE1C1466}" type="slidenum">
              <a:rPr lang="en-GB"/>
              <a:pPr/>
              <a:t>42</a:t>
            </a:fld>
            <a:endParaRPr lang="en-GB"/>
          </a:p>
        </p:txBody>
      </p:sp>
      <p:sp>
        <p:nvSpPr>
          <p:cNvPr id="133123" name="Rectangle 2"/>
          <p:cNvSpPr>
            <a:spLocks noRot="1" noChangeArrowheads="1" noTextEdit="1"/>
          </p:cNvSpPr>
          <p:nvPr>
            <p:ph type="sldImg"/>
          </p:nvPr>
        </p:nvSpPr>
        <p:spPr>
          <a:xfrm>
            <a:off x="3260725" y="509588"/>
            <a:ext cx="3389313" cy="2541587"/>
          </a:xfrm>
          <a:ln/>
        </p:spPr>
      </p:sp>
      <p:sp>
        <p:nvSpPr>
          <p:cNvPr id="133124"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92D672BB-A6A0-4F03-BCCB-CB8FE4969689}" type="slidenum">
              <a:rPr lang="en-GB"/>
              <a:pPr/>
              <a:t>44</a:t>
            </a:fld>
            <a:endParaRPr lang="en-GB"/>
          </a:p>
        </p:txBody>
      </p:sp>
      <p:sp>
        <p:nvSpPr>
          <p:cNvPr id="134147" name="Rectangle 2"/>
          <p:cNvSpPr>
            <a:spLocks noRot="1" noChangeArrowheads="1" noTextEdit="1"/>
          </p:cNvSpPr>
          <p:nvPr>
            <p:ph type="sldImg"/>
          </p:nvPr>
        </p:nvSpPr>
        <p:spPr>
          <a:xfrm>
            <a:off x="3260725" y="509588"/>
            <a:ext cx="3389313" cy="2541587"/>
          </a:xfrm>
          <a:ln/>
        </p:spPr>
      </p:sp>
      <p:sp>
        <p:nvSpPr>
          <p:cNvPr id="134148"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DA896C76-F917-43E7-871F-EE0D70C16701}" type="slidenum">
              <a:rPr lang="en-GB"/>
              <a:pPr/>
              <a:t>21</a:t>
            </a:fld>
            <a:endParaRPr lang="en-GB"/>
          </a:p>
        </p:txBody>
      </p:sp>
      <p:sp>
        <p:nvSpPr>
          <p:cNvPr id="116739" name="Rectangle 2"/>
          <p:cNvSpPr>
            <a:spLocks noRot="1" noChangeArrowheads="1" noTextEdit="1"/>
          </p:cNvSpPr>
          <p:nvPr>
            <p:ph type="sldImg"/>
          </p:nvPr>
        </p:nvSpPr>
        <p:spPr>
          <a:xfrm>
            <a:off x="3260725" y="509588"/>
            <a:ext cx="3389313" cy="2541587"/>
          </a:xfrm>
          <a:ln/>
        </p:spPr>
      </p:sp>
      <p:sp>
        <p:nvSpPr>
          <p:cNvPr id="116740"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a:lstStyle/>
          <a:p>
            <a:fld id="{A5DB8015-4217-4EE0-952C-6F1954C74AA6}" type="slidenum">
              <a:rPr lang="en-GB"/>
              <a:pPr/>
              <a:t>45</a:t>
            </a:fld>
            <a:endParaRPr lang="en-GB"/>
          </a:p>
        </p:txBody>
      </p:sp>
      <p:sp>
        <p:nvSpPr>
          <p:cNvPr id="135171" name="Rectangle 2"/>
          <p:cNvSpPr>
            <a:spLocks noRot="1" noChangeArrowheads="1" noTextEdit="1"/>
          </p:cNvSpPr>
          <p:nvPr>
            <p:ph type="sldImg"/>
          </p:nvPr>
        </p:nvSpPr>
        <p:spPr>
          <a:xfrm>
            <a:off x="3260725" y="509588"/>
            <a:ext cx="3389313" cy="2541587"/>
          </a:xfrm>
          <a:ln/>
        </p:spPr>
      </p:sp>
      <p:sp>
        <p:nvSpPr>
          <p:cNvPr id="135172"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p>
            <a:fld id="{D311B7C1-DAFC-4C32-AB61-92DB10A3A597}" type="slidenum">
              <a:rPr lang="en-GB"/>
              <a:pPr/>
              <a:t>46</a:t>
            </a:fld>
            <a:endParaRPr lang="en-GB"/>
          </a:p>
        </p:txBody>
      </p:sp>
      <p:sp>
        <p:nvSpPr>
          <p:cNvPr id="136195" name="Rectangle 2"/>
          <p:cNvSpPr>
            <a:spLocks noRot="1" noChangeArrowheads="1" noTextEdit="1"/>
          </p:cNvSpPr>
          <p:nvPr>
            <p:ph type="sldImg"/>
          </p:nvPr>
        </p:nvSpPr>
        <p:spPr>
          <a:xfrm>
            <a:off x="3260725" y="509588"/>
            <a:ext cx="3389313" cy="2541587"/>
          </a:xfrm>
          <a:ln/>
        </p:spPr>
      </p:sp>
      <p:sp>
        <p:nvSpPr>
          <p:cNvPr id="136196"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p>
            <a:fld id="{638E5002-5287-418E-B976-EA6C958B421B}" type="slidenum">
              <a:rPr lang="en-GB"/>
              <a:pPr/>
              <a:t>47</a:t>
            </a:fld>
            <a:endParaRPr lang="en-GB"/>
          </a:p>
        </p:txBody>
      </p:sp>
      <p:sp>
        <p:nvSpPr>
          <p:cNvPr id="137219" name="Rectangle 2"/>
          <p:cNvSpPr>
            <a:spLocks noRot="1" noChangeArrowheads="1" noTextEdit="1"/>
          </p:cNvSpPr>
          <p:nvPr>
            <p:ph type="sldImg"/>
          </p:nvPr>
        </p:nvSpPr>
        <p:spPr>
          <a:xfrm>
            <a:off x="3260725" y="509588"/>
            <a:ext cx="3389313" cy="2541587"/>
          </a:xfrm>
          <a:ln/>
        </p:spPr>
      </p:sp>
      <p:sp>
        <p:nvSpPr>
          <p:cNvPr id="137220"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1BB40697-15B1-4742-8FCB-4F3DD4CE8752}" type="slidenum">
              <a:rPr lang="en-GB"/>
              <a:pPr/>
              <a:t>48</a:t>
            </a:fld>
            <a:endParaRPr lang="en-GB"/>
          </a:p>
        </p:txBody>
      </p:sp>
      <p:sp>
        <p:nvSpPr>
          <p:cNvPr id="138243" name="Rectangle 2"/>
          <p:cNvSpPr>
            <a:spLocks noRot="1" noChangeArrowheads="1" noTextEdit="1"/>
          </p:cNvSpPr>
          <p:nvPr>
            <p:ph type="sldImg"/>
          </p:nvPr>
        </p:nvSpPr>
        <p:spPr>
          <a:xfrm>
            <a:off x="3260725" y="509588"/>
            <a:ext cx="3389313" cy="2541587"/>
          </a:xfrm>
          <a:ln/>
        </p:spPr>
      </p:sp>
      <p:sp>
        <p:nvSpPr>
          <p:cNvPr id="138244"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p>
            <a:fld id="{E653DD5F-5DD1-467D-B252-E91A186FB93A}" type="slidenum">
              <a:rPr lang="en-GB"/>
              <a:pPr/>
              <a:t>49</a:t>
            </a:fld>
            <a:endParaRPr lang="en-GB"/>
          </a:p>
        </p:txBody>
      </p:sp>
      <p:sp>
        <p:nvSpPr>
          <p:cNvPr id="139267" name="Rectangle 2"/>
          <p:cNvSpPr>
            <a:spLocks noRot="1" noChangeArrowheads="1" noTextEdit="1"/>
          </p:cNvSpPr>
          <p:nvPr>
            <p:ph type="sldImg"/>
          </p:nvPr>
        </p:nvSpPr>
        <p:spPr>
          <a:xfrm>
            <a:off x="3260725" y="509588"/>
            <a:ext cx="3389313" cy="2541587"/>
          </a:xfrm>
          <a:ln/>
        </p:spPr>
      </p:sp>
      <p:sp>
        <p:nvSpPr>
          <p:cNvPr id="139268"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p>
            <a:fld id="{3DB7012A-13BF-46D0-A875-014376F52295}" type="slidenum">
              <a:rPr lang="en-GB"/>
              <a:pPr/>
              <a:t>50</a:t>
            </a:fld>
            <a:endParaRPr lang="en-GB"/>
          </a:p>
        </p:txBody>
      </p:sp>
      <p:sp>
        <p:nvSpPr>
          <p:cNvPr id="140291" name="Rectangle 2"/>
          <p:cNvSpPr>
            <a:spLocks noRot="1" noChangeArrowheads="1" noTextEdit="1"/>
          </p:cNvSpPr>
          <p:nvPr>
            <p:ph type="sldImg"/>
          </p:nvPr>
        </p:nvSpPr>
        <p:spPr>
          <a:xfrm>
            <a:off x="3260725" y="509588"/>
            <a:ext cx="3389313" cy="2541587"/>
          </a:xfrm>
          <a:ln/>
        </p:spPr>
      </p:sp>
      <p:sp>
        <p:nvSpPr>
          <p:cNvPr id="140292"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p:spPr>
        <p:txBody>
          <a:bodyPr/>
          <a:lstStyle/>
          <a:p>
            <a:fld id="{6D6995B3-62DC-4F68-A767-832D864ECD93}" type="slidenum">
              <a:rPr lang="en-GB"/>
              <a:pPr/>
              <a:t>51</a:t>
            </a:fld>
            <a:endParaRPr lang="en-GB"/>
          </a:p>
        </p:txBody>
      </p:sp>
      <p:sp>
        <p:nvSpPr>
          <p:cNvPr id="141315" name="Rectangle 2"/>
          <p:cNvSpPr>
            <a:spLocks noRot="1" noChangeArrowheads="1" noTextEdit="1"/>
          </p:cNvSpPr>
          <p:nvPr>
            <p:ph type="sldImg"/>
          </p:nvPr>
        </p:nvSpPr>
        <p:spPr>
          <a:xfrm>
            <a:off x="3260725" y="509588"/>
            <a:ext cx="3389313" cy="2541587"/>
          </a:xfrm>
          <a:ln/>
        </p:spPr>
      </p:sp>
      <p:sp>
        <p:nvSpPr>
          <p:cNvPr id="141316"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B7855553-5412-4E69-81FA-E1EFADFA8562}" type="slidenum">
              <a:rPr lang="en-GB"/>
              <a:pPr/>
              <a:t>52</a:t>
            </a:fld>
            <a:endParaRPr lang="en-GB"/>
          </a:p>
        </p:txBody>
      </p:sp>
      <p:sp>
        <p:nvSpPr>
          <p:cNvPr id="142339" name="Rectangle 2"/>
          <p:cNvSpPr>
            <a:spLocks noRot="1" noChangeArrowheads="1" noTextEdit="1"/>
          </p:cNvSpPr>
          <p:nvPr>
            <p:ph type="sldImg"/>
          </p:nvPr>
        </p:nvSpPr>
        <p:spPr>
          <a:xfrm>
            <a:off x="3260725" y="509588"/>
            <a:ext cx="3389313" cy="2541587"/>
          </a:xfrm>
          <a:ln/>
        </p:spPr>
      </p:sp>
      <p:sp>
        <p:nvSpPr>
          <p:cNvPr id="142340"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p>
            <a:fld id="{53DB9EE2-313F-4880-A22E-6592B6124658}" type="slidenum">
              <a:rPr lang="en-GB"/>
              <a:pPr/>
              <a:t>54</a:t>
            </a:fld>
            <a:endParaRPr lang="en-GB"/>
          </a:p>
        </p:txBody>
      </p:sp>
      <p:sp>
        <p:nvSpPr>
          <p:cNvPr id="143363" name="Rectangle 2"/>
          <p:cNvSpPr>
            <a:spLocks noRot="1" noChangeArrowheads="1" noTextEdit="1"/>
          </p:cNvSpPr>
          <p:nvPr>
            <p:ph type="sldImg"/>
          </p:nvPr>
        </p:nvSpPr>
        <p:spPr>
          <a:xfrm>
            <a:off x="3260725" y="509588"/>
            <a:ext cx="3389313" cy="2541587"/>
          </a:xfrm>
          <a:ln/>
        </p:spPr>
      </p:sp>
      <p:sp>
        <p:nvSpPr>
          <p:cNvPr id="143364"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BEFB182A-EEF1-440A-90D4-C4311E190962}" type="slidenum">
              <a:rPr lang="en-GB"/>
              <a:pPr/>
              <a:t>56</a:t>
            </a:fld>
            <a:endParaRPr lang="en-GB"/>
          </a:p>
        </p:txBody>
      </p:sp>
      <p:sp>
        <p:nvSpPr>
          <p:cNvPr id="144387" name="Rectangle 2"/>
          <p:cNvSpPr>
            <a:spLocks noRot="1" noChangeArrowheads="1" noTextEdit="1"/>
          </p:cNvSpPr>
          <p:nvPr>
            <p:ph type="sldImg"/>
          </p:nvPr>
        </p:nvSpPr>
        <p:spPr>
          <a:xfrm>
            <a:off x="3260725" y="509588"/>
            <a:ext cx="3389313" cy="2541587"/>
          </a:xfrm>
          <a:ln/>
        </p:spPr>
      </p:sp>
      <p:sp>
        <p:nvSpPr>
          <p:cNvPr id="144388"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9E78776B-ABE3-40C8-885C-F26644819CC8}" type="slidenum">
              <a:rPr lang="en-GB"/>
              <a:pPr/>
              <a:t>22</a:t>
            </a:fld>
            <a:endParaRPr lang="en-GB"/>
          </a:p>
        </p:txBody>
      </p:sp>
      <p:sp>
        <p:nvSpPr>
          <p:cNvPr id="117763" name="Rectangle 2"/>
          <p:cNvSpPr>
            <a:spLocks noRot="1" noChangeArrowheads="1" noTextEdit="1"/>
          </p:cNvSpPr>
          <p:nvPr>
            <p:ph type="sldImg"/>
          </p:nvPr>
        </p:nvSpPr>
        <p:spPr>
          <a:xfrm>
            <a:off x="3260725" y="509588"/>
            <a:ext cx="3389313" cy="2541587"/>
          </a:xfrm>
          <a:ln/>
        </p:spPr>
      </p:sp>
      <p:sp>
        <p:nvSpPr>
          <p:cNvPr id="117764"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p:spPr>
        <p:txBody>
          <a:bodyPr/>
          <a:lstStyle/>
          <a:p>
            <a:fld id="{F7EFD33A-8B57-436F-A890-A58A4A1CE6A5}" type="slidenum">
              <a:rPr lang="en-GB"/>
              <a:pPr/>
              <a:t>61</a:t>
            </a:fld>
            <a:endParaRPr lang="en-GB"/>
          </a:p>
        </p:txBody>
      </p:sp>
      <p:sp>
        <p:nvSpPr>
          <p:cNvPr id="145411" name="Rectangle 2"/>
          <p:cNvSpPr>
            <a:spLocks noRot="1" noChangeArrowheads="1" noTextEdit="1"/>
          </p:cNvSpPr>
          <p:nvPr>
            <p:ph type="sldImg"/>
          </p:nvPr>
        </p:nvSpPr>
        <p:spPr>
          <a:xfrm>
            <a:off x="3260725" y="509588"/>
            <a:ext cx="3389313" cy="2541587"/>
          </a:xfrm>
          <a:ln/>
        </p:spPr>
      </p:sp>
      <p:sp>
        <p:nvSpPr>
          <p:cNvPr id="145412"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p:spPr>
        <p:txBody>
          <a:bodyPr/>
          <a:lstStyle/>
          <a:p>
            <a:fld id="{2D1591B3-2165-419F-99A8-D5867A2021C6}" type="slidenum">
              <a:rPr lang="en-GB"/>
              <a:pPr/>
              <a:t>62</a:t>
            </a:fld>
            <a:endParaRPr lang="en-GB"/>
          </a:p>
        </p:txBody>
      </p:sp>
      <p:sp>
        <p:nvSpPr>
          <p:cNvPr id="146435" name="Rectangle 2"/>
          <p:cNvSpPr>
            <a:spLocks noRot="1" noChangeArrowheads="1" noTextEdit="1"/>
          </p:cNvSpPr>
          <p:nvPr>
            <p:ph type="sldImg"/>
          </p:nvPr>
        </p:nvSpPr>
        <p:spPr>
          <a:xfrm>
            <a:off x="3260725" y="509588"/>
            <a:ext cx="3389313" cy="2541587"/>
          </a:xfrm>
          <a:ln/>
        </p:spPr>
      </p:sp>
      <p:sp>
        <p:nvSpPr>
          <p:cNvPr id="146436"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4B9F15E5-C9F5-4676-8355-64C219A0C2B1}" type="slidenum">
              <a:rPr lang="en-GB"/>
              <a:pPr/>
              <a:t>63</a:t>
            </a:fld>
            <a:endParaRPr lang="en-GB"/>
          </a:p>
        </p:txBody>
      </p:sp>
      <p:sp>
        <p:nvSpPr>
          <p:cNvPr id="147459" name="Rectangle 2"/>
          <p:cNvSpPr>
            <a:spLocks noRot="1" noChangeArrowheads="1" noTextEdit="1"/>
          </p:cNvSpPr>
          <p:nvPr>
            <p:ph type="sldImg"/>
          </p:nvPr>
        </p:nvSpPr>
        <p:spPr>
          <a:xfrm>
            <a:off x="3260725" y="509588"/>
            <a:ext cx="3389313" cy="2541587"/>
          </a:xfrm>
          <a:ln/>
        </p:spPr>
      </p:sp>
      <p:sp>
        <p:nvSpPr>
          <p:cNvPr id="147460"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41EA89A4-5201-48A8-95E0-295BE095F0B4}" type="slidenum">
              <a:rPr lang="en-GB"/>
              <a:pPr/>
              <a:t>24</a:t>
            </a:fld>
            <a:endParaRPr lang="en-GB"/>
          </a:p>
        </p:txBody>
      </p:sp>
      <p:sp>
        <p:nvSpPr>
          <p:cNvPr id="118787" name="Rectangle 2"/>
          <p:cNvSpPr>
            <a:spLocks noRot="1" noChangeArrowheads="1" noTextEdit="1"/>
          </p:cNvSpPr>
          <p:nvPr>
            <p:ph type="sldImg"/>
          </p:nvPr>
        </p:nvSpPr>
        <p:spPr>
          <a:xfrm>
            <a:off x="3260725" y="509588"/>
            <a:ext cx="3389313" cy="2541587"/>
          </a:xfrm>
          <a:ln/>
        </p:spPr>
      </p:sp>
      <p:sp>
        <p:nvSpPr>
          <p:cNvPr id="118788"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486A1DA3-4209-4A08-988B-2CEC96AD8AB9}" type="slidenum">
              <a:rPr lang="en-GB"/>
              <a:pPr/>
              <a:t>25</a:t>
            </a:fld>
            <a:endParaRPr lang="en-GB"/>
          </a:p>
        </p:txBody>
      </p:sp>
      <p:sp>
        <p:nvSpPr>
          <p:cNvPr id="119811" name="Rectangle 2"/>
          <p:cNvSpPr>
            <a:spLocks noRot="1" noChangeArrowheads="1" noTextEdit="1"/>
          </p:cNvSpPr>
          <p:nvPr>
            <p:ph type="sldImg"/>
          </p:nvPr>
        </p:nvSpPr>
        <p:spPr>
          <a:xfrm>
            <a:off x="3260725" y="509588"/>
            <a:ext cx="3389313" cy="2541587"/>
          </a:xfrm>
          <a:ln/>
        </p:spPr>
      </p:sp>
      <p:sp>
        <p:nvSpPr>
          <p:cNvPr id="119812"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4B323A86-E4EC-4DB1-B58F-C051B0AD473C}" type="slidenum">
              <a:rPr lang="en-GB"/>
              <a:pPr/>
              <a:t>26</a:t>
            </a:fld>
            <a:endParaRPr lang="en-GB"/>
          </a:p>
        </p:txBody>
      </p:sp>
      <p:sp>
        <p:nvSpPr>
          <p:cNvPr id="120835" name="Rectangle 2"/>
          <p:cNvSpPr>
            <a:spLocks noRot="1" noChangeArrowheads="1" noTextEdit="1"/>
          </p:cNvSpPr>
          <p:nvPr>
            <p:ph type="sldImg"/>
          </p:nvPr>
        </p:nvSpPr>
        <p:spPr>
          <a:xfrm>
            <a:off x="3260725" y="509588"/>
            <a:ext cx="3389313" cy="2541587"/>
          </a:xfrm>
          <a:ln/>
        </p:spPr>
      </p:sp>
      <p:sp>
        <p:nvSpPr>
          <p:cNvPr id="120836"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2ED534DB-0F2B-478F-977C-BE518CA0E7D8}" type="slidenum">
              <a:rPr lang="en-GB"/>
              <a:pPr/>
              <a:t>27</a:t>
            </a:fld>
            <a:endParaRPr lang="en-GB"/>
          </a:p>
        </p:txBody>
      </p:sp>
      <p:sp>
        <p:nvSpPr>
          <p:cNvPr id="121859" name="Rectangle 2"/>
          <p:cNvSpPr>
            <a:spLocks noRot="1" noChangeArrowheads="1" noTextEdit="1"/>
          </p:cNvSpPr>
          <p:nvPr>
            <p:ph type="sldImg"/>
          </p:nvPr>
        </p:nvSpPr>
        <p:spPr>
          <a:xfrm>
            <a:off x="3260725" y="509588"/>
            <a:ext cx="3389313" cy="2541587"/>
          </a:xfrm>
          <a:ln/>
        </p:spPr>
      </p:sp>
      <p:sp>
        <p:nvSpPr>
          <p:cNvPr id="121860"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4FA3B093-A651-4FAB-AA93-9FB088305A4B}" type="slidenum">
              <a:rPr lang="en-GB"/>
              <a:pPr/>
              <a:t>28</a:t>
            </a:fld>
            <a:endParaRPr lang="en-GB"/>
          </a:p>
        </p:txBody>
      </p:sp>
      <p:sp>
        <p:nvSpPr>
          <p:cNvPr id="122883" name="Rectangle 2"/>
          <p:cNvSpPr>
            <a:spLocks noRot="1" noChangeArrowheads="1" noTextEdit="1"/>
          </p:cNvSpPr>
          <p:nvPr>
            <p:ph type="sldImg"/>
          </p:nvPr>
        </p:nvSpPr>
        <p:spPr>
          <a:xfrm>
            <a:off x="3260725" y="509588"/>
            <a:ext cx="3389313" cy="2541587"/>
          </a:xfrm>
          <a:ln/>
        </p:spPr>
      </p:sp>
      <p:sp>
        <p:nvSpPr>
          <p:cNvPr id="122884"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51F934BA-3FFD-4317-A5F7-5614C6DDE20D}" type="slidenum">
              <a:rPr lang="en-GB"/>
              <a:pPr/>
              <a:t>29</a:t>
            </a:fld>
            <a:endParaRPr lang="en-GB"/>
          </a:p>
        </p:txBody>
      </p:sp>
      <p:sp>
        <p:nvSpPr>
          <p:cNvPr id="123907" name="Rectangle 2"/>
          <p:cNvSpPr>
            <a:spLocks noRot="1" noChangeArrowheads="1" noTextEdit="1"/>
          </p:cNvSpPr>
          <p:nvPr>
            <p:ph type="sldImg"/>
          </p:nvPr>
        </p:nvSpPr>
        <p:spPr>
          <a:xfrm>
            <a:off x="3260725" y="509588"/>
            <a:ext cx="3389313" cy="2541587"/>
          </a:xfrm>
          <a:ln/>
        </p:spPr>
      </p:sp>
      <p:sp>
        <p:nvSpPr>
          <p:cNvPr id="123908" name="Rectangle 3"/>
          <p:cNvSpPr>
            <a:spLocks noGrp="1" noChangeArrowheads="1"/>
          </p:cNvSpPr>
          <p:nvPr>
            <p:ph type="body" idx="1"/>
          </p:nvPr>
        </p:nvSpPr>
        <p:spPr>
          <a:xfrm>
            <a:off x="1320800" y="3221038"/>
            <a:ext cx="7269163" cy="3049587"/>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p:cNvPicPr>
            <a:picLocks noChangeArrowheads="1"/>
          </p:cNvPicPr>
          <p:nvPr/>
        </p:nvPicPr>
        <p:blipFill>
          <a:blip r:embed="rId2"/>
          <a:srcRect/>
          <a:stretch>
            <a:fillRect/>
          </a:stretch>
        </p:blipFill>
        <p:spPr bwMode="auto">
          <a:xfrm>
            <a:off x="5822950" y="696913"/>
            <a:ext cx="1143000" cy="1143000"/>
          </a:xfrm>
          <a:prstGeom prst="rect">
            <a:avLst/>
          </a:prstGeom>
          <a:noFill/>
          <a:ln w="9525">
            <a:noFill/>
            <a:miter lim="800000"/>
            <a:headEnd/>
            <a:tailEnd/>
          </a:ln>
        </p:spPr>
      </p:pic>
      <p:pic>
        <p:nvPicPr>
          <p:cNvPr id="5" name="Picture 8" descr="CSC_all"/>
          <p:cNvPicPr>
            <a:picLocks noChangeAspect="1" noChangeArrowheads="1"/>
          </p:cNvPicPr>
          <p:nvPr userDrawn="1"/>
        </p:nvPicPr>
        <p:blipFill>
          <a:blip r:embed="rId3"/>
          <a:srcRect/>
          <a:stretch>
            <a:fillRect/>
          </a:stretch>
        </p:blipFill>
        <p:spPr bwMode="auto">
          <a:xfrm>
            <a:off x="1752600" y="660400"/>
            <a:ext cx="2162175" cy="1219200"/>
          </a:xfrm>
          <a:prstGeom prst="rect">
            <a:avLst/>
          </a:prstGeom>
          <a:noFill/>
          <a:ln w="9525">
            <a:noFill/>
            <a:miter lim="800000"/>
            <a:headEnd/>
            <a:tailEnd/>
          </a:ln>
        </p:spPr>
      </p:pic>
      <p:sp>
        <p:nvSpPr>
          <p:cNvPr id="292866" name="Rectangle 2"/>
          <p:cNvSpPr>
            <a:spLocks noGrp="1" noChangeArrowheads="1"/>
          </p:cNvSpPr>
          <p:nvPr>
            <p:ph type="ctrTitle" sz="quarter"/>
          </p:nvPr>
        </p:nvSpPr>
        <p:spPr>
          <a:xfrm>
            <a:off x="0" y="2751138"/>
            <a:ext cx="9144000" cy="1143000"/>
          </a:xfrm>
        </p:spPr>
        <p:txBody>
          <a:bodyPr/>
          <a:lstStyle>
            <a:lvl1pPr algn="ctr">
              <a:defRPr/>
            </a:lvl1pPr>
          </a:lstStyle>
          <a:p>
            <a:r>
              <a:rPr lang="en-US"/>
              <a:t>Master title style</a:t>
            </a:r>
          </a:p>
        </p:txBody>
      </p:sp>
      <p:sp>
        <p:nvSpPr>
          <p:cNvPr id="292867" name="Rectangle 3"/>
          <p:cNvSpPr>
            <a:spLocks noGrp="1" noChangeArrowheads="1"/>
          </p:cNvSpPr>
          <p:nvPr>
            <p:ph type="subTitle" sz="quarter" idx="1"/>
          </p:nvPr>
        </p:nvSpPr>
        <p:spPr>
          <a:xfrm>
            <a:off x="792163" y="3995738"/>
            <a:ext cx="7818437" cy="1752600"/>
          </a:xfrm>
        </p:spPr>
        <p:txBody>
          <a:bodyPr/>
          <a:lstStyle>
            <a:lvl1pPr marL="0" indent="0" algn="ctr">
              <a:buFont typeface="Wingdings" pitchFamily="2" charset="2"/>
              <a:buNone/>
              <a:defRPr sz="1800"/>
            </a:lvl1pPr>
          </a:lstStyle>
          <a:p>
            <a:r>
              <a:rPr lang="en-US"/>
              <a:t>Click to edit Master subtitle style</a:t>
            </a:r>
          </a:p>
        </p:txBody>
      </p:sp>
    </p:spTree>
  </p:cSld>
  <p:clrMapOvr>
    <a:masterClrMapping/>
  </p:clrMapOvr>
  <p:transition>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sldNum" sz="quarter" idx="10"/>
          </p:nvPr>
        </p:nvSpPr>
        <p:spPr>
          <a:ln/>
        </p:spPr>
        <p:txBody>
          <a:bodyPr/>
          <a:lstStyle>
            <a:lvl1pPr>
              <a:defRPr/>
            </a:lvl1pPr>
          </a:lstStyle>
          <a:p>
            <a:pPr>
              <a:defRPr/>
            </a:pPr>
            <a:fld id="{DD6DA5D1-A232-455C-BE00-5D49B68CFF5A}" type="slidenum">
              <a:rPr lang="en-US"/>
              <a:pPr>
                <a:defRPr/>
              </a:pPr>
              <a:t>‹#›</a:t>
            </a:fld>
            <a:endParaRPr lang="en-US"/>
          </a:p>
        </p:txBody>
      </p:sp>
    </p:spTree>
  </p:cSld>
  <p:clrMapOvr>
    <a:masterClrMapping/>
  </p:clrMapOvr>
  <p:transition>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9450" y="200025"/>
            <a:ext cx="2114550" cy="58404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00025"/>
            <a:ext cx="6191250" cy="58404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sldNum" sz="quarter" idx="10"/>
          </p:nvPr>
        </p:nvSpPr>
        <p:spPr>
          <a:ln/>
        </p:spPr>
        <p:txBody>
          <a:bodyPr/>
          <a:lstStyle>
            <a:lvl1pPr>
              <a:defRPr/>
            </a:lvl1pPr>
          </a:lstStyle>
          <a:p>
            <a:pPr>
              <a:defRPr/>
            </a:pPr>
            <a:fld id="{0AE87BF0-0345-4316-9312-1688BC0E5F06}" type="slidenum">
              <a:rPr lang="en-US"/>
              <a:pPr>
                <a:defRPr/>
              </a:pPr>
              <a:t>‹#›</a:t>
            </a:fld>
            <a:endParaRPr lang="en-US"/>
          </a:p>
        </p:txBody>
      </p:sp>
    </p:spTree>
  </p:cSld>
  <p:clrMapOvr>
    <a:masterClrMapping/>
  </p:clrMapOvr>
  <p:transition>
    <p:strips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636713" y="200025"/>
            <a:ext cx="7507287" cy="12763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598613"/>
            <a:ext cx="3810000" cy="44418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598613"/>
            <a:ext cx="3810000" cy="4441825"/>
          </a:xfrm>
        </p:spPr>
        <p:txBody>
          <a:bodyPr/>
          <a:lstStyle/>
          <a:p>
            <a:pPr lvl="0"/>
            <a:endParaRPr lang="en-US" noProof="0" smtClean="0"/>
          </a:p>
        </p:txBody>
      </p:sp>
      <p:sp>
        <p:nvSpPr>
          <p:cNvPr id="5" name="Rectangle 7"/>
          <p:cNvSpPr>
            <a:spLocks noGrp="1" noChangeArrowheads="1"/>
          </p:cNvSpPr>
          <p:nvPr>
            <p:ph type="sldNum" sz="quarter" idx="10"/>
          </p:nvPr>
        </p:nvSpPr>
        <p:spPr>
          <a:ln/>
        </p:spPr>
        <p:txBody>
          <a:bodyPr/>
          <a:lstStyle>
            <a:lvl1pPr>
              <a:defRPr/>
            </a:lvl1pPr>
          </a:lstStyle>
          <a:p>
            <a:pPr>
              <a:defRPr/>
            </a:pPr>
            <a:fld id="{C39DF3C5-EBF2-4BB3-AAAF-002FDDE0CAE8}" type="slidenum">
              <a:rPr lang="en-US"/>
              <a:pPr>
                <a:defRPr/>
              </a:pPr>
              <a:t>‹#›</a:t>
            </a:fld>
            <a:endParaRPr lang="en-US"/>
          </a:p>
        </p:txBody>
      </p:sp>
    </p:spTree>
  </p:cSld>
  <p:clrMapOvr>
    <a:masterClrMapping/>
  </p:clrMapOvr>
  <p:transition>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sldNum" sz="quarter" idx="10"/>
          </p:nvPr>
        </p:nvSpPr>
        <p:spPr>
          <a:ln/>
        </p:spPr>
        <p:txBody>
          <a:bodyPr/>
          <a:lstStyle>
            <a:lvl1pPr>
              <a:defRPr/>
            </a:lvl1pPr>
          </a:lstStyle>
          <a:p>
            <a:pPr>
              <a:defRPr/>
            </a:pPr>
            <a:fld id="{4E4F7D2B-B328-4FB9-BACD-52B92E4C34D9}" type="slidenum">
              <a:rPr lang="en-US"/>
              <a:pPr>
                <a:defRPr/>
              </a:pPr>
              <a:t>‹#›</a:t>
            </a:fld>
            <a:endParaRPr lang="en-US"/>
          </a:p>
        </p:txBody>
      </p:sp>
    </p:spTree>
  </p:cSld>
  <p:clrMapOvr>
    <a:masterClrMapping/>
  </p:clrMapOvr>
  <p:transition>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sldNum" sz="quarter" idx="10"/>
          </p:nvPr>
        </p:nvSpPr>
        <p:spPr>
          <a:ln/>
        </p:spPr>
        <p:txBody>
          <a:bodyPr/>
          <a:lstStyle>
            <a:lvl1pPr>
              <a:defRPr/>
            </a:lvl1pPr>
          </a:lstStyle>
          <a:p>
            <a:pPr>
              <a:defRPr/>
            </a:pPr>
            <a:fld id="{C8AAD1D6-931A-4946-AB0A-8E29173AEDE8}" type="slidenum">
              <a:rPr lang="en-US"/>
              <a:pPr>
                <a:defRPr/>
              </a:pPr>
              <a:t>‹#›</a:t>
            </a:fld>
            <a:endParaRPr lang="en-US"/>
          </a:p>
        </p:txBody>
      </p:sp>
    </p:spTree>
  </p:cSld>
  <p:clrMapOvr>
    <a:masterClrMapping/>
  </p:clrMapOvr>
  <p:transition>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98613"/>
            <a:ext cx="3810000" cy="4441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98613"/>
            <a:ext cx="3810000" cy="4441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0"/>
          </p:nvPr>
        </p:nvSpPr>
        <p:spPr>
          <a:ln/>
        </p:spPr>
        <p:txBody>
          <a:bodyPr/>
          <a:lstStyle>
            <a:lvl1pPr>
              <a:defRPr/>
            </a:lvl1pPr>
          </a:lstStyle>
          <a:p>
            <a:pPr>
              <a:defRPr/>
            </a:pPr>
            <a:fld id="{582D084A-35C5-433B-9C0E-9B446AB91B29}" type="slidenum">
              <a:rPr lang="en-US"/>
              <a:pPr>
                <a:defRPr/>
              </a:pPr>
              <a:t>‹#›</a:t>
            </a:fld>
            <a:endParaRPr lang="en-US"/>
          </a:p>
        </p:txBody>
      </p:sp>
    </p:spTree>
  </p:cSld>
  <p:clrMapOvr>
    <a:masterClrMapping/>
  </p:clrMapOvr>
  <p:transition>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sldNum" sz="quarter" idx="10"/>
          </p:nvPr>
        </p:nvSpPr>
        <p:spPr>
          <a:ln/>
        </p:spPr>
        <p:txBody>
          <a:bodyPr/>
          <a:lstStyle>
            <a:lvl1pPr>
              <a:defRPr/>
            </a:lvl1pPr>
          </a:lstStyle>
          <a:p>
            <a:pPr>
              <a:defRPr/>
            </a:pPr>
            <a:fld id="{75CC004E-49A9-4729-9015-37C09D6815C6}" type="slidenum">
              <a:rPr lang="en-US"/>
              <a:pPr>
                <a:defRPr/>
              </a:pPr>
              <a:t>‹#›</a:t>
            </a:fld>
            <a:endParaRPr lang="en-US"/>
          </a:p>
        </p:txBody>
      </p:sp>
    </p:spTree>
  </p:cSld>
  <p:clrMapOvr>
    <a:masterClrMapping/>
  </p:clrMapOvr>
  <p:transition>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sldNum" sz="quarter" idx="10"/>
          </p:nvPr>
        </p:nvSpPr>
        <p:spPr>
          <a:ln/>
        </p:spPr>
        <p:txBody>
          <a:bodyPr/>
          <a:lstStyle>
            <a:lvl1pPr>
              <a:defRPr/>
            </a:lvl1pPr>
          </a:lstStyle>
          <a:p>
            <a:pPr>
              <a:defRPr/>
            </a:pPr>
            <a:fld id="{58FDF168-D9B9-4A41-A438-43DB1D5995FE}" type="slidenum">
              <a:rPr lang="en-US"/>
              <a:pPr>
                <a:defRPr/>
              </a:pPr>
              <a:t>‹#›</a:t>
            </a:fld>
            <a:endParaRPr lang="en-US"/>
          </a:p>
        </p:txBody>
      </p:sp>
    </p:spTree>
  </p:cSld>
  <p:clrMapOvr>
    <a:masterClrMapping/>
  </p:clrMapOvr>
  <p:transition>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fld id="{AF177B17-A342-471E-B9CE-57DEBCCAB12B}" type="slidenum">
              <a:rPr lang="en-US"/>
              <a:pPr>
                <a:defRPr/>
              </a:pPr>
              <a:t>‹#›</a:t>
            </a:fld>
            <a:endParaRPr lang="en-US"/>
          </a:p>
        </p:txBody>
      </p:sp>
    </p:spTree>
  </p:cSld>
  <p:clrMapOvr>
    <a:masterClrMapping/>
  </p:clrMapOvr>
  <p:transition>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sldNum" sz="quarter" idx="10"/>
          </p:nvPr>
        </p:nvSpPr>
        <p:spPr>
          <a:ln/>
        </p:spPr>
        <p:txBody>
          <a:bodyPr/>
          <a:lstStyle>
            <a:lvl1pPr>
              <a:defRPr/>
            </a:lvl1pPr>
          </a:lstStyle>
          <a:p>
            <a:pPr>
              <a:defRPr/>
            </a:pPr>
            <a:fld id="{A87C5EBC-8C70-41E8-A48B-E3EA5F54213F}" type="slidenum">
              <a:rPr lang="en-US"/>
              <a:pPr>
                <a:defRPr/>
              </a:pPr>
              <a:t>‹#›</a:t>
            </a:fld>
            <a:endParaRPr lang="en-US"/>
          </a:p>
        </p:txBody>
      </p:sp>
    </p:spTree>
  </p:cSld>
  <p:clrMapOvr>
    <a:masterClrMapping/>
  </p:clrMapOvr>
  <p:transition>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sldNum" sz="quarter" idx="10"/>
          </p:nvPr>
        </p:nvSpPr>
        <p:spPr>
          <a:ln/>
        </p:spPr>
        <p:txBody>
          <a:bodyPr/>
          <a:lstStyle>
            <a:lvl1pPr>
              <a:defRPr/>
            </a:lvl1pPr>
          </a:lstStyle>
          <a:p>
            <a:pPr>
              <a:defRPr/>
            </a:pPr>
            <a:fld id="{6510BEA5-D29D-434A-8F4F-C0AB054F65B7}" type="slidenum">
              <a:rPr lang="en-US"/>
              <a:pPr>
                <a:defRPr/>
              </a:pPr>
              <a:t>‹#›</a:t>
            </a:fld>
            <a:endParaRPr lang="en-US"/>
          </a:p>
        </p:txBody>
      </p:sp>
    </p:spTree>
  </p:cSld>
  <p:clrMapOvr>
    <a:masterClrMapping/>
  </p:clrMapOvr>
  <p:transition>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C0030"/>
            </a:gs>
            <a:gs pos="50000">
              <a:srgbClr val="0A0067"/>
            </a:gs>
            <a:gs pos="100000">
              <a:srgbClr val="0C0030"/>
            </a:gs>
          </a:gsLst>
          <a:lin ang="5400000" scaled="1"/>
        </a:gradFill>
        <a:effectLst/>
      </p:bgPr>
    </p:bg>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bwMode="auto">
          <a:xfrm>
            <a:off x="1636713" y="200025"/>
            <a:ext cx="7507287" cy="127635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edit Master title style</a:t>
            </a:r>
          </a:p>
        </p:txBody>
      </p:sp>
      <p:sp>
        <p:nvSpPr>
          <p:cNvPr id="1029" name="Rectangle 3"/>
          <p:cNvSpPr>
            <a:spLocks noGrp="1" noChangeArrowheads="1"/>
          </p:cNvSpPr>
          <p:nvPr>
            <p:ph type="body" idx="1"/>
          </p:nvPr>
        </p:nvSpPr>
        <p:spPr bwMode="auto">
          <a:xfrm>
            <a:off x="685800" y="1598613"/>
            <a:ext cx="7772400" cy="444182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aphicFrame>
        <p:nvGraphicFramePr>
          <p:cNvPr id="1026" name="Object 5"/>
          <p:cNvGraphicFramePr>
            <a:graphicFrameLocks noChangeAspect="1"/>
          </p:cNvGraphicFramePr>
          <p:nvPr/>
        </p:nvGraphicFramePr>
        <p:xfrm>
          <a:off x="7200900" y="6381750"/>
          <a:ext cx="1943100" cy="431800"/>
        </p:xfrm>
        <a:graphic>
          <a:graphicData uri="http://schemas.openxmlformats.org/presentationml/2006/ole">
            <p:oleObj spid="_x0000_s1026" name="CorelPhotoPaint.Image.10" r:id="rId15" imgW="1942857" imgH="431594" progId="CorelPhotoPaint.Image.10">
              <p:embed/>
            </p:oleObj>
          </a:graphicData>
        </a:graphic>
      </p:graphicFrame>
      <p:sp>
        <p:nvSpPr>
          <p:cNvPr id="291847" name="Rectangle 7"/>
          <p:cNvSpPr>
            <a:spLocks noGrp="1" noChangeArrowheads="1"/>
          </p:cNvSpPr>
          <p:nvPr>
            <p:ph type="sldNum" sz="quarter" idx="4"/>
          </p:nvPr>
        </p:nvSpPr>
        <p:spPr bwMode="auto">
          <a:xfrm>
            <a:off x="39688" y="6546850"/>
            <a:ext cx="1905000" cy="29845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000" b="0" smtClean="0">
                <a:effectLst/>
                <a:latin typeface="Arial Narrow" pitchFamily="34" charset="0"/>
              </a:defRPr>
            </a:lvl1pPr>
          </a:lstStyle>
          <a:p>
            <a:pPr>
              <a:defRPr/>
            </a:pPr>
            <a:fld id="{B7360F7D-9680-4212-AA44-5CA5FF67A1C5}" type="slidenum">
              <a:rPr lang="en-US"/>
              <a:pPr>
                <a:defRPr/>
              </a:pPr>
              <a:t>‹#›</a:t>
            </a:fld>
            <a:endParaRPr lang="en-US"/>
          </a:p>
        </p:txBody>
      </p:sp>
      <p:pic>
        <p:nvPicPr>
          <p:cNvPr id="1031" name="Picture 8" descr="CSC_all"/>
          <p:cNvPicPr>
            <a:picLocks noChangeAspect="1" noChangeArrowheads="1"/>
          </p:cNvPicPr>
          <p:nvPr userDrawn="1"/>
        </p:nvPicPr>
        <p:blipFill>
          <a:blip r:embed="rId16"/>
          <a:srcRect/>
          <a:stretch>
            <a:fillRect/>
          </a:stretch>
        </p:blipFill>
        <p:spPr bwMode="auto">
          <a:xfrm>
            <a:off x="263525" y="554038"/>
            <a:ext cx="1082675" cy="611187"/>
          </a:xfrm>
          <a:prstGeom prst="rect">
            <a:avLst/>
          </a:prstGeom>
          <a:noFill/>
          <a:ln w="9525">
            <a:noFill/>
            <a:miter lim="800000"/>
            <a:headEnd/>
            <a:tailEnd/>
          </a:ln>
        </p:spPr>
      </p:pic>
      <p:sp>
        <p:nvSpPr>
          <p:cNvPr id="291851" name="Text Box 11"/>
          <p:cNvSpPr txBox="1">
            <a:spLocks noChangeArrowheads="1"/>
          </p:cNvSpPr>
          <p:nvPr userDrawn="1"/>
        </p:nvSpPr>
        <p:spPr bwMode="auto">
          <a:xfrm>
            <a:off x="388938" y="6513513"/>
            <a:ext cx="3376612" cy="336550"/>
          </a:xfrm>
          <a:prstGeom prst="rect">
            <a:avLst/>
          </a:prstGeom>
          <a:noFill/>
          <a:ln w="9525" algn="ctr">
            <a:noFill/>
            <a:miter lim="800000"/>
            <a:headEnd/>
            <a:tailEnd/>
          </a:ln>
          <a:effectLst/>
        </p:spPr>
        <p:txBody>
          <a:bodyPr wrap="none" lIns="92075" tIns="46038" rIns="92075" bIns="46038">
            <a:spAutoFit/>
          </a:bodyPr>
          <a:lstStyle/>
          <a:p>
            <a:pPr>
              <a:defRPr/>
            </a:pPr>
            <a:r>
              <a:rPr lang="en-US" sz="1600">
                <a:effectLst>
                  <a:outerShdw blurRad="38100" dist="38100" dir="2700000" algn="tl">
                    <a:srgbClr val="000000"/>
                  </a:outerShdw>
                </a:effectLst>
              </a:rPr>
              <a:t>CERN School of Computing 2006</a:t>
            </a:r>
          </a:p>
        </p:txBody>
      </p:sp>
    </p:spTree>
  </p:cSld>
  <p:clrMap bg1="dk2" tx1="lt1" bg2="dk1" tx2="lt2" accent1="accent1" accent2="accent2" accent3="accent3" accent4="accent4" accent5="accent5" accent6="accent6" hlink="hlink" folHlink="folHlink"/>
  <p:sldLayoutIdLst>
    <p:sldLayoutId id="2147483679"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ransition>
    <p:strips dir="rd"/>
  </p:transition>
  <p:timing>
    <p:tnLst>
      <p:par>
        <p:cTn id="1" dur="indefinite" restart="never" nodeType="tmRoot"/>
      </p:par>
    </p:tnLst>
  </p:timing>
  <p:hf hdr="0" ftr="0" dt="0"/>
  <p:txStyles>
    <p:titleStyle>
      <a:lvl1pPr algn="l" rtl="0" eaLnBrk="0" fontAlgn="base" hangingPunct="0">
        <a:spcBef>
          <a:spcPct val="0"/>
        </a:spcBef>
        <a:spcAft>
          <a:spcPct val="0"/>
        </a:spcAft>
        <a:defRPr sz="4000" b="1">
          <a:solidFill>
            <a:schemeClr val="hlink"/>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000" b="1">
          <a:solidFill>
            <a:schemeClr val="hlink"/>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4000" b="1">
          <a:solidFill>
            <a:schemeClr val="hlink"/>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4000" b="1">
          <a:solidFill>
            <a:schemeClr val="hlink"/>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4000" b="1">
          <a:solidFill>
            <a:schemeClr val="hlink"/>
          </a:solidFill>
          <a:effectLst>
            <a:outerShdw blurRad="38100" dist="38100" dir="2700000" algn="tl">
              <a:srgbClr val="000000"/>
            </a:outerShdw>
          </a:effectLst>
          <a:latin typeface="Arial" charset="0"/>
        </a:defRPr>
      </a:lvl5pPr>
      <a:lvl6pPr marL="457200" algn="l" rtl="0" eaLnBrk="0" fontAlgn="base" hangingPunct="0">
        <a:spcBef>
          <a:spcPct val="0"/>
        </a:spcBef>
        <a:spcAft>
          <a:spcPct val="0"/>
        </a:spcAft>
        <a:defRPr sz="4000" b="1">
          <a:solidFill>
            <a:schemeClr val="hlink"/>
          </a:solidFill>
          <a:effectLst>
            <a:outerShdw blurRad="38100" dist="38100" dir="2700000" algn="tl">
              <a:srgbClr val="000000"/>
            </a:outerShdw>
          </a:effectLst>
          <a:latin typeface="Arial" charset="0"/>
        </a:defRPr>
      </a:lvl6pPr>
      <a:lvl7pPr marL="914400" algn="l" rtl="0" eaLnBrk="0" fontAlgn="base" hangingPunct="0">
        <a:spcBef>
          <a:spcPct val="0"/>
        </a:spcBef>
        <a:spcAft>
          <a:spcPct val="0"/>
        </a:spcAft>
        <a:defRPr sz="4000" b="1">
          <a:solidFill>
            <a:schemeClr val="hlink"/>
          </a:solidFill>
          <a:effectLst>
            <a:outerShdw blurRad="38100" dist="38100" dir="2700000" algn="tl">
              <a:srgbClr val="000000"/>
            </a:outerShdw>
          </a:effectLst>
          <a:latin typeface="Arial" charset="0"/>
        </a:defRPr>
      </a:lvl7pPr>
      <a:lvl8pPr marL="1371600" algn="l" rtl="0" eaLnBrk="0" fontAlgn="base" hangingPunct="0">
        <a:spcBef>
          <a:spcPct val="0"/>
        </a:spcBef>
        <a:spcAft>
          <a:spcPct val="0"/>
        </a:spcAft>
        <a:defRPr sz="4000" b="1">
          <a:solidFill>
            <a:schemeClr val="hlink"/>
          </a:solidFill>
          <a:effectLst>
            <a:outerShdw blurRad="38100" dist="38100" dir="2700000" algn="tl">
              <a:srgbClr val="000000"/>
            </a:outerShdw>
          </a:effectLst>
          <a:latin typeface="Arial" charset="0"/>
        </a:defRPr>
      </a:lvl8pPr>
      <a:lvl9pPr marL="1828800" algn="l" rtl="0" eaLnBrk="0" fontAlgn="base" hangingPunct="0">
        <a:spcBef>
          <a:spcPct val="0"/>
        </a:spcBef>
        <a:spcAft>
          <a:spcPct val="0"/>
        </a:spcAft>
        <a:defRPr sz="4000" b="1">
          <a:solidFill>
            <a:schemeClr val="hlink"/>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SzPct val="75000"/>
        <a:buFont typeface="Wingdings" pitchFamily="2" charset="2"/>
        <a:buChar char="u"/>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u"/>
        <a:defRPr sz="2000" b="1">
          <a:solidFill>
            <a:schemeClr val="hlink"/>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u"/>
        <a:defRPr sz="2000">
          <a:solidFill>
            <a:schemeClr val="hlink"/>
          </a:solidFill>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u"/>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65000"/>
        <a:buFont typeface="Wingdings" pitchFamily="2" charset="2"/>
        <a:buChar char="u"/>
        <a:defRPr sz="2000">
          <a:solidFill>
            <a:schemeClr val="tx1"/>
          </a:solidFill>
          <a:latin typeface="+mn-lt"/>
        </a:defRPr>
      </a:lvl5pPr>
      <a:lvl6pPr marL="2514600" indent="-228600" algn="l" rtl="0" eaLnBrk="0" fontAlgn="base" hangingPunct="0">
        <a:spcBef>
          <a:spcPct val="20000"/>
        </a:spcBef>
        <a:spcAft>
          <a:spcPct val="0"/>
        </a:spcAft>
        <a:buClr>
          <a:schemeClr val="tx2"/>
        </a:buClr>
        <a:buSzPct val="65000"/>
        <a:buFont typeface="Wingdings" pitchFamily="2" charset="2"/>
        <a:buChar char="u"/>
        <a:defRPr sz="2000">
          <a:solidFill>
            <a:schemeClr val="tx1"/>
          </a:solidFill>
          <a:latin typeface="+mn-lt"/>
        </a:defRPr>
      </a:lvl6pPr>
      <a:lvl7pPr marL="2971800" indent="-228600" algn="l" rtl="0" eaLnBrk="0" fontAlgn="base" hangingPunct="0">
        <a:spcBef>
          <a:spcPct val="20000"/>
        </a:spcBef>
        <a:spcAft>
          <a:spcPct val="0"/>
        </a:spcAft>
        <a:buClr>
          <a:schemeClr val="tx2"/>
        </a:buClr>
        <a:buSzPct val="65000"/>
        <a:buFont typeface="Wingdings" pitchFamily="2" charset="2"/>
        <a:buChar char="u"/>
        <a:defRPr sz="2000">
          <a:solidFill>
            <a:schemeClr val="tx1"/>
          </a:solidFill>
          <a:latin typeface="+mn-lt"/>
        </a:defRPr>
      </a:lvl7pPr>
      <a:lvl8pPr marL="3429000" indent="-228600" algn="l" rtl="0" eaLnBrk="0" fontAlgn="base" hangingPunct="0">
        <a:spcBef>
          <a:spcPct val="20000"/>
        </a:spcBef>
        <a:spcAft>
          <a:spcPct val="0"/>
        </a:spcAft>
        <a:buClr>
          <a:schemeClr val="tx2"/>
        </a:buClr>
        <a:buSzPct val="65000"/>
        <a:buFont typeface="Wingdings" pitchFamily="2" charset="2"/>
        <a:buChar char="u"/>
        <a:defRPr sz="2000">
          <a:solidFill>
            <a:schemeClr val="tx1"/>
          </a:solidFill>
          <a:latin typeface="+mn-lt"/>
        </a:defRPr>
      </a:lvl8pPr>
      <a:lvl9pPr marL="3886200" indent="-228600" algn="l" rtl="0" eaLnBrk="0" fontAlgn="base" hangingPunct="0">
        <a:spcBef>
          <a:spcPct val="20000"/>
        </a:spcBef>
        <a:spcAft>
          <a:spcPct val="0"/>
        </a:spcAft>
        <a:buClr>
          <a:schemeClr val="tx2"/>
        </a:buClr>
        <a:buSzPct val="65000"/>
        <a:buFont typeface="Wingdings" pitchFamily="2" charset="2"/>
        <a:buChar char="u"/>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www.uddi.org/"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www.w3.org/TR/soa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www.faqs.org/rfcs/rfc2818.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w3.org/Protocols/rfc2616/rfc2616.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w3.org/Protocols/rfc2616/rfc2616.html"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relaxng.org/" TargetMode="External"/><Relationship Id="rId2" Type="http://schemas.openxmlformats.org/officeDocument/2006/relationships/hyperlink" Target="http://www.w3.org/TR/xmlschema-0/"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www.w3.org/"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www.w3.org/TR/wsa-reqs"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www.xmlrpc.org/"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www.w3.org/TR/soap/"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http://www.w3.org/2003/05/soap-encoding" TargetMode="External"/><Relationship Id="rId2" Type="http://schemas.openxmlformats.org/officeDocument/2006/relationships/hyperlink" Target="http://www.w3.org/2003/05/soap-envelope" TargetMode="External"/><Relationship Id="rId1" Type="http://schemas.openxmlformats.org/officeDocument/2006/relationships/slideLayout" Target="../slideLayouts/slideLayout2.xml"/><Relationship Id="rId6" Type="http://schemas.openxmlformats.org/officeDocument/2006/relationships/hyperlink" Target="http://www.w3.org/2001/XMLSchema-instance" TargetMode="External"/><Relationship Id="rId5" Type="http://schemas.openxmlformats.org/officeDocument/2006/relationships/hyperlink" Target="http://www.w3.org/2001/XMLSchema" TargetMode="External"/><Relationship Id="rId4" Type="http://schemas.openxmlformats.org/officeDocument/2006/relationships/hyperlink" Target="http://www.w3.org/2003/05/soap-rp" TargetMode="Externa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2" Type="http://schemas.openxmlformats.org/officeDocument/2006/relationships/hyperlink" Target="http://www.w3.org/Protocols/rfc2616/rfc2616-sec9.html"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www.w3.org/TR/xmlschema-2/"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101" name="Rectangle 5"/>
          <p:cNvSpPr>
            <a:spLocks noGrp="1" noChangeArrowheads="1"/>
          </p:cNvSpPr>
          <p:nvPr>
            <p:ph type="ctrTitle"/>
          </p:nvPr>
        </p:nvSpPr>
        <p:spPr/>
        <p:txBody>
          <a:bodyPr/>
          <a:lstStyle/>
          <a:p>
            <a:pPr>
              <a:defRPr/>
            </a:pPr>
            <a:r>
              <a:rPr lang="en-US" smtClean="0"/>
              <a:t>Introduction to Web Services</a:t>
            </a:r>
          </a:p>
        </p:txBody>
      </p:sp>
      <p:sp>
        <p:nvSpPr>
          <p:cNvPr id="4099" name="Rectangle 6"/>
          <p:cNvSpPr>
            <a:spLocks noGrp="1" noChangeArrowheads="1"/>
          </p:cNvSpPr>
          <p:nvPr>
            <p:ph type="subTitle" idx="1"/>
          </p:nvPr>
        </p:nvSpPr>
        <p:spPr/>
        <p:txBody>
          <a:bodyPr/>
          <a:lstStyle/>
          <a:p>
            <a:r>
              <a:rPr lang="en-US" smtClean="0"/>
              <a:t>Alberto Pace</a:t>
            </a:r>
          </a:p>
          <a:p>
            <a:r>
              <a:rPr lang="en-US" smtClean="0"/>
              <a:t>Information Technology Department</a:t>
            </a:r>
          </a:p>
          <a:p>
            <a:r>
              <a:rPr lang="en-US" smtClean="0"/>
              <a:t>CERN, Geneva, Switzerland</a:t>
            </a:r>
          </a:p>
          <a:p>
            <a:endParaRPr lang="en-US" smtClean="0"/>
          </a:p>
          <a:p>
            <a:r>
              <a:rPr lang="en-US" smtClean="0"/>
              <a:t>With input from Andreas Pfeiffer, CERN, Geneva, Switzerland</a:t>
            </a:r>
          </a:p>
        </p:txBody>
      </p:sp>
    </p:spTree>
  </p:cSld>
  <p:clrMapOvr>
    <a:masterClrMapping/>
  </p:clrMapOvr>
  <p:transition>
    <p:strips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p>
            <a:fld id="{C4851B53-4823-4C53-89AA-56D8ED947471}" type="slidenum">
              <a:rPr lang="en-US"/>
              <a:pPr/>
              <a:t>10</a:t>
            </a:fld>
            <a:endParaRPr lang="en-US"/>
          </a:p>
        </p:txBody>
      </p:sp>
      <p:sp>
        <p:nvSpPr>
          <p:cNvPr id="629762" name="Rectangle 2"/>
          <p:cNvSpPr>
            <a:spLocks noGrp="1" noChangeArrowheads="1"/>
          </p:cNvSpPr>
          <p:nvPr>
            <p:ph type="title"/>
          </p:nvPr>
        </p:nvSpPr>
        <p:spPr/>
        <p:txBody>
          <a:bodyPr/>
          <a:lstStyle/>
          <a:p>
            <a:pPr>
              <a:defRPr/>
            </a:pPr>
            <a:r>
              <a:rPr lang="en-US" smtClean="0"/>
              <a:t>HTTP Cookies</a:t>
            </a:r>
          </a:p>
        </p:txBody>
      </p:sp>
      <p:sp>
        <p:nvSpPr>
          <p:cNvPr id="13316" name="Rectangle 3"/>
          <p:cNvSpPr>
            <a:spLocks noGrp="1" noChangeArrowheads="1"/>
          </p:cNvSpPr>
          <p:nvPr>
            <p:ph type="body" idx="1"/>
          </p:nvPr>
        </p:nvSpPr>
        <p:spPr/>
        <p:txBody>
          <a:bodyPr/>
          <a:lstStyle/>
          <a:p>
            <a:pPr>
              <a:lnSpc>
                <a:spcPct val="80000"/>
              </a:lnSpc>
            </a:pPr>
            <a:r>
              <a:rPr lang="en-US" sz="1800" smtClean="0"/>
              <a:t>A cookie is a piece of data that is issued by a server in an HTTP response that the client re-supplies in subsequent requests to the same server. </a:t>
            </a:r>
          </a:p>
          <a:p>
            <a:pPr>
              <a:lnSpc>
                <a:spcPct val="80000"/>
              </a:lnSpc>
            </a:pPr>
            <a:r>
              <a:rPr lang="en-US" sz="1800" smtClean="0"/>
              <a:t>Setting cookies</a:t>
            </a:r>
          </a:p>
          <a:p>
            <a:pPr lvl="1">
              <a:lnSpc>
                <a:spcPct val="80000"/>
              </a:lnSpc>
            </a:pPr>
            <a:r>
              <a:rPr lang="en-US" sz="1400" smtClean="0"/>
              <a:t>Cookies allows the server to store user preferences, identity, application state information for individual clients.</a:t>
            </a:r>
          </a:p>
          <a:p>
            <a:pPr lvl="1">
              <a:lnSpc>
                <a:spcPct val="80000"/>
              </a:lnSpc>
            </a:pPr>
            <a:r>
              <a:rPr lang="en-US" sz="1400" smtClean="0"/>
              <a:t>Cookies have a Name, a Value, an Expires Date/time attribute, a Path and a Domain</a:t>
            </a:r>
          </a:p>
          <a:p>
            <a:pPr>
              <a:lnSpc>
                <a:spcPct val="80000"/>
              </a:lnSpc>
            </a:pPr>
            <a:r>
              <a:rPr lang="en-US" sz="1800" smtClean="0"/>
              <a:t>Retrieving Cookies </a:t>
            </a:r>
          </a:p>
          <a:p>
            <a:pPr lvl="1">
              <a:lnSpc>
                <a:spcPct val="80000"/>
              </a:lnSpc>
            </a:pPr>
            <a:r>
              <a:rPr lang="en-US" sz="1400" smtClean="0"/>
              <a:t>At every requests, the client consults its local cookie store to see if any unexpired cookies match the path and domain it is about to use. </a:t>
            </a:r>
          </a:p>
          <a:p>
            <a:pPr lvl="1">
              <a:lnSpc>
                <a:spcPct val="80000"/>
              </a:lnSpc>
            </a:pPr>
            <a:r>
              <a:rPr lang="en-US" sz="1400" smtClean="0"/>
              <a:t>Any matching cookie values are submitted back to the server using the cookie header.</a:t>
            </a:r>
          </a:p>
          <a:p>
            <a:pPr>
              <a:lnSpc>
                <a:spcPct val="80000"/>
              </a:lnSpc>
            </a:pPr>
            <a:endParaRPr lang="en-US" sz="1800" smtClean="0"/>
          </a:p>
          <a:p>
            <a:pPr>
              <a:lnSpc>
                <a:spcPct val="80000"/>
              </a:lnSpc>
            </a:pPr>
            <a:endParaRPr lang="en-US" sz="1800" smtClean="0"/>
          </a:p>
        </p:txBody>
      </p:sp>
    </p:spTree>
  </p:cSld>
  <p:clrMapOvr>
    <a:masterClrMapping/>
  </p:clrMapOvr>
  <p:transition>
    <p:strips dir="rd"/>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Number Placeholder 3"/>
          <p:cNvSpPr>
            <a:spLocks noGrp="1"/>
          </p:cNvSpPr>
          <p:nvPr>
            <p:ph type="sldNum" sz="quarter" idx="10"/>
          </p:nvPr>
        </p:nvSpPr>
        <p:spPr>
          <a:noFill/>
        </p:spPr>
        <p:txBody>
          <a:bodyPr/>
          <a:lstStyle/>
          <a:p>
            <a:fld id="{22D4FED3-29FD-4D9A-B448-01FA23FC729D}" type="slidenum">
              <a:rPr lang="en-US"/>
              <a:pPr/>
              <a:t>100</a:t>
            </a:fld>
            <a:endParaRPr lang="en-US"/>
          </a:p>
        </p:txBody>
      </p:sp>
      <p:sp>
        <p:nvSpPr>
          <p:cNvPr id="605190" name="Rectangle 6"/>
          <p:cNvSpPr>
            <a:spLocks noGrp="1" noChangeArrowheads="1"/>
          </p:cNvSpPr>
          <p:nvPr>
            <p:ph type="title"/>
          </p:nvPr>
        </p:nvSpPr>
        <p:spPr/>
        <p:txBody>
          <a:bodyPr/>
          <a:lstStyle/>
          <a:p>
            <a:pPr>
              <a:defRPr/>
            </a:pPr>
            <a:r>
              <a:rPr lang="en-US" sz="3200" smtClean="0"/>
              <a:t>Web Service Description Language</a:t>
            </a:r>
          </a:p>
        </p:txBody>
      </p:sp>
      <p:sp>
        <p:nvSpPr>
          <p:cNvPr id="104452" name="Rectangle 7"/>
          <p:cNvSpPr>
            <a:spLocks noGrp="1" noChangeArrowheads="1"/>
          </p:cNvSpPr>
          <p:nvPr>
            <p:ph type="body" idx="1"/>
          </p:nvPr>
        </p:nvSpPr>
        <p:spPr/>
        <p:txBody>
          <a:bodyPr/>
          <a:lstStyle/>
          <a:p>
            <a:r>
              <a:rPr lang="en-US" smtClean="0"/>
              <a:t>WSDL specification</a:t>
            </a:r>
          </a:p>
          <a:p>
            <a:pPr lvl="1"/>
            <a:r>
              <a:rPr lang="en-US" smtClean="0"/>
              <a:t>http://www.w3.org/TR/wsdl</a:t>
            </a:r>
          </a:p>
          <a:p>
            <a:r>
              <a:rPr lang="en-US" smtClean="0"/>
              <a:t>Describes the abstract interface of a web service and the details how a specific web service has implemented it</a:t>
            </a:r>
          </a:p>
          <a:p>
            <a:pPr lvl="1"/>
            <a:r>
              <a:rPr lang="en-US" smtClean="0"/>
              <a:t>“WSDL defines an XML grammar for describing network services as collections of communication endpoints capable of exchanging messages. WSDL service definitions provide documentation for distributed systems and serve as a recipe for automating the details involved in applications communication.”</a:t>
            </a:r>
          </a:p>
        </p:txBody>
      </p:sp>
    </p:spTree>
  </p:cSld>
  <p:clrMapOvr>
    <a:masterClrMapping/>
  </p:clrMapOvr>
  <p:transition>
    <p:strips dir="rd"/>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Number Placeholder 3"/>
          <p:cNvSpPr>
            <a:spLocks noGrp="1"/>
          </p:cNvSpPr>
          <p:nvPr>
            <p:ph type="sldNum" sz="quarter" idx="10"/>
          </p:nvPr>
        </p:nvSpPr>
        <p:spPr>
          <a:noFill/>
        </p:spPr>
        <p:txBody>
          <a:bodyPr/>
          <a:lstStyle/>
          <a:p>
            <a:fld id="{D6336468-DDCA-49EA-83F2-CD8ECE339DD4}" type="slidenum">
              <a:rPr lang="en-US"/>
              <a:pPr/>
              <a:t>101</a:t>
            </a:fld>
            <a:endParaRPr lang="en-US"/>
          </a:p>
        </p:txBody>
      </p:sp>
      <p:sp>
        <p:nvSpPr>
          <p:cNvPr id="606212" name="Rectangle 4"/>
          <p:cNvSpPr>
            <a:spLocks noGrp="1" noChangeArrowheads="1"/>
          </p:cNvSpPr>
          <p:nvPr>
            <p:ph type="title"/>
          </p:nvPr>
        </p:nvSpPr>
        <p:spPr/>
        <p:txBody>
          <a:bodyPr/>
          <a:lstStyle/>
          <a:p>
            <a:pPr>
              <a:defRPr/>
            </a:pPr>
            <a:r>
              <a:rPr lang="en-US" smtClean="0"/>
              <a:t>WSDL Service (I)</a:t>
            </a:r>
          </a:p>
        </p:txBody>
      </p:sp>
      <p:sp>
        <p:nvSpPr>
          <p:cNvPr id="105476" name="Rectangle 5"/>
          <p:cNvSpPr>
            <a:spLocks noGrp="1" noChangeArrowheads="1"/>
          </p:cNvSpPr>
          <p:nvPr>
            <p:ph type="body" idx="1"/>
          </p:nvPr>
        </p:nvSpPr>
        <p:spPr/>
        <p:txBody>
          <a:bodyPr/>
          <a:lstStyle/>
          <a:p>
            <a:pPr>
              <a:lnSpc>
                <a:spcPct val="90000"/>
              </a:lnSpc>
            </a:pPr>
            <a:r>
              <a:rPr lang="en-US" smtClean="0"/>
              <a:t>Services are defined using six elements:</a:t>
            </a:r>
          </a:p>
          <a:p>
            <a:pPr lvl="1">
              <a:lnSpc>
                <a:spcPct val="90000"/>
              </a:lnSpc>
            </a:pPr>
            <a:r>
              <a:rPr lang="en-US" smtClean="0">
                <a:solidFill>
                  <a:srgbClr val="FF9900"/>
                </a:solidFill>
              </a:rPr>
              <a:t>Service</a:t>
            </a:r>
            <a:r>
              <a:rPr lang="en-US" smtClean="0"/>
              <a:t>: used to aggregate a set of related ports</a:t>
            </a:r>
          </a:p>
          <a:p>
            <a:pPr lvl="1">
              <a:lnSpc>
                <a:spcPct val="90000"/>
              </a:lnSpc>
            </a:pPr>
            <a:r>
              <a:rPr lang="en-US" smtClean="0">
                <a:solidFill>
                  <a:srgbClr val="FF9900"/>
                </a:solidFill>
              </a:rPr>
              <a:t>Binding</a:t>
            </a:r>
            <a:r>
              <a:rPr lang="en-US" smtClean="0"/>
              <a:t>: specifies protocol and data format specifications for the operations and messages defined by a particular portType</a:t>
            </a:r>
          </a:p>
          <a:p>
            <a:pPr lvl="1">
              <a:lnSpc>
                <a:spcPct val="90000"/>
              </a:lnSpc>
            </a:pPr>
            <a:r>
              <a:rPr lang="en-US" smtClean="0">
                <a:solidFill>
                  <a:srgbClr val="FF9900"/>
                </a:solidFill>
              </a:rPr>
              <a:t>Port</a:t>
            </a:r>
            <a:r>
              <a:rPr lang="en-US" smtClean="0"/>
              <a:t>: specifies an address for a binding, thus defining a single communication endpoint. </a:t>
            </a:r>
          </a:p>
          <a:p>
            <a:pPr lvl="1">
              <a:lnSpc>
                <a:spcPct val="90000"/>
              </a:lnSpc>
            </a:pPr>
            <a:r>
              <a:rPr lang="en-US" smtClean="0">
                <a:solidFill>
                  <a:srgbClr val="FF9900"/>
                </a:solidFill>
              </a:rPr>
              <a:t>PortType</a:t>
            </a:r>
            <a:r>
              <a:rPr lang="en-US" smtClean="0"/>
              <a:t>: set of abstract operations. Each operation refers to an input message and output messages.</a:t>
            </a:r>
          </a:p>
          <a:p>
            <a:pPr lvl="1">
              <a:lnSpc>
                <a:spcPct val="90000"/>
              </a:lnSpc>
            </a:pPr>
            <a:r>
              <a:rPr lang="en-US" smtClean="0">
                <a:solidFill>
                  <a:srgbClr val="FF9900"/>
                </a:solidFill>
              </a:rPr>
              <a:t>Message</a:t>
            </a:r>
            <a:r>
              <a:rPr lang="en-US" smtClean="0"/>
              <a:t>: definition of the data being transmitted. A message consists of logical parts, each of which is associated with a definition within some type system.</a:t>
            </a:r>
          </a:p>
          <a:p>
            <a:pPr lvl="1">
              <a:lnSpc>
                <a:spcPct val="90000"/>
              </a:lnSpc>
            </a:pPr>
            <a:r>
              <a:rPr lang="en-US" smtClean="0">
                <a:solidFill>
                  <a:srgbClr val="FF9900"/>
                </a:solidFill>
              </a:rPr>
              <a:t>Types</a:t>
            </a:r>
            <a:r>
              <a:rPr lang="en-US" smtClean="0"/>
              <a:t>: which provides data type definitions used to describe the messages exchanged.</a:t>
            </a:r>
          </a:p>
          <a:p>
            <a:pPr lvl="1">
              <a:lnSpc>
                <a:spcPct val="90000"/>
              </a:lnSpc>
            </a:pPr>
            <a:endParaRPr lang="en-US" smtClean="0"/>
          </a:p>
        </p:txBody>
      </p:sp>
    </p:spTree>
  </p:cSld>
  <p:clrMapOvr>
    <a:masterClrMapping/>
  </p:clrMapOvr>
  <p:transition>
    <p:strips dir="rd"/>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3"/>
          <p:cNvSpPr>
            <a:spLocks noGrp="1"/>
          </p:cNvSpPr>
          <p:nvPr>
            <p:ph type="sldNum" sz="quarter" idx="10"/>
          </p:nvPr>
        </p:nvSpPr>
        <p:spPr>
          <a:noFill/>
        </p:spPr>
        <p:txBody>
          <a:bodyPr/>
          <a:lstStyle/>
          <a:p>
            <a:fld id="{0877E973-916E-49B7-96A2-01726CA7F404}" type="slidenum">
              <a:rPr lang="en-US"/>
              <a:pPr/>
              <a:t>102</a:t>
            </a:fld>
            <a:endParaRPr lang="en-US"/>
          </a:p>
        </p:txBody>
      </p:sp>
      <p:sp>
        <p:nvSpPr>
          <p:cNvPr id="698370" name="Rectangle 2"/>
          <p:cNvSpPr>
            <a:spLocks noGrp="1" noChangeArrowheads="1"/>
          </p:cNvSpPr>
          <p:nvPr>
            <p:ph type="title"/>
          </p:nvPr>
        </p:nvSpPr>
        <p:spPr/>
        <p:txBody>
          <a:bodyPr/>
          <a:lstStyle/>
          <a:p>
            <a:pPr>
              <a:defRPr/>
            </a:pPr>
            <a:r>
              <a:rPr lang="en-US" smtClean="0"/>
              <a:t>WSDL Example</a:t>
            </a:r>
          </a:p>
        </p:txBody>
      </p:sp>
      <p:sp>
        <p:nvSpPr>
          <p:cNvPr id="106500" name="Rectangle 8"/>
          <p:cNvSpPr>
            <a:spLocks noGrp="1" noChangeArrowheads="1"/>
          </p:cNvSpPr>
          <p:nvPr>
            <p:ph type="body" idx="1"/>
          </p:nvPr>
        </p:nvSpPr>
        <p:spPr>
          <a:xfrm>
            <a:off x="573088" y="1301750"/>
            <a:ext cx="7772400" cy="4441825"/>
          </a:xfrm>
        </p:spPr>
        <p:txBody>
          <a:bodyPr/>
          <a:lstStyle/>
          <a:p>
            <a:r>
              <a:rPr lang="en-US" sz="2400" smtClean="0"/>
              <a:t>One function </a:t>
            </a:r>
          </a:p>
          <a:p>
            <a:endParaRPr lang="en-US" sz="2400" smtClean="0"/>
          </a:p>
          <a:p>
            <a:r>
              <a:rPr lang="en-US" sz="2400" smtClean="0"/>
              <a:t>Published at</a:t>
            </a:r>
          </a:p>
          <a:p>
            <a:endParaRPr lang="en-US" sz="2400" smtClean="0"/>
          </a:p>
          <a:p>
            <a:r>
              <a:rPr lang="en-US" sz="2400" smtClean="0"/>
              <a:t>Gives</a:t>
            </a:r>
          </a:p>
        </p:txBody>
      </p:sp>
      <p:sp>
        <p:nvSpPr>
          <p:cNvPr id="698375" name="Rectangle 7"/>
          <p:cNvSpPr>
            <a:spLocks noChangeArrowheads="1"/>
          </p:cNvSpPr>
          <p:nvPr/>
        </p:nvSpPr>
        <p:spPr bwMode="auto">
          <a:xfrm>
            <a:off x="2830513" y="1828800"/>
            <a:ext cx="4395787" cy="366713"/>
          </a:xfrm>
          <a:prstGeom prst="rect">
            <a:avLst/>
          </a:prstGeom>
          <a:solidFill>
            <a:srgbClr val="003399"/>
          </a:solidFill>
          <a:ln w="9525" algn="ctr">
            <a:noFill/>
            <a:miter lim="800000"/>
            <a:headEnd/>
            <a:tailEnd/>
          </a:ln>
          <a:effectLst/>
        </p:spPr>
        <p:txBody>
          <a:bodyPr lIns="92075" tIns="46038" rIns="92075" bIns="46038">
            <a:spAutoFit/>
          </a:bodyPr>
          <a:lstStyle/>
          <a:p>
            <a:pPr>
              <a:defRPr/>
            </a:pPr>
            <a:r>
              <a:rPr lang="en-US" sz="1800">
                <a:effectLst>
                  <a:outerShdw blurRad="38100" dist="38100" dir="2700000" algn="tl">
                    <a:srgbClr val="000000"/>
                  </a:outerShdw>
                </a:effectLst>
                <a:latin typeface="Courier New" pitchFamily="49" charset="0"/>
              </a:rPr>
              <a:t>int SumNumbers (int a, int b);</a:t>
            </a:r>
          </a:p>
        </p:txBody>
      </p:sp>
      <p:sp>
        <p:nvSpPr>
          <p:cNvPr id="698377" name="Rectangle 9"/>
          <p:cNvSpPr>
            <a:spLocks noChangeArrowheads="1"/>
          </p:cNvSpPr>
          <p:nvPr/>
        </p:nvSpPr>
        <p:spPr bwMode="auto">
          <a:xfrm>
            <a:off x="2863850" y="2757488"/>
            <a:ext cx="4298950" cy="366712"/>
          </a:xfrm>
          <a:prstGeom prst="rect">
            <a:avLst/>
          </a:prstGeom>
          <a:solidFill>
            <a:srgbClr val="003399"/>
          </a:solidFill>
          <a:ln w="9525" algn="ctr">
            <a:noFill/>
            <a:miter lim="800000"/>
            <a:headEnd/>
            <a:tailEnd/>
          </a:ln>
          <a:effectLst/>
        </p:spPr>
        <p:txBody>
          <a:bodyPr lIns="92075" tIns="46038" rIns="92075" bIns="46038">
            <a:spAutoFit/>
          </a:bodyPr>
          <a:lstStyle/>
          <a:p>
            <a:pPr>
              <a:defRPr/>
            </a:pPr>
            <a:r>
              <a:rPr lang="en-US" sz="1800">
                <a:effectLst>
                  <a:outerShdw blurRad="38100" dist="38100" dir="2700000" algn="tl">
                    <a:srgbClr val="000000"/>
                  </a:outerShdw>
                </a:effectLst>
                <a:latin typeface="Courier New" pitchFamily="49" charset="0"/>
              </a:rPr>
              <a:t>http://myserver.org/myservice </a:t>
            </a:r>
          </a:p>
        </p:txBody>
      </p:sp>
      <p:sp>
        <p:nvSpPr>
          <p:cNvPr id="698378" name="Rectangle 10"/>
          <p:cNvSpPr>
            <a:spLocks noChangeArrowheads="1"/>
          </p:cNvSpPr>
          <p:nvPr/>
        </p:nvSpPr>
        <p:spPr bwMode="auto">
          <a:xfrm>
            <a:off x="422275" y="3787775"/>
            <a:ext cx="8242300" cy="3070225"/>
          </a:xfrm>
          <a:prstGeom prst="rect">
            <a:avLst/>
          </a:prstGeom>
          <a:solidFill>
            <a:srgbClr val="003399"/>
          </a:solidFill>
          <a:ln w="9525" algn="ctr">
            <a:noFill/>
            <a:miter lim="800000"/>
            <a:headEnd/>
            <a:tailEnd/>
          </a:ln>
          <a:effectLst/>
        </p:spPr>
        <p:txBody>
          <a:bodyPr lIns="92075" tIns="46038" rIns="92075" bIns="46038">
            <a:spAutoFit/>
          </a:bodyPr>
          <a:lstStyle/>
          <a:p>
            <a:pPr>
              <a:defRPr/>
            </a:pPr>
            <a:r>
              <a:rPr lang="en-US">
                <a:effectLst>
                  <a:outerShdw blurRad="38100" dist="38100" dir="2700000" algn="tl">
                    <a:srgbClr val="000000"/>
                  </a:outerShdw>
                </a:effectLst>
                <a:latin typeface="Courier New" pitchFamily="49" charset="0"/>
              </a:rPr>
              <a:t>&lt;?xml version="1.0" encoding="utf-8" ?&gt; </a:t>
            </a:r>
          </a:p>
          <a:p>
            <a:pPr>
              <a:defRPr/>
            </a:pPr>
            <a:r>
              <a:rPr lang="en-US">
                <a:effectLst>
                  <a:outerShdw blurRad="38100" dist="38100" dir="2700000" algn="tl">
                    <a:srgbClr val="000000"/>
                  </a:outerShdw>
                </a:effectLst>
                <a:latin typeface="Courier New" pitchFamily="49" charset="0"/>
              </a:rPr>
              <a:t>&lt;wsdl:definitions&gt;</a:t>
            </a:r>
          </a:p>
          <a:p>
            <a:pPr>
              <a:defRPr/>
            </a:pPr>
            <a:r>
              <a:rPr lang="en-US">
                <a:effectLst>
                  <a:outerShdw blurRad="38100" dist="38100" dir="2700000" algn="tl">
                    <a:srgbClr val="000000"/>
                  </a:outerShdw>
                </a:effectLst>
                <a:latin typeface="Courier New" pitchFamily="49" charset="0"/>
              </a:rPr>
              <a:t>   &lt;wsdl:types&gt; ... &lt;/wsdl:types&gt;</a:t>
            </a:r>
          </a:p>
          <a:p>
            <a:pPr>
              <a:defRPr/>
            </a:pPr>
            <a:r>
              <a:rPr lang="en-US">
                <a:effectLst>
                  <a:outerShdw blurRad="38100" dist="38100" dir="2700000" algn="tl">
                    <a:srgbClr val="000000"/>
                  </a:outerShdw>
                </a:effectLst>
                <a:latin typeface="Courier New" pitchFamily="49" charset="0"/>
              </a:rPr>
              <a:t>   &lt;wsdl:message name="SumNumbersSoapIn"&gt;  ... &lt;/wsdl:message&gt;</a:t>
            </a:r>
          </a:p>
          <a:p>
            <a:pPr>
              <a:defRPr/>
            </a:pPr>
            <a:r>
              <a:rPr lang="en-US">
                <a:effectLst>
                  <a:outerShdw blurRad="38100" dist="38100" dir="2700000" algn="tl">
                    <a:srgbClr val="000000"/>
                  </a:outerShdw>
                </a:effectLst>
                <a:latin typeface="Courier New" pitchFamily="49" charset="0"/>
              </a:rPr>
              <a:t>   &lt;wsdl:message name="SumNumbersSoapOut"&gt; ... &lt;/wsdl:message&gt;</a:t>
            </a:r>
          </a:p>
          <a:p>
            <a:pPr>
              <a:defRPr/>
            </a:pPr>
            <a:r>
              <a:rPr lang="en-US">
                <a:effectLst>
                  <a:outerShdw blurRad="38100" dist="38100" dir="2700000" algn="tl">
                    <a:srgbClr val="000000"/>
                  </a:outerShdw>
                </a:effectLst>
                <a:latin typeface="Courier New" pitchFamily="49" charset="0"/>
              </a:rPr>
              <a:t>   &lt;wsdl:portType name="ServiceSoap"&gt; </a:t>
            </a:r>
            <a:r>
              <a:rPr lang="en-US" i="1">
                <a:effectLst>
                  <a:outerShdw blurRad="38100" dist="38100" dir="2700000" algn="tl">
                    <a:srgbClr val="000000"/>
                  </a:outerShdw>
                </a:effectLst>
                <a:latin typeface="Courier New" pitchFamily="49" charset="0"/>
              </a:rPr>
              <a:t>list of messages</a:t>
            </a:r>
            <a:r>
              <a:rPr lang="en-US">
                <a:effectLst>
                  <a:outerShdw blurRad="38100" dist="38100" dir="2700000" algn="tl">
                    <a:srgbClr val="000000"/>
                  </a:outerShdw>
                </a:effectLst>
                <a:latin typeface="Courier New" pitchFamily="49" charset="0"/>
              </a:rPr>
              <a:t>  &lt;/wsdl:portType&gt;</a:t>
            </a:r>
          </a:p>
          <a:p>
            <a:pPr>
              <a:defRPr/>
            </a:pPr>
            <a:r>
              <a:rPr lang="en-US">
                <a:effectLst>
                  <a:outerShdw blurRad="38100" dist="38100" dir="2700000" algn="tl">
                    <a:srgbClr val="000000"/>
                  </a:outerShdw>
                </a:effectLst>
                <a:latin typeface="Courier New" pitchFamily="49" charset="0"/>
              </a:rPr>
              <a:t>   &lt;wsdl:binding name="ServiceSoap"&gt; </a:t>
            </a:r>
            <a:r>
              <a:rPr lang="en-US" i="1">
                <a:effectLst>
                  <a:outerShdw blurRad="38100" dist="38100" dir="2700000" algn="tl">
                    <a:srgbClr val="000000"/>
                  </a:outerShdw>
                </a:effectLst>
                <a:latin typeface="Courier New" pitchFamily="49" charset="0"/>
              </a:rPr>
              <a:t>protocol </a:t>
            </a:r>
            <a:r>
              <a:rPr lang="en-US">
                <a:effectLst>
                  <a:outerShdw blurRad="38100" dist="38100" dir="2700000" algn="tl">
                    <a:srgbClr val="000000"/>
                  </a:outerShdw>
                </a:effectLst>
                <a:latin typeface="Courier New" pitchFamily="49" charset="0"/>
              </a:rPr>
              <a:t>&lt;/wsdl:binding&gt;</a:t>
            </a:r>
          </a:p>
          <a:p>
            <a:pPr>
              <a:defRPr/>
            </a:pPr>
            <a:r>
              <a:rPr lang="en-US">
                <a:effectLst>
                  <a:outerShdw blurRad="38100" dist="38100" dir="2700000" algn="tl">
                    <a:srgbClr val="000000"/>
                  </a:outerShdw>
                </a:effectLst>
                <a:latin typeface="Courier New" pitchFamily="49" charset="0"/>
              </a:rPr>
              <a:t>     ...</a:t>
            </a:r>
          </a:p>
          <a:p>
            <a:pPr>
              <a:defRPr/>
            </a:pPr>
            <a:r>
              <a:rPr lang="en-US">
                <a:effectLst>
                  <a:outerShdw blurRad="38100" dist="38100" dir="2700000" algn="tl">
                    <a:srgbClr val="000000"/>
                  </a:outerShdw>
                </a:effectLst>
                <a:latin typeface="Courier New" pitchFamily="49" charset="0"/>
              </a:rPr>
              <a:t>   &lt;wsdl:service name="Service"&gt;</a:t>
            </a:r>
          </a:p>
          <a:p>
            <a:pPr>
              <a:defRPr/>
            </a:pPr>
            <a:r>
              <a:rPr lang="en-US">
                <a:effectLst>
                  <a:outerShdw blurRad="38100" dist="38100" dir="2700000" algn="tl">
                    <a:srgbClr val="000000"/>
                  </a:outerShdw>
                </a:effectLst>
                <a:latin typeface="Courier New" pitchFamily="49" charset="0"/>
              </a:rPr>
              <a:t>       &lt;wsdl:port name="ServiceSoap"&gt;</a:t>
            </a:r>
          </a:p>
          <a:p>
            <a:pPr>
              <a:defRPr/>
            </a:pPr>
            <a:r>
              <a:rPr lang="en-US">
                <a:effectLst>
                  <a:outerShdw blurRad="38100" dist="38100" dir="2700000" algn="tl">
                    <a:srgbClr val="000000"/>
                  </a:outerShdw>
                </a:effectLst>
                <a:latin typeface="Courier New" pitchFamily="49" charset="0"/>
              </a:rPr>
              <a:t>           &lt;soap:address location="http://myserver.org/myservice" /&gt; </a:t>
            </a:r>
          </a:p>
          <a:p>
            <a:pPr>
              <a:defRPr/>
            </a:pPr>
            <a:r>
              <a:rPr lang="en-US">
                <a:effectLst>
                  <a:outerShdw blurRad="38100" dist="38100" dir="2700000" algn="tl">
                    <a:srgbClr val="000000"/>
                  </a:outerShdw>
                </a:effectLst>
                <a:latin typeface="Courier New" pitchFamily="49" charset="0"/>
              </a:rPr>
              <a:t>       &lt;/wsdl:port&gt;</a:t>
            </a:r>
          </a:p>
          <a:p>
            <a:pPr>
              <a:defRPr/>
            </a:pPr>
            <a:r>
              <a:rPr lang="en-US">
                <a:effectLst>
                  <a:outerShdw blurRad="38100" dist="38100" dir="2700000" algn="tl">
                    <a:srgbClr val="000000"/>
                  </a:outerShdw>
                </a:effectLst>
                <a:latin typeface="Courier New" pitchFamily="49" charset="0"/>
              </a:rPr>
              <a:t>   &lt;/wsdl:service&gt;</a:t>
            </a:r>
          </a:p>
          <a:p>
            <a:pPr>
              <a:defRPr/>
            </a:pPr>
            <a:r>
              <a:rPr lang="en-US">
                <a:effectLst>
                  <a:outerShdw blurRad="38100" dist="38100" dir="2700000" algn="tl">
                    <a:srgbClr val="000000"/>
                  </a:outerShdw>
                </a:effectLst>
                <a:latin typeface="Courier New" pitchFamily="49" charset="0"/>
              </a:rPr>
              <a:t>&lt;/wsdl:definitions&gt;</a:t>
            </a:r>
          </a:p>
        </p:txBody>
      </p:sp>
    </p:spTree>
  </p:cSld>
  <p:clrMapOvr>
    <a:masterClrMapping/>
  </p:clrMapOvr>
  <p:transition>
    <p:strips dir="rd"/>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Number Placeholder 3"/>
          <p:cNvSpPr>
            <a:spLocks noGrp="1"/>
          </p:cNvSpPr>
          <p:nvPr>
            <p:ph type="sldNum" sz="quarter" idx="10"/>
          </p:nvPr>
        </p:nvSpPr>
        <p:spPr>
          <a:noFill/>
        </p:spPr>
        <p:txBody>
          <a:bodyPr/>
          <a:lstStyle/>
          <a:p>
            <a:fld id="{66B4372D-8A42-4DF3-8B99-97134287769C}" type="slidenum">
              <a:rPr lang="en-US"/>
              <a:pPr/>
              <a:t>103</a:t>
            </a:fld>
            <a:endParaRPr lang="en-US"/>
          </a:p>
        </p:txBody>
      </p:sp>
      <p:sp>
        <p:nvSpPr>
          <p:cNvPr id="699394" name="Rectangle 2"/>
          <p:cNvSpPr>
            <a:spLocks noGrp="1" noChangeArrowheads="1"/>
          </p:cNvSpPr>
          <p:nvPr>
            <p:ph type="title"/>
          </p:nvPr>
        </p:nvSpPr>
        <p:spPr/>
        <p:txBody>
          <a:bodyPr/>
          <a:lstStyle/>
          <a:p>
            <a:pPr>
              <a:defRPr/>
            </a:pPr>
            <a:r>
              <a:rPr lang="en-US" smtClean="0"/>
              <a:t>WSDL Type information</a:t>
            </a:r>
          </a:p>
        </p:txBody>
      </p:sp>
      <p:sp>
        <p:nvSpPr>
          <p:cNvPr id="107524" name="Rectangle 3"/>
          <p:cNvSpPr>
            <a:spLocks noGrp="1" noChangeArrowheads="1"/>
          </p:cNvSpPr>
          <p:nvPr>
            <p:ph type="body" idx="1"/>
          </p:nvPr>
        </p:nvSpPr>
        <p:spPr/>
        <p:txBody>
          <a:bodyPr/>
          <a:lstStyle/>
          <a:p>
            <a:r>
              <a:rPr lang="en-US" smtClean="0"/>
              <a:t>Defines exact parameters for the call</a:t>
            </a:r>
          </a:p>
        </p:txBody>
      </p:sp>
      <p:sp>
        <p:nvSpPr>
          <p:cNvPr id="699396" name="Rectangle 4"/>
          <p:cNvSpPr>
            <a:spLocks noChangeArrowheads="1"/>
          </p:cNvSpPr>
          <p:nvPr/>
        </p:nvSpPr>
        <p:spPr bwMode="auto">
          <a:xfrm>
            <a:off x="936625" y="2320925"/>
            <a:ext cx="8016875" cy="3921125"/>
          </a:xfrm>
          <a:prstGeom prst="rect">
            <a:avLst/>
          </a:prstGeom>
          <a:solidFill>
            <a:srgbClr val="003399"/>
          </a:solidFill>
          <a:ln w="9525" algn="ctr">
            <a:noFill/>
            <a:miter lim="800000"/>
            <a:headEnd/>
            <a:tailEnd/>
          </a:ln>
          <a:effectLst/>
        </p:spPr>
        <p:txBody>
          <a:bodyPr lIns="92075" tIns="46038" rIns="92075" bIns="46038">
            <a:spAutoFit/>
          </a:bodyPr>
          <a:lstStyle/>
          <a:p>
            <a:pPr>
              <a:defRPr/>
            </a:pPr>
            <a:r>
              <a:rPr lang="en-US">
                <a:effectLst>
                  <a:outerShdw blurRad="38100" dist="38100" dir="2700000" algn="tl">
                    <a:srgbClr val="000000"/>
                  </a:outerShdw>
                </a:effectLst>
                <a:latin typeface="Courier New" pitchFamily="49" charset="0"/>
              </a:rPr>
              <a:t>&lt;wsdl:types&gt;</a:t>
            </a:r>
          </a:p>
          <a:p>
            <a:pPr>
              <a:defRPr/>
            </a:pPr>
            <a:r>
              <a:rPr lang="en-US">
                <a:effectLst>
                  <a:outerShdw blurRad="38100" dist="38100" dir="2700000" algn="tl">
                    <a:srgbClr val="000000"/>
                  </a:outerShdw>
                </a:effectLst>
                <a:latin typeface="Courier New" pitchFamily="49" charset="0"/>
              </a:rPr>
              <a:t>  &lt;s:element name="SumNumbers"&gt;</a:t>
            </a:r>
          </a:p>
          <a:p>
            <a:pPr>
              <a:defRPr/>
            </a:pPr>
            <a:r>
              <a:rPr lang="en-US">
                <a:effectLst>
                  <a:outerShdw blurRad="38100" dist="38100" dir="2700000" algn="tl">
                    <a:srgbClr val="000000"/>
                  </a:outerShdw>
                </a:effectLst>
                <a:latin typeface="Courier New" pitchFamily="49" charset="0"/>
              </a:rPr>
              <a:t>    &lt;s:complexType&gt;</a:t>
            </a:r>
          </a:p>
          <a:p>
            <a:pPr>
              <a:defRPr/>
            </a:pPr>
            <a:r>
              <a:rPr lang="en-US">
                <a:effectLst>
                  <a:outerShdw blurRad="38100" dist="38100" dir="2700000" algn="tl">
                    <a:srgbClr val="000000"/>
                  </a:outerShdw>
                </a:effectLst>
                <a:latin typeface="Courier New" pitchFamily="49" charset="0"/>
              </a:rPr>
              <a:t>      &lt;s:sequence&gt;</a:t>
            </a:r>
          </a:p>
          <a:p>
            <a:pPr>
              <a:defRPr/>
            </a:pPr>
            <a:r>
              <a:rPr lang="en-US">
                <a:effectLst>
                  <a:outerShdw blurRad="38100" dist="38100" dir="2700000" algn="tl">
                    <a:srgbClr val="000000"/>
                  </a:outerShdw>
                </a:effectLst>
                <a:latin typeface="Courier New" pitchFamily="49" charset="0"/>
              </a:rPr>
              <a:t>        &lt;s:element minOccurs="1" maxOccurs="1" name="</a:t>
            </a:r>
            <a:r>
              <a:rPr lang="en-US">
                <a:solidFill>
                  <a:srgbClr val="FF9900"/>
                </a:solidFill>
                <a:effectLst>
                  <a:outerShdw blurRad="38100" dist="38100" dir="2700000" algn="tl">
                    <a:srgbClr val="000000"/>
                  </a:outerShdw>
                </a:effectLst>
                <a:latin typeface="Courier New" pitchFamily="49" charset="0"/>
              </a:rPr>
              <a:t>a</a:t>
            </a:r>
            <a:r>
              <a:rPr lang="en-US">
                <a:effectLst>
                  <a:outerShdw blurRad="38100" dist="38100" dir="2700000" algn="tl">
                    <a:srgbClr val="000000"/>
                  </a:outerShdw>
                </a:effectLst>
                <a:latin typeface="Courier New" pitchFamily="49" charset="0"/>
              </a:rPr>
              <a:t>“ type="</a:t>
            </a:r>
            <a:r>
              <a:rPr lang="en-US">
                <a:solidFill>
                  <a:srgbClr val="FF9900"/>
                </a:solidFill>
                <a:effectLst>
                  <a:outerShdw blurRad="38100" dist="38100" dir="2700000" algn="tl">
                    <a:srgbClr val="000000"/>
                  </a:outerShdw>
                </a:effectLst>
                <a:latin typeface="Courier New" pitchFamily="49" charset="0"/>
              </a:rPr>
              <a:t>s:long</a:t>
            </a:r>
            <a:r>
              <a:rPr lang="en-US">
                <a:effectLst>
                  <a:outerShdw blurRad="38100" dist="38100" dir="2700000" algn="tl">
                    <a:srgbClr val="000000"/>
                  </a:outerShdw>
                </a:effectLst>
                <a:latin typeface="Courier New" pitchFamily="49" charset="0"/>
              </a:rPr>
              <a:t>" /&gt; </a:t>
            </a:r>
          </a:p>
          <a:p>
            <a:pPr>
              <a:defRPr/>
            </a:pPr>
            <a:r>
              <a:rPr lang="en-US">
                <a:effectLst>
                  <a:outerShdw blurRad="38100" dist="38100" dir="2700000" algn="tl">
                    <a:srgbClr val="000000"/>
                  </a:outerShdw>
                </a:effectLst>
                <a:latin typeface="Courier New" pitchFamily="49" charset="0"/>
              </a:rPr>
              <a:t>        &lt;s:element minOccurs="1" maxOccurs="1" name="</a:t>
            </a:r>
            <a:r>
              <a:rPr lang="en-US">
                <a:solidFill>
                  <a:srgbClr val="FF9900"/>
                </a:solidFill>
                <a:effectLst>
                  <a:outerShdw blurRad="38100" dist="38100" dir="2700000" algn="tl">
                    <a:srgbClr val="000000"/>
                  </a:outerShdw>
                </a:effectLst>
                <a:latin typeface="Courier New" pitchFamily="49" charset="0"/>
              </a:rPr>
              <a:t>b</a:t>
            </a:r>
            <a:r>
              <a:rPr lang="en-US">
                <a:effectLst>
                  <a:outerShdw blurRad="38100" dist="38100" dir="2700000" algn="tl">
                    <a:srgbClr val="000000"/>
                  </a:outerShdw>
                </a:effectLst>
                <a:latin typeface="Courier New" pitchFamily="49" charset="0"/>
              </a:rPr>
              <a:t>" type="</a:t>
            </a:r>
            <a:r>
              <a:rPr lang="en-US">
                <a:solidFill>
                  <a:srgbClr val="FF9900"/>
                </a:solidFill>
                <a:effectLst>
                  <a:outerShdw blurRad="38100" dist="38100" dir="2700000" algn="tl">
                    <a:srgbClr val="000000"/>
                  </a:outerShdw>
                </a:effectLst>
                <a:latin typeface="Courier New" pitchFamily="49" charset="0"/>
              </a:rPr>
              <a:t>s:long</a:t>
            </a:r>
            <a:r>
              <a:rPr lang="en-US">
                <a:effectLst>
                  <a:outerShdw blurRad="38100" dist="38100" dir="2700000" algn="tl">
                    <a:srgbClr val="000000"/>
                  </a:outerShdw>
                </a:effectLst>
                <a:latin typeface="Courier New" pitchFamily="49" charset="0"/>
              </a:rPr>
              <a:t>" /&gt; </a:t>
            </a:r>
          </a:p>
          <a:p>
            <a:pPr>
              <a:defRPr/>
            </a:pPr>
            <a:r>
              <a:rPr lang="en-US">
                <a:effectLst>
                  <a:outerShdw blurRad="38100" dist="38100" dir="2700000" algn="tl">
                    <a:srgbClr val="000000"/>
                  </a:outerShdw>
                </a:effectLst>
                <a:latin typeface="Courier New" pitchFamily="49" charset="0"/>
              </a:rPr>
              <a:t>      &lt;/s:sequence&gt;</a:t>
            </a:r>
          </a:p>
          <a:p>
            <a:pPr>
              <a:defRPr/>
            </a:pPr>
            <a:r>
              <a:rPr lang="en-US">
                <a:effectLst>
                  <a:outerShdw blurRad="38100" dist="38100" dir="2700000" algn="tl">
                    <a:srgbClr val="000000"/>
                  </a:outerShdw>
                </a:effectLst>
                <a:latin typeface="Courier New" pitchFamily="49" charset="0"/>
              </a:rPr>
              <a:t>    &lt;/s:complexType&gt;</a:t>
            </a:r>
          </a:p>
          <a:p>
            <a:pPr>
              <a:defRPr/>
            </a:pPr>
            <a:r>
              <a:rPr lang="en-US">
                <a:effectLst>
                  <a:outerShdw blurRad="38100" dist="38100" dir="2700000" algn="tl">
                    <a:srgbClr val="000000"/>
                  </a:outerShdw>
                </a:effectLst>
                <a:latin typeface="Courier New" pitchFamily="49" charset="0"/>
              </a:rPr>
              <a:t>  &lt;/s:element&gt;</a:t>
            </a:r>
          </a:p>
          <a:p>
            <a:pPr>
              <a:defRPr/>
            </a:pPr>
            <a:r>
              <a:rPr lang="en-US">
                <a:effectLst>
                  <a:outerShdw blurRad="38100" dist="38100" dir="2700000" algn="tl">
                    <a:srgbClr val="000000"/>
                  </a:outerShdw>
                </a:effectLst>
                <a:latin typeface="Courier New" pitchFamily="49" charset="0"/>
              </a:rPr>
              <a:t>  &lt;s:element name="SumNumbersResponse"&gt;</a:t>
            </a:r>
          </a:p>
          <a:p>
            <a:pPr>
              <a:defRPr/>
            </a:pPr>
            <a:r>
              <a:rPr lang="en-US">
                <a:effectLst>
                  <a:outerShdw blurRad="38100" dist="38100" dir="2700000" algn="tl">
                    <a:srgbClr val="000000"/>
                  </a:outerShdw>
                </a:effectLst>
                <a:latin typeface="Courier New" pitchFamily="49" charset="0"/>
              </a:rPr>
              <a:t>    &lt;s:complexType&gt;</a:t>
            </a:r>
          </a:p>
          <a:p>
            <a:pPr>
              <a:defRPr/>
            </a:pPr>
            <a:r>
              <a:rPr lang="en-US">
                <a:effectLst>
                  <a:outerShdw blurRad="38100" dist="38100" dir="2700000" algn="tl">
                    <a:srgbClr val="000000"/>
                  </a:outerShdw>
                </a:effectLst>
                <a:latin typeface="Courier New" pitchFamily="49" charset="0"/>
              </a:rPr>
              <a:t>      &lt;s:sequence&gt;</a:t>
            </a:r>
          </a:p>
          <a:p>
            <a:pPr>
              <a:defRPr/>
            </a:pPr>
            <a:r>
              <a:rPr lang="en-US">
                <a:effectLst>
                  <a:outerShdw blurRad="38100" dist="38100" dir="2700000" algn="tl">
                    <a:srgbClr val="000000"/>
                  </a:outerShdw>
                </a:effectLst>
                <a:latin typeface="Courier New" pitchFamily="49" charset="0"/>
              </a:rPr>
              <a:t>        &lt;s:element minOccurs="1" maxOccurs="1" name="</a:t>
            </a:r>
            <a:r>
              <a:rPr lang="en-US">
                <a:solidFill>
                  <a:srgbClr val="FF9900"/>
                </a:solidFill>
                <a:effectLst>
                  <a:outerShdw blurRad="38100" dist="38100" dir="2700000" algn="tl">
                    <a:srgbClr val="000000"/>
                  </a:outerShdw>
                </a:effectLst>
                <a:latin typeface="Courier New" pitchFamily="49" charset="0"/>
              </a:rPr>
              <a:t>SumNumbersResult</a:t>
            </a:r>
            <a:r>
              <a:rPr lang="en-US">
                <a:effectLst>
                  <a:outerShdw blurRad="38100" dist="38100" dir="2700000" algn="tl">
                    <a:srgbClr val="000000"/>
                  </a:outerShdw>
                </a:effectLst>
                <a:latin typeface="Courier New" pitchFamily="49" charset="0"/>
              </a:rPr>
              <a:t>"             </a:t>
            </a:r>
          </a:p>
          <a:p>
            <a:pPr>
              <a:defRPr/>
            </a:pPr>
            <a:r>
              <a:rPr lang="en-US">
                <a:effectLst>
                  <a:outerShdw blurRad="38100" dist="38100" dir="2700000" algn="tl">
                    <a:srgbClr val="000000"/>
                  </a:outerShdw>
                </a:effectLst>
                <a:latin typeface="Courier New" pitchFamily="49" charset="0"/>
              </a:rPr>
              <a:t>                                                        type="</a:t>
            </a:r>
            <a:r>
              <a:rPr lang="en-US">
                <a:solidFill>
                  <a:srgbClr val="FF9900"/>
                </a:solidFill>
                <a:effectLst>
                  <a:outerShdw blurRad="38100" dist="38100" dir="2700000" algn="tl">
                    <a:srgbClr val="000000"/>
                  </a:outerShdw>
                </a:effectLst>
                <a:latin typeface="Courier New" pitchFamily="49" charset="0"/>
              </a:rPr>
              <a:t>s:long</a:t>
            </a:r>
            <a:r>
              <a:rPr lang="en-US">
                <a:effectLst>
                  <a:outerShdw blurRad="38100" dist="38100" dir="2700000" algn="tl">
                    <a:srgbClr val="000000"/>
                  </a:outerShdw>
                </a:effectLst>
                <a:latin typeface="Courier New" pitchFamily="49" charset="0"/>
              </a:rPr>
              <a:t>" /&gt; </a:t>
            </a:r>
          </a:p>
          <a:p>
            <a:pPr>
              <a:defRPr/>
            </a:pPr>
            <a:r>
              <a:rPr lang="en-US">
                <a:effectLst>
                  <a:outerShdw blurRad="38100" dist="38100" dir="2700000" algn="tl">
                    <a:srgbClr val="000000"/>
                  </a:outerShdw>
                </a:effectLst>
                <a:latin typeface="Courier New" pitchFamily="49" charset="0"/>
              </a:rPr>
              <a:t>      &lt;/s:sequence&gt;</a:t>
            </a:r>
          </a:p>
          <a:p>
            <a:pPr>
              <a:defRPr/>
            </a:pPr>
            <a:r>
              <a:rPr lang="en-US">
                <a:effectLst>
                  <a:outerShdw blurRad="38100" dist="38100" dir="2700000" algn="tl">
                    <a:srgbClr val="000000"/>
                  </a:outerShdw>
                </a:effectLst>
                <a:latin typeface="Courier New" pitchFamily="49" charset="0"/>
              </a:rPr>
              <a:t>    &lt;/s:complexType&gt;</a:t>
            </a:r>
          </a:p>
          <a:p>
            <a:pPr>
              <a:defRPr/>
            </a:pPr>
            <a:r>
              <a:rPr lang="en-US">
                <a:effectLst>
                  <a:outerShdw blurRad="38100" dist="38100" dir="2700000" algn="tl">
                    <a:srgbClr val="000000"/>
                  </a:outerShdw>
                </a:effectLst>
                <a:latin typeface="Courier New" pitchFamily="49" charset="0"/>
              </a:rPr>
              <a:t>  &lt;/s:element&gt;</a:t>
            </a:r>
          </a:p>
          <a:p>
            <a:pPr>
              <a:defRPr/>
            </a:pPr>
            <a:r>
              <a:rPr lang="en-US">
                <a:effectLst>
                  <a:outerShdw blurRad="38100" dist="38100" dir="2700000" algn="tl">
                    <a:srgbClr val="000000"/>
                  </a:outerShdw>
                </a:effectLst>
                <a:latin typeface="Courier New" pitchFamily="49" charset="0"/>
              </a:rPr>
              <a:t>&lt;/wsdl:types&gt;</a:t>
            </a:r>
          </a:p>
        </p:txBody>
      </p:sp>
    </p:spTree>
  </p:cSld>
  <p:clrMapOvr>
    <a:masterClrMapping/>
  </p:clrMapOvr>
  <p:transition>
    <p:strips dir="rd"/>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Number Placeholder 2"/>
          <p:cNvSpPr>
            <a:spLocks noGrp="1"/>
          </p:cNvSpPr>
          <p:nvPr>
            <p:ph type="sldNum" sz="quarter" idx="10"/>
          </p:nvPr>
        </p:nvSpPr>
        <p:spPr>
          <a:noFill/>
        </p:spPr>
        <p:txBody>
          <a:bodyPr/>
          <a:lstStyle/>
          <a:p>
            <a:fld id="{57EC490C-DC16-4BD8-9050-3D70C34575BF}" type="slidenum">
              <a:rPr lang="en-US"/>
              <a:pPr/>
              <a:t>104</a:t>
            </a:fld>
            <a:endParaRPr lang="en-US"/>
          </a:p>
        </p:txBody>
      </p:sp>
      <p:pic>
        <p:nvPicPr>
          <p:cNvPr id="108547" name="Picture 2" descr="WebService-snapshot3"/>
          <p:cNvPicPr>
            <a:picLocks noChangeAspect="1" noChangeArrowheads="1"/>
          </p:cNvPicPr>
          <p:nvPr/>
        </p:nvPicPr>
        <p:blipFill>
          <a:blip r:embed="rId2"/>
          <a:srcRect/>
          <a:stretch>
            <a:fillRect/>
          </a:stretch>
        </p:blipFill>
        <p:spPr bwMode="auto">
          <a:xfrm>
            <a:off x="0" y="1295400"/>
            <a:ext cx="9144000" cy="5270500"/>
          </a:xfrm>
          <a:prstGeom prst="rect">
            <a:avLst/>
          </a:prstGeom>
          <a:noFill/>
          <a:ln w="9525">
            <a:noFill/>
            <a:miter lim="800000"/>
            <a:headEnd/>
            <a:tailEnd/>
          </a:ln>
        </p:spPr>
      </p:pic>
      <p:sp>
        <p:nvSpPr>
          <p:cNvPr id="611331" name="Rectangle 3"/>
          <p:cNvSpPr>
            <a:spLocks noGrp="1" noChangeArrowheads="1"/>
          </p:cNvSpPr>
          <p:nvPr>
            <p:ph type="title"/>
          </p:nvPr>
        </p:nvSpPr>
        <p:spPr/>
        <p:txBody>
          <a:bodyPr/>
          <a:lstStyle/>
          <a:p>
            <a:pPr>
              <a:defRPr/>
            </a:pPr>
            <a:r>
              <a:rPr lang="en-US" smtClean="0"/>
              <a:t>Using a Web Service</a:t>
            </a:r>
          </a:p>
        </p:txBody>
      </p:sp>
      <p:sp>
        <p:nvSpPr>
          <p:cNvPr id="108549" name="Text Box 4"/>
          <p:cNvSpPr txBox="1">
            <a:spLocks noChangeArrowheads="1"/>
          </p:cNvSpPr>
          <p:nvPr/>
        </p:nvSpPr>
        <p:spPr bwMode="auto">
          <a:xfrm>
            <a:off x="3886200" y="2667000"/>
            <a:ext cx="4144963" cy="434975"/>
          </a:xfrm>
          <a:prstGeom prst="rect">
            <a:avLst/>
          </a:prstGeom>
          <a:noFill/>
          <a:ln w="38100">
            <a:solidFill>
              <a:srgbClr val="FF9933"/>
            </a:solidFill>
            <a:miter lim="800000"/>
            <a:headEnd/>
            <a:tailEnd/>
          </a:ln>
        </p:spPr>
        <p:txBody>
          <a:bodyPr wrap="none">
            <a:spAutoFit/>
          </a:bodyPr>
          <a:lstStyle/>
          <a:p>
            <a:pPr eaLnBrk="1" hangingPunct="1"/>
            <a:r>
              <a:rPr lang="en-US" sz="2000" i="1">
                <a:solidFill>
                  <a:srgbClr val="FF9933"/>
                </a:solidFill>
                <a:latin typeface="Times New Roman" pitchFamily="18" charset="0"/>
              </a:rPr>
              <a:t>Create a proxy and connect to service</a:t>
            </a:r>
          </a:p>
        </p:txBody>
      </p:sp>
      <p:sp>
        <p:nvSpPr>
          <p:cNvPr id="108550" name="Text Box 5"/>
          <p:cNvSpPr txBox="1">
            <a:spLocks noChangeArrowheads="1"/>
          </p:cNvSpPr>
          <p:nvPr/>
        </p:nvSpPr>
        <p:spPr bwMode="auto">
          <a:xfrm>
            <a:off x="3886200" y="3657600"/>
            <a:ext cx="2971800" cy="739775"/>
          </a:xfrm>
          <a:prstGeom prst="rect">
            <a:avLst/>
          </a:prstGeom>
          <a:noFill/>
          <a:ln w="38100">
            <a:solidFill>
              <a:srgbClr val="FF9933"/>
            </a:solidFill>
            <a:miter lim="800000"/>
            <a:headEnd/>
            <a:tailEnd/>
          </a:ln>
        </p:spPr>
        <p:txBody>
          <a:bodyPr>
            <a:spAutoFit/>
          </a:bodyPr>
          <a:lstStyle/>
          <a:p>
            <a:pPr eaLnBrk="1" hangingPunct="1"/>
            <a:r>
              <a:rPr lang="en-US" sz="2000" i="1">
                <a:solidFill>
                  <a:srgbClr val="FF9933"/>
                </a:solidFill>
                <a:latin typeface="Times New Roman" pitchFamily="18" charset="0"/>
              </a:rPr>
              <a:t>List the methods available from this service</a:t>
            </a:r>
          </a:p>
        </p:txBody>
      </p:sp>
      <p:sp>
        <p:nvSpPr>
          <p:cNvPr id="108551" name="Text Box 6"/>
          <p:cNvSpPr txBox="1">
            <a:spLocks noChangeArrowheads="1"/>
          </p:cNvSpPr>
          <p:nvPr/>
        </p:nvSpPr>
        <p:spPr bwMode="auto">
          <a:xfrm>
            <a:off x="3886200" y="1676400"/>
            <a:ext cx="1541463" cy="434975"/>
          </a:xfrm>
          <a:prstGeom prst="rect">
            <a:avLst/>
          </a:prstGeom>
          <a:noFill/>
          <a:ln w="38100">
            <a:solidFill>
              <a:srgbClr val="FF9933"/>
            </a:solidFill>
            <a:miter lim="800000"/>
            <a:headEnd/>
            <a:tailEnd/>
          </a:ln>
        </p:spPr>
        <p:txBody>
          <a:bodyPr wrap="none">
            <a:spAutoFit/>
          </a:bodyPr>
          <a:lstStyle/>
          <a:p>
            <a:pPr eaLnBrk="1" hangingPunct="1"/>
            <a:r>
              <a:rPr lang="en-US" sz="2000" i="1">
                <a:solidFill>
                  <a:srgbClr val="FF9933"/>
                </a:solidFill>
                <a:latin typeface="Times New Roman" pitchFamily="18" charset="0"/>
              </a:rPr>
              <a:t>Start Python</a:t>
            </a:r>
          </a:p>
        </p:txBody>
      </p:sp>
      <p:sp>
        <p:nvSpPr>
          <p:cNvPr id="108552" name="Text Box 7"/>
          <p:cNvSpPr txBox="1">
            <a:spLocks noChangeArrowheads="1"/>
          </p:cNvSpPr>
          <p:nvPr/>
        </p:nvSpPr>
        <p:spPr bwMode="auto">
          <a:xfrm>
            <a:off x="3886200" y="5029200"/>
            <a:ext cx="4648200" cy="434975"/>
          </a:xfrm>
          <a:prstGeom prst="rect">
            <a:avLst/>
          </a:prstGeom>
          <a:noFill/>
          <a:ln w="38100">
            <a:solidFill>
              <a:srgbClr val="FF9933"/>
            </a:solidFill>
            <a:miter lim="800000"/>
            <a:headEnd/>
            <a:tailEnd/>
          </a:ln>
        </p:spPr>
        <p:txBody>
          <a:bodyPr>
            <a:spAutoFit/>
          </a:bodyPr>
          <a:lstStyle/>
          <a:p>
            <a:pPr eaLnBrk="1" hangingPunct="1"/>
            <a:r>
              <a:rPr lang="en-US" sz="2000" i="1">
                <a:solidFill>
                  <a:srgbClr val="FF9933"/>
                </a:solidFill>
                <a:latin typeface="Times New Roman" pitchFamily="18" charset="0"/>
              </a:rPr>
              <a:t>Get the weather for Geneva airport (GVA)</a:t>
            </a:r>
          </a:p>
        </p:txBody>
      </p:sp>
    </p:spTree>
  </p:cSld>
  <p:clrMapOvr>
    <a:masterClrMapping/>
  </p:clrMapOvr>
  <p:transition>
    <p:strips dir="rd"/>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Number Placeholder 3"/>
          <p:cNvSpPr>
            <a:spLocks noGrp="1"/>
          </p:cNvSpPr>
          <p:nvPr>
            <p:ph type="sldNum" sz="quarter" idx="10"/>
          </p:nvPr>
        </p:nvSpPr>
        <p:spPr>
          <a:noFill/>
        </p:spPr>
        <p:txBody>
          <a:bodyPr/>
          <a:lstStyle/>
          <a:p>
            <a:fld id="{543722BD-4536-4698-AF67-6EAAD5CD75C7}" type="slidenum">
              <a:rPr lang="en-US"/>
              <a:pPr/>
              <a:t>105</a:t>
            </a:fld>
            <a:endParaRPr lang="en-US"/>
          </a:p>
        </p:txBody>
      </p:sp>
      <p:sp>
        <p:nvSpPr>
          <p:cNvPr id="703490" name="Rectangle 2"/>
          <p:cNvSpPr>
            <a:spLocks noGrp="1" noChangeArrowheads="1"/>
          </p:cNvSpPr>
          <p:nvPr>
            <p:ph type="title"/>
          </p:nvPr>
        </p:nvSpPr>
        <p:spPr/>
        <p:txBody>
          <a:bodyPr/>
          <a:lstStyle/>
          <a:p>
            <a:pPr>
              <a:defRPr/>
            </a:pPr>
            <a:r>
              <a:rPr lang="en-US" smtClean="0"/>
              <a:t>Limits of WSDL</a:t>
            </a:r>
          </a:p>
        </p:txBody>
      </p:sp>
      <p:sp>
        <p:nvSpPr>
          <p:cNvPr id="109572" name="Rectangle 3"/>
          <p:cNvSpPr>
            <a:spLocks noGrp="1" noChangeArrowheads="1"/>
          </p:cNvSpPr>
          <p:nvPr>
            <p:ph type="body" idx="1"/>
          </p:nvPr>
        </p:nvSpPr>
        <p:spPr/>
        <p:txBody>
          <a:bodyPr/>
          <a:lstStyle/>
          <a:p>
            <a:r>
              <a:rPr lang="en-US" smtClean="0"/>
              <a:t>WSDL provides all the info on how to interact with a service to the consumer</a:t>
            </a:r>
          </a:p>
          <a:p>
            <a:r>
              <a:rPr lang="en-US" smtClean="0"/>
              <a:t>How to find what services are there ?</a:t>
            </a:r>
          </a:p>
          <a:p>
            <a:pPr lvl="1"/>
            <a:r>
              <a:rPr lang="en-US" smtClean="0">
                <a:sym typeface="Wingdings" pitchFamily="2" charset="2"/>
              </a:rPr>
              <a:t>UDDI, Universal Description, Discovery and Integration project</a:t>
            </a:r>
            <a:endParaRPr lang="en-US" smtClean="0"/>
          </a:p>
          <a:p>
            <a:endParaRPr lang="en-US" smtClean="0"/>
          </a:p>
        </p:txBody>
      </p:sp>
    </p:spTree>
  </p:cSld>
  <p:clrMapOvr>
    <a:masterClrMapping/>
  </p:clrMapOvr>
  <p:transition>
    <p:strips dir="rd"/>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Number Placeholder 3"/>
          <p:cNvSpPr>
            <a:spLocks noGrp="1"/>
          </p:cNvSpPr>
          <p:nvPr>
            <p:ph type="sldNum" sz="quarter" idx="10"/>
          </p:nvPr>
        </p:nvSpPr>
        <p:spPr>
          <a:noFill/>
        </p:spPr>
        <p:txBody>
          <a:bodyPr/>
          <a:lstStyle/>
          <a:p>
            <a:fld id="{23FE6E82-4360-48B5-88E3-8F907B765ABA}" type="slidenum">
              <a:rPr lang="en-US"/>
              <a:pPr/>
              <a:t>106</a:t>
            </a:fld>
            <a:endParaRPr lang="en-US"/>
          </a:p>
        </p:txBody>
      </p:sp>
      <p:sp>
        <p:nvSpPr>
          <p:cNvPr id="704516" name="Rectangle 4"/>
          <p:cNvSpPr>
            <a:spLocks noGrp="1" noChangeArrowheads="1"/>
          </p:cNvSpPr>
          <p:nvPr>
            <p:ph type="title"/>
          </p:nvPr>
        </p:nvSpPr>
        <p:spPr/>
        <p:txBody>
          <a:bodyPr/>
          <a:lstStyle/>
          <a:p>
            <a:pPr>
              <a:defRPr/>
            </a:pPr>
            <a:r>
              <a:rPr lang="en-US" smtClean="0"/>
              <a:t>UDDI</a:t>
            </a:r>
          </a:p>
        </p:txBody>
      </p:sp>
      <p:sp>
        <p:nvSpPr>
          <p:cNvPr id="110596" name="Rectangle 5"/>
          <p:cNvSpPr>
            <a:spLocks noGrp="1" noChangeArrowheads="1"/>
          </p:cNvSpPr>
          <p:nvPr>
            <p:ph type="body" idx="1"/>
          </p:nvPr>
        </p:nvSpPr>
        <p:spPr/>
        <p:txBody>
          <a:bodyPr/>
          <a:lstStyle/>
          <a:p>
            <a:r>
              <a:rPr lang="en-US" sz="2400" smtClean="0">
                <a:sym typeface="Wingdings" pitchFamily="2" charset="2"/>
              </a:rPr>
              <a:t>Universal Description, Discovery and Integration </a:t>
            </a:r>
          </a:p>
          <a:p>
            <a:pPr lvl="1"/>
            <a:r>
              <a:rPr lang="en-US" sz="1800" smtClean="0">
                <a:sym typeface="Wingdings" pitchFamily="2" charset="2"/>
                <a:hlinkClick r:id="rId2"/>
              </a:rPr>
              <a:t>http://www.uddi.org/</a:t>
            </a:r>
            <a:endParaRPr lang="en-US" sz="1800" smtClean="0">
              <a:sym typeface="Wingdings" pitchFamily="2" charset="2"/>
            </a:endParaRPr>
          </a:p>
          <a:p>
            <a:r>
              <a:rPr lang="en-US" sz="2400" smtClean="0"/>
              <a:t>Global network of linked registries</a:t>
            </a:r>
          </a:p>
          <a:p>
            <a:r>
              <a:rPr lang="en-US" sz="2400" smtClean="0"/>
              <a:t>List of provider of web services</a:t>
            </a:r>
          </a:p>
          <a:p>
            <a:pPr lvl="1"/>
            <a:r>
              <a:rPr lang="en-US" sz="1600" smtClean="0">
                <a:latin typeface="Courier New" pitchFamily="49" charset="0"/>
              </a:rPr>
              <a:t>&lt;businessEntity&gt;</a:t>
            </a:r>
            <a:r>
              <a:rPr lang="en-US" sz="1800" smtClean="0"/>
              <a:t> </a:t>
            </a:r>
          </a:p>
          <a:p>
            <a:pPr lvl="2"/>
            <a:r>
              <a:rPr lang="en-US" sz="1800" smtClean="0"/>
              <a:t>Information on the company </a:t>
            </a:r>
          </a:p>
          <a:p>
            <a:pPr lvl="2"/>
            <a:r>
              <a:rPr lang="en-US" sz="1800" smtClean="0"/>
              <a:t>List of services provided</a:t>
            </a:r>
          </a:p>
          <a:p>
            <a:r>
              <a:rPr lang="en-US" sz="2400" smtClean="0"/>
              <a:t>List of web services provided by </a:t>
            </a:r>
            <a:r>
              <a:rPr lang="en-US" sz="1600" smtClean="0">
                <a:latin typeface="Courier New" pitchFamily="49" charset="0"/>
              </a:rPr>
              <a:t>&lt;businessEntity&gt;</a:t>
            </a:r>
          </a:p>
          <a:p>
            <a:pPr lvl="1"/>
            <a:r>
              <a:rPr lang="en-US" sz="1600" smtClean="0">
                <a:latin typeface="Courier New" pitchFamily="49" charset="0"/>
              </a:rPr>
              <a:t>&lt;businessService&gt;</a:t>
            </a:r>
            <a:endParaRPr lang="en-US" sz="1800" smtClean="0">
              <a:latin typeface="Courier New" pitchFamily="49" charset="0"/>
            </a:endParaRPr>
          </a:p>
          <a:p>
            <a:pPr lvl="2"/>
            <a:r>
              <a:rPr lang="en-US" sz="1800" smtClean="0"/>
              <a:t>Info and templates on how to bind to the service</a:t>
            </a:r>
          </a:p>
          <a:p>
            <a:r>
              <a:rPr lang="en-US" sz="2400" smtClean="0"/>
              <a:t>Info provided using WSDL</a:t>
            </a:r>
          </a:p>
        </p:txBody>
      </p:sp>
    </p:spTree>
  </p:cSld>
  <p:clrMapOvr>
    <a:masterClrMapping/>
  </p:clrMapOvr>
  <p:transition>
    <p:strips dir="rd"/>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Number Placeholder 3"/>
          <p:cNvSpPr>
            <a:spLocks noGrp="1"/>
          </p:cNvSpPr>
          <p:nvPr>
            <p:ph type="sldNum" sz="quarter" idx="10"/>
          </p:nvPr>
        </p:nvSpPr>
        <p:spPr>
          <a:noFill/>
        </p:spPr>
        <p:txBody>
          <a:bodyPr/>
          <a:lstStyle/>
          <a:p>
            <a:fld id="{13232737-C820-4947-9B57-1F5915200F76}" type="slidenum">
              <a:rPr lang="en-US"/>
              <a:pPr/>
              <a:t>107</a:t>
            </a:fld>
            <a:endParaRPr lang="en-US"/>
          </a:p>
        </p:txBody>
      </p:sp>
      <p:sp>
        <p:nvSpPr>
          <p:cNvPr id="612356" name="Rectangle 4"/>
          <p:cNvSpPr>
            <a:spLocks noGrp="1" noChangeArrowheads="1"/>
          </p:cNvSpPr>
          <p:nvPr>
            <p:ph type="title"/>
          </p:nvPr>
        </p:nvSpPr>
        <p:spPr/>
        <p:txBody>
          <a:bodyPr/>
          <a:lstStyle/>
          <a:p>
            <a:pPr>
              <a:defRPr/>
            </a:pPr>
            <a:r>
              <a:rPr lang="en-US" smtClean="0"/>
              <a:t>Web services in HEP</a:t>
            </a:r>
          </a:p>
        </p:txBody>
      </p:sp>
      <p:sp>
        <p:nvSpPr>
          <p:cNvPr id="111620" name="Rectangle 5"/>
          <p:cNvSpPr>
            <a:spLocks noGrp="1" noChangeArrowheads="1"/>
          </p:cNvSpPr>
          <p:nvPr>
            <p:ph type="body" idx="1"/>
          </p:nvPr>
        </p:nvSpPr>
        <p:spPr/>
        <p:txBody>
          <a:bodyPr/>
          <a:lstStyle/>
          <a:p>
            <a:r>
              <a:rPr lang="en-US" smtClean="0"/>
              <a:t>Distributed analysis (reconstruction)</a:t>
            </a:r>
          </a:p>
          <a:p>
            <a:pPr lvl="1"/>
            <a:r>
              <a:rPr lang="en-US" smtClean="0"/>
              <a:t>E.g. Clarens http://clarens.sourceforge.net/</a:t>
            </a:r>
          </a:p>
          <a:p>
            <a:pPr lvl="2"/>
            <a:r>
              <a:rPr lang="en-US" smtClean="0"/>
              <a:t>CMS distributed data server for remote analysis</a:t>
            </a:r>
          </a:p>
          <a:p>
            <a:pPr lvl="2"/>
            <a:r>
              <a:rPr lang="en-US" smtClean="0"/>
              <a:t>Python with XML-RPC (and SOAP)</a:t>
            </a:r>
          </a:p>
          <a:p>
            <a:pPr lvl="2"/>
            <a:r>
              <a:rPr lang="en-US" smtClean="0"/>
              <a:t>Interfacing to Grid services</a:t>
            </a:r>
          </a:p>
          <a:p>
            <a:pPr lvl="1"/>
            <a:r>
              <a:rPr lang="en-US" smtClean="0"/>
              <a:t>Similar activities at SLAC</a:t>
            </a:r>
          </a:p>
          <a:p>
            <a:pPr lvl="2"/>
            <a:r>
              <a:rPr lang="en-US" smtClean="0"/>
              <a:t>Using Java and Agents</a:t>
            </a:r>
          </a:p>
          <a:p>
            <a:r>
              <a:rPr lang="en-US" smtClean="0"/>
              <a:t>Just starting …</a:t>
            </a:r>
          </a:p>
          <a:p>
            <a:pPr lvl="1"/>
            <a:r>
              <a:rPr lang="en-US" smtClean="0"/>
              <a:t>Web services is the “standard” technology retained for all grid development</a:t>
            </a:r>
          </a:p>
        </p:txBody>
      </p:sp>
    </p:spTree>
  </p:cSld>
  <p:clrMapOvr>
    <a:masterClrMapping/>
  </p:clrMapOvr>
  <p:transition>
    <p:strips dir="rd"/>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Number Placeholder 3"/>
          <p:cNvSpPr>
            <a:spLocks noGrp="1"/>
          </p:cNvSpPr>
          <p:nvPr>
            <p:ph type="sldNum" sz="quarter" idx="10"/>
          </p:nvPr>
        </p:nvSpPr>
        <p:spPr>
          <a:noFill/>
        </p:spPr>
        <p:txBody>
          <a:bodyPr/>
          <a:lstStyle/>
          <a:p>
            <a:fld id="{3C1BEBF9-D15C-4B48-B970-85D08701A39C}" type="slidenum">
              <a:rPr lang="en-US"/>
              <a:pPr/>
              <a:t>108</a:t>
            </a:fld>
            <a:endParaRPr lang="en-US"/>
          </a:p>
        </p:txBody>
      </p:sp>
      <p:sp>
        <p:nvSpPr>
          <p:cNvPr id="613378" name="Rectangle 2"/>
          <p:cNvSpPr>
            <a:spLocks noGrp="1" noChangeArrowheads="1"/>
          </p:cNvSpPr>
          <p:nvPr>
            <p:ph type="title"/>
          </p:nvPr>
        </p:nvSpPr>
        <p:spPr/>
        <p:txBody>
          <a:bodyPr/>
          <a:lstStyle/>
          <a:p>
            <a:pPr>
              <a:defRPr/>
            </a:pPr>
            <a:r>
              <a:rPr lang="en-US" smtClean="0"/>
              <a:t>Summary</a:t>
            </a:r>
          </a:p>
        </p:txBody>
      </p:sp>
      <p:sp>
        <p:nvSpPr>
          <p:cNvPr id="112644" name="Rectangle 3"/>
          <p:cNvSpPr>
            <a:spLocks noGrp="1" noChangeArrowheads="1"/>
          </p:cNvSpPr>
          <p:nvPr>
            <p:ph type="body" idx="1"/>
          </p:nvPr>
        </p:nvSpPr>
        <p:spPr/>
        <p:txBody>
          <a:bodyPr/>
          <a:lstStyle/>
          <a:p>
            <a:r>
              <a:rPr lang="en-US" sz="2400" smtClean="0"/>
              <a:t>Web/network interface to application</a:t>
            </a:r>
          </a:p>
          <a:p>
            <a:pPr lvl="1"/>
            <a:r>
              <a:rPr lang="en-US" sz="1800" smtClean="0"/>
              <a:t>Independent of language of implementation </a:t>
            </a:r>
          </a:p>
          <a:p>
            <a:pPr lvl="1"/>
            <a:r>
              <a:rPr lang="en-US" sz="1800" smtClean="0">
                <a:latin typeface="Tahoma" pitchFamily="34" charset="0"/>
              </a:rPr>
              <a:t>“</a:t>
            </a:r>
            <a:r>
              <a:rPr lang="en-US" sz="1800" smtClean="0"/>
              <a:t>The Internet is the platform</a:t>
            </a:r>
            <a:r>
              <a:rPr lang="en-US" sz="1800" smtClean="0">
                <a:latin typeface="Tahoma" pitchFamily="34" charset="0"/>
              </a:rPr>
              <a:t>”</a:t>
            </a:r>
            <a:endParaRPr lang="en-US" sz="1800" smtClean="0"/>
          </a:p>
          <a:p>
            <a:r>
              <a:rPr lang="en-US" sz="2400" smtClean="0"/>
              <a:t>Using XML for information exchange</a:t>
            </a:r>
          </a:p>
          <a:p>
            <a:pPr lvl="1"/>
            <a:r>
              <a:rPr lang="en-US" sz="1800" smtClean="0"/>
              <a:t>Methods and data</a:t>
            </a:r>
          </a:p>
          <a:p>
            <a:r>
              <a:rPr lang="en-US" sz="2400" smtClean="0"/>
              <a:t>SOAP needs a rather complex </a:t>
            </a:r>
            <a:r>
              <a:rPr lang="en-US" sz="2400" smtClean="0">
                <a:latin typeface="Tahoma" pitchFamily="34" charset="0"/>
              </a:rPr>
              <a:t>“</a:t>
            </a:r>
            <a:r>
              <a:rPr lang="en-US" sz="2400" smtClean="0"/>
              <a:t>infrastructure</a:t>
            </a:r>
            <a:r>
              <a:rPr lang="en-US" sz="2400" smtClean="0">
                <a:latin typeface="Tahoma" pitchFamily="34" charset="0"/>
              </a:rPr>
              <a:t>”</a:t>
            </a:r>
            <a:endParaRPr lang="en-US" sz="2400" smtClean="0"/>
          </a:p>
          <a:p>
            <a:pPr lvl="1"/>
            <a:r>
              <a:rPr lang="en-US" sz="1800" smtClean="0"/>
              <a:t>WDSL, UDDI</a:t>
            </a:r>
          </a:p>
          <a:p>
            <a:r>
              <a:rPr lang="en-US" sz="2400" smtClean="0"/>
              <a:t>XML-RPC is more simple, less heavy</a:t>
            </a:r>
          </a:p>
          <a:p>
            <a:pPr lvl="1"/>
            <a:r>
              <a:rPr lang="en-US" sz="1800" smtClean="0"/>
              <a:t>But follows development of SOAP</a:t>
            </a:r>
          </a:p>
        </p:txBody>
      </p:sp>
    </p:spTree>
  </p:cSld>
  <p:clrMapOvr>
    <a:masterClrMapping/>
  </p:clrMapOvr>
  <p:transition>
    <p:strips dir="rd"/>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Number Placeholder 3"/>
          <p:cNvSpPr>
            <a:spLocks noGrp="1"/>
          </p:cNvSpPr>
          <p:nvPr>
            <p:ph type="sldNum" sz="quarter" idx="10"/>
          </p:nvPr>
        </p:nvSpPr>
        <p:spPr>
          <a:noFill/>
        </p:spPr>
        <p:txBody>
          <a:bodyPr/>
          <a:lstStyle/>
          <a:p>
            <a:fld id="{3B7DFC07-2995-4F58-BCDE-063E8E31F476}" type="slidenum">
              <a:rPr lang="en-US"/>
              <a:pPr/>
              <a:t>109</a:t>
            </a:fld>
            <a:endParaRPr lang="en-US"/>
          </a:p>
        </p:txBody>
      </p:sp>
      <p:sp>
        <p:nvSpPr>
          <p:cNvPr id="614404" name="Rectangle 4"/>
          <p:cNvSpPr>
            <a:spLocks noGrp="1" noChangeArrowheads="1"/>
          </p:cNvSpPr>
          <p:nvPr>
            <p:ph type="title"/>
          </p:nvPr>
        </p:nvSpPr>
        <p:spPr/>
        <p:txBody>
          <a:bodyPr/>
          <a:lstStyle/>
          <a:p>
            <a:pPr>
              <a:defRPr/>
            </a:pPr>
            <a:r>
              <a:rPr lang="en-US" smtClean="0"/>
              <a:t>Links</a:t>
            </a:r>
          </a:p>
        </p:txBody>
      </p:sp>
      <p:sp>
        <p:nvSpPr>
          <p:cNvPr id="113668" name="Rectangle 5"/>
          <p:cNvSpPr>
            <a:spLocks noGrp="1" noChangeArrowheads="1"/>
          </p:cNvSpPr>
          <p:nvPr>
            <p:ph type="body" idx="1"/>
          </p:nvPr>
        </p:nvSpPr>
        <p:spPr/>
        <p:txBody>
          <a:bodyPr/>
          <a:lstStyle/>
          <a:p>
            <a:r>
              <a:rPr lang="en-US" smtClean="0"/>
              <a:t>WWW consortium</a:t>
            </a:r>
          </a:p>
          <a:p>
            <a:pPr lvl="1"/>
            <a:r>
              <a:rPr lang="en-US" smtClean="0"/>
              <a:t>http://www.w3.org/</a:t>
            </a:r>
          </a:p>
          <a:p>
            <a:r>
              <a:rPr lang="en-US" smtClean="0"/>
              <a:t>XML-RPC</a:t>
            </a:r>
          </a:p>
          <a:p>
            <a:pPr lvl="1"/>
            <a:r>
              <a:rPr lang="en-US" smtClean="0"/>
              <a:t>http://www.xmlrpc.org/</a:t>
            </a:r>
          </a:p>
          <a:p>
            <a:r>
              <a:rPr lang="en-US" smtClean="0"/>
              <a:t>SOAP</a:t>
            </a:r>
          </a:p>
          <a:p>
            <a:pPr lvl="1"/>
            <a:r>
              <a:rPr lang="en-US" smtClean="0">
                <a:hlinkClick r:id="rId2"/>
              </a:rPr>
              <a:t>http://www.w3.org/TR/soap/</a:t>
            </a:r>
            <a:endParaRPr lang="en-US" smtClean="0"/>
          </a:p>
        </p:txBody>
      </p:sp>
    </p:spTree>
  </p:cSld>
  <p:clrMapOvr>
    <a:masterClrMapping/>
  </p:clrMapOvr>
  <p:transition>
    <p:strips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p:spPr>
        <p:txBody>
          <a:bodyPr/>
          <a:lstStyle/>
          <a:p>
            <a:fld id="{D95D64F5-9CB4-4DD0-B513-F7A8C29BCE31}" type="slidenum">
              <a:rPr lang="en-US"/>
              <a:pPr/>
              <a:t>11</a:t>
            </a:fld>
            <a:endParaRPr lang="en-US"/>
          </a:p>
        </p:txBody>
      </p:sp>
      <p:sp>
        <p:nvSpPr>
          <p:cNvPr id="630786" name="Rectangle 2"/>
          <p:cNvSpPr>
            <a:spLocks noGrp="1" noChangeArrowheads="1"/>
          </p:cNvSpPr>
          <p:nvPr>
            <p:ph type="title"/>
          </p:nvPr>
        </p:nvSpPr>
        <p:spPr/>
        <p:txBody>
          <a:bodyPr/>
          <a:lstStyle/>
          <a:p>
            <a:pPr>
              <a:defRPr/>
            </a:pPr>
            <a:r>
              <a:rPr lang="en-US" smtClean="0"/>
              <a:t>HTTP Caching </a:t>
            </a:r>
          </a:p>
        </p:txBody>
      </p:sp>
      <p:sp>
        <p:nvSpPr>
          <p:cNvPr id="14340" name="Rectangle 3"/>
          <p:cNvSpPr>
            <a:spLocks noGrp="1" noChangeArrowheads="1"/>
          </p:cNvSpPr>
          <p:nvPr>
            <p:ph type="body" idx="1"/>
          </p:nvPr>
        </p:nvSpPr>
        <p:spPr/>
        <p:txBody>
          <a:bodyPr/>
          <a:lstStyle/>
          <a:p>
            <a:pPr>
              <a:lnSpc>
                <a:spcPct val="80000"/>
              </a:lnSpc>
            </a:pPr>
            <a:endParaRPr lang="en-US" sz="1600" smtClean="0"/>
          </a:p>
          <a:p>
            <a:pPr>
              <a:lnSpc>
                <a:spcPct val="80000"/>
              </a:lnSpc>
            </a:pPr>
            <a:r>
              <a:rPr lang="en-US" sz="1600" smtClean="0"/>
              <a:t>Caching avoids retransmitting the same information multiple times</a:t>
            </a:r>
          </a:p>
          <a:p>
            <a:pPr>
              <a:lnSpc>
                <a:spcPct val="80000"/>
              </a:lnSpc>
            </a:pPr>
            <a:r>
              <a:rPr lang="en-US" sz="1600" smtClean="0"/>
              <a:t>Client caching is controlled by the use of the Cache-Control, Last-Modified and Expires response headers. </a:t>
            </a:r>
          </a:p>
          <a:p>
            <a:pPr lvl="1">
              <a:lnSpc>
                <a:spcPct val="80000"/>
              </a:lnSpc>
            </a:pPr>
            <a:r>
              <a:rPr lang="en-US" sz="1600" smtClean="0"/>
              <a:t>Servers set the Cache-Control response header to no-cache to indicate that content should not be cached by the client</a:t>
            </a:r>
          </a:p>
          <a:p>
            <a:pPr>
              <a:lnSpc>
                <a:spcPct val="80000"/>
              </a:lnSpc>
            </a:pPr>
            <a:r>
              <a:rPr lang="en-US" sz="1600" smtClean="0"/>
              <a:t>The Cache-Control header can be set to one of the following values to allow caching:</a:t>
            </a:r>
          </a:p>
          <a:p>
            <a:pPr lvl="1">
              <a:lnSpc>
                <a:spcPct val="80000"/>
              </a:lnSpc>
            </a:pPr>
            <a:r>
              <a:rPr lang="en-US" sz="1600" smtClean="0"/>
              <a:t>&lt;absent&gt; If the Cache-Control header is not set, then any cache may store the content. </a:t>
            </a:r>
          </a:p>
          <a:p>
            <a:pPr lvl="1">
              <a:lnSpc>
                <a:spcPct val="80000"/>
              </a:lnSpc>
            </a:pPr>
            <a:r>
              <a:rPr lang="en-US" sz="1600" smtClean="0"/>
              <a:t>private The content is intended for use by a single user and should only be cached locally in the browser. </a:t>
            </a:r>
          </a:p>
          <a:p>
            <a:pPr lvl="1">
              <a:lnSpc>
                <a:spcPct val="80000"/>
              </a:lnSpc>
            </a:pPr>
            <a:r>
              <a:rPr lang="en-US" sz="1600" smtClean="0"/>
              <a:t>public The content may be cached in public caches (e.g. shared proxies) and private browser caches. </a:t>
            </a:r>
          </a:p>
          <a:p>
            <a:pPr>
              <a:lnSpc>
                <a:spcPct val="80000"/>
              </a:lnSpc>
            </a:pPr>
            <a:r>
              <a:rPr lang="en-US" sz="1600" smtClean="0"/>
              <a:t>To make effective use of cached content, the modification and the expiration date of the contentmust be supplied in the response header:</a:t>
            </a:r>
          </a:p>
          <a:p>
            <a:pPr lvl="1">
              <a:lnSpc>
                <a:spcPct val="80000"/>
              </a:lnSpc>
            </a:pPr>
            <a:r>
              <a:rPr lang="en-US" sz="1600" smtClean="0"/>
              <a:t>Last-Modified: Wed, 15 Sep 2004 12:00:00 GMT</a:t>
            </a:r>
          </a:p>
          <a:p>
            <a:pPr lvl="1">
              <a:lnSpc>
                <a:spcPct val="80000"/>
              </a:lnSpc>
            </a:pPr>
            <a:r>
              <a:rPr lang="en-US" sz="1600" smtClean="0"/>
              <a:t>Expires: Sun, 17 Jan 2038 19:14:07 GMT</a:t>
            </a:r>
          </a:p>
        </p:txBody>
      </p:sp>
    </p:spTree>
  </p:cSld>
  <p:clrMapOvr>
    <a:masterClrMapping/>
  </p:clrMapOvr>
  <p:transition>
    <p:strips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p:spPr>
        <p:txBody>
          <a:bodyPr/>
          <a:lstStyle/>
          <a:p>
            <a:fld id="{C4E6C352-B4B4-48EE-A5F6-15D1A0C3DDAA}" type="slidenum">
              <a:rPr lang="en-US"/>
              <a:pPr/>
              <a:t>12</a:t>
            </a:fld>
            <a:endParaRPr lang="en-US"/>
          </a:p>
        </p:txBody>
      </p:sp>
      <p:sp>
        <p:nvSpPr>
          <p:cNvPr id="631810" name="Rectangle 2"/>
          <p:cNvSpPr>
            <a:spLocks noGrp="1" noChangeArrowheads="1"/>
          </p:cNvSpPr>
          <p:nvPr>
            <p:ph type="title"/>
          </p:nvPr>
        </p:nvSpPr>
        <p:spPr/>
        <p:txBody>
          <a:bodyPr/>
          <a:lstStyle/>
          <a:p>
            <a:pPr>
              <a:defRPr/>
            </a:pPr>
            <a:r>
              <a:rPr lang="en-US" smtClean="0"/>
              <a:t>HTTP Cache</a:t>
            </a:r>
          </a:p>
        </p:txBody>
      </p:sp>
      <p:sp>
        <p:nvSpPr>
          <p:cNvPr id="15364" name="Rectangle 3"/>
          <p:cNvSpPr>
            <a:spLocks noGrp="1" noChangeArrowheads="1"/>
          </p:cNvSpPr>
          <p:nvPr>
            <p:ph type="body" idx="1"/>
          </p:nvPr>
        </p:nvSpPr>
        <p:spPr/>
        <p:txBody>
          <a:bodyPr/>
          <a:lstStyle/>
          <a:p>
            <a:pPr>
              <a:lnSpc>
                <a:spcPct val="80000"/>
              </a:lnSpc>
            </a:pPr>
            <a:r>
              <a:rPr lang="en-US" sz="2000" smtClean="0"/>
              <a:t>There are at least 4 cache scenarios which you must be aware of</a:t>
            </a:r>
          </a:p>
          <a:p>
            <a:pPr lvl="1">
              <a:lnSpc>
                <a:spcPct val="80000"/>
              </a:lnSpc>
            </a:pPr>
            <a:r>
              <a:rPr lang="en-US" sz="1600" smtClean="0"/>
              <a:t>A resource is never cached and is always downloaded; even with back/forward buttons. </a:t>
            </a:r>
          </a:p>
          <a:p>
            <a:pPr lvl="1">
              <a:lnSpc>
                <a:spcPct val="80000"/>
              </a:lnSpc>
            </a:pPr>
            <a:r>
              <a:rPr lang="en-US" sz="1600" smtClean="0"/>
              <a:t>A resource can be cached but has no expiration or modification date. In this case it is always downloaded when the page is first visited in a new browser session or if the user refreshes the page. </a:t>
            </a:r>
          </a:p>
          <a:p>
            <a:pPr lvl="1">
              <a:lnSpc>
                <a:spcPct val="80000"/>
              </a:lnSpc>
            </a:pPr>
            <a:r>
              <a:rPr lang="en-US" sz="1600" smtClean="0"/>
              <a:t>A resource can be cached and has a modification date but no expiration date. Therefore it is always checked but not downloaded when the page is first visited in a browser session or if the user refreshes the page. </a:t>
            </a:r>
          </a:p>
          <a:p>
            <a:pPr lvl="1">
              <a:lnSpc>
                <a:spcPct val="80000"/>
              </a:lnSpc>
            </a:pPr>
            <a:r>
              <a:rPr lang="en-US" sz="1600" smtClean="0"/>
              <a:t>A resource can can be cached and has an expiration date. The browser can reuse the image in a new browser session without having to send any request to the server. </a:t>
            </a:r>
          </a:p>
          <a:p>
            <a:pPr>
              <a:lnSpc>
                <a:spcPct val="80000"/>
              </a:lnSpc>
            </a:pPr>
            <a:r>
              <a:rPr lang="en-US" sz="2000" smtClean="0"/>
              <a:t>For example, the Google logo is set to expire in 2038 and will only be downloaded on your first visit to google.com or if you have emptied your browser cache. To change the image they can use a different image file name or path.</a:t>
            </a:r>
          </a:p>
          <a:p>
            <a:pPr>
              <a:lnSpc>
                <a:spcPct val="80000"/>
              </a:lnSpc>
            </a:pPr>
            <a:endParaRPr lang="en-US" sz="2000" smtClean="0"/>
          </a:p>
          <a:p>
            <a:pPr>
              <a:lnSpc>
                <a:spcPct val="80000"/>
              </a:lnSpc>
            </a:pPr>
            <a:endParaRPr lang="en-US" sz="1000" smtClean="0"/>
          </a:p>
        </p:txBody>
      </p:sp>
    </p:spTree>
  </p:cSld>
  <p:clrMapOvr>
    <a:masterClrMapping/>
  </p:clrMapOvr>
  <p:transition>
    <p:strips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2"/>
          <p:cNvSpPr>
            <a:spLocks noGrp="1"/>
          </p:cNvSpPr>
          <p:nvPr>
            <p:ph type="sldNum" sz="quarter" idx="10"/>
          </p:nvPr>
        </p:nvSpPr>
        <p:spPr>
          <a:noFill/>
        </p:spPr>
        <p:txBody>
          <a:bodyPr/>
          <a:lstStyle/>
          <a:p>
            <a:fld id="{1C3F064D-1278-4624-BA6F-E14CF1DD59FB}" type="slidenum">
              <a:rPr lang="en-US"/>
              <a:pPr/>
              <a:t>13</a:t>
            </a:fld>
            <a:endParaRPr lang="en-US"/>
          </a:p>
        </p:txBody>
      </p:sp>
      <p:sp>
        <p:nvSpPr>
          <p:cNvPr id="632834" name="Rectangle 2"/>
          <p:cNvSpPr>
            <a:spLocks noGrp="1" noChangeArrowheads="1"/>
          </p:cNvSpPr>
          <p:nvPr>
            <p:ph type="title"/>
          </p:nvPr>
        </p:nvSpPr>
        <p:spPr/>
        <p:txBody>
          <a:bodyPr/>
          <a:lstStyle/>
          <a:p>
            <a:pPr>
              <a:defRPr/>
            </a:pPr>
            <a:r>
              <a:rPr lang="en-US" smtClean="0"/>
              <a:t>HTTP Cache Example</a:t>
            </a:r>
          </a:p>
        </p:txBody>
      </p:sp>
      <p:sp>
        <p:nvSpPr>
          <p:cNvPr id="16388" name="Text Box 4"/>
          <p:cNvSpPr txBox="1">
            <a:spLocks noChangeArrowheads="1"/>
          </p:cNvSpPr>
          <p:nvPr/>
        </p:nvSpPr>
        <p:spPr bwMode="auto">
          <a:xfrm>
            <a:off x="1203325" y="2097088"/>
            <a:ext cx="7499350" cy="1920875"/>
          </a:xfrm>
          <a:prstGeom prst="rect">
            <a:avLst/>
          </a:prstGeom>
          <a:solidFill>
            <a:srgbClr val="002E8A"/>
          </a:solidFill>
          <a:ln w="9525" algn="ctr">
            <a:noFill/>
            <a:miter lim="800000"/>
            <a:headEnd/>
            <a:tailEnd/>
          </a:ln>
        </p:spPr>
        <p:txBody>
          <a:bodyPr wrap="none" lIns="92075" tIns="46038" rIns="92075" bIns="46038">
            <a:spAutoFit/>
          </a:bodyPr>
          <a:lstStyle/>
          <a:p>
            <a:r>
              <a:rPr lang="en-US" sz="2000">
                <a:latin typeface="Courier New" pitchFamily="49" charset="0"/>
              </a:rPr>
              <a:t>GET /images/logo.gif HTTP/1.1</a:t>
            </a:r>
          </a:p>
          <a:p>
            <a:r>
              <a:rPr lang="en-US" sz="2000">
                <a:latin typeface="Courier New" pitchFamily="49" charset="0"/>
              </a:rPr>
              <a:t>Accept: */*</a:t>
            </a:r>
          </a:p>
          <a:p>
            <a:r>
              <a:rPr lang="en-US" sz="2000">
                <a:latin typeface="Courier New" pitchFamily="49" charset="0"/>
              </a:rPr>
              <a:t>Referer: http://www.google.com/</a:t>
            </a:r>
          </a:p>
          <a:p>
            <a:r>
              <a:rPr lang="en-US" sz="2000">
                <a:latin typeface="Courier New" pitchFamily="49" charset="0"/>
              </a:rPr>
              <a:t>Accept-Encoding: gzip</a:t>
            </a:r>
          </a:p>
          <a:p>
            <a:r>
              <a:rPr lang="en-US" sz="2000">
                <a:latin typeface="Courier New" pitchFamily="49" charset="0"/>
              </a:rPr>
              <a:t>If-Modified-Since: Thu, 23 Sep 2004 17:42:04 GMT</a:t>
            </a:r>
          </a:p>
          <a:p>
            <a:r>
              <a:rPr lang="en-US" sz="2000">
                <a:latin typeface="Courier New" pitchFamily="49" charset="0"/>
              </a:rPr>
              <a:t>Host: www.google.com</a:t>
            </a:r>
          </a:p>
        </p:txBody>
      </p:sp>
      <p:sp>
        <p:nvSpPr>
          <p:cNvPr id="16389" name="Text Box 5"/>
          <p:cNvSpPr txBox="1">
            <a:spLocks noChangeArrowheads="1"/>
          </p:cNvSpPr>
          <p:nvPr/>
        </p:nvSpPr>
        <p:spPr bwMode="auto">
          <a:xfrm>
            <a:off x="1185863" y="4668838"/>
            <a:ext cx="5518150" cy="1616075"/>
          </a:xfrm>
          <a:prstGeom prst="rect">
            <a:avLst/>
          </a:prstGeom>
          <a:solidFill>
            <a:srgbClr val="002E8A"/>
          </a:solidFill>
          <a:ln w="9525" algn="ctr">
            <a:noFill/>
            <a:miter lim="800000"/>
            <a:headEnd/>
            <a:tailEnd/>
          </a:ln>
        </p:spPr>
        <p:txBody>
          <a:bodyPr wrap="none" lIns="92075" tIns="46038" rIns="92075" bIns="46038">
            <a:spAutoFit/>
          </a:bodyPr>
          <a:lstStyle/>
          <a:p>
            <a:r>
              <a:rPr lang="en-US" sz="2000">
                <a:latin typeface="Courier New" pitchFamily="49" charset="0"/>
              </a:rPr>
              <a:t>HTTP/1.1 304 Not Modified</a:t>
            </a:r>
          </a:p>
          <a:p>
            <a:r>
              <a:rPr lang="en-US" sz="2000">
                <a:latin typeface="Courier New" pitchFamily="49" charset="0"/>
              </a:rPr>
              <a:t>Content-Type: text/html</a:t>
            </a:r>
          </a:p>
          <a:p>
            <a:r>
              <a:rPr lang="en-US" sz="2000">
                <a:latin typeface="Courier New" pitchFamily="49" charset="0"/>
              </a:rPr>
              <a:t>Server: GWS/2.1</a:t>
            </a:r>
          </a:p>
          <a:p>
            <a:r>
              <a:rPr lang="en-US" sz="2000">
                <a:latin typeface="Courier New" pitchFamily="49" charset="0"/>
              </a:rPr>
              <a:t>Content-Length: 0</a:t>
            </a:r>
          </a:p>
          <a:p>
            <a:r>
              <a:rPr lang="en-US" sz="2000">
                <a:latin typeface="Courier New" pitchFamily="49" charset="0"/>
              </a:rPr>
              <a:t>Date: Thu, 04 Oct 2004 12:00:00 GMT</a:t>
            </a:r>
          </a:p>
        </p:txBody>
      </p:sp>
      <p:sp>
        <p:nvSpPr>
          <p:cNvPr id="16390" name="Rectangle 7"/>
          <p:cNvSpPr>
            <a:spLocks noChangeArrowheads="1"/>
          </p:cNvSpPr>
          <p:nvPr/>
        </p:nvSpPr>
        <p:spPr bwMode="auto">
          <a:xfrm>
            <a:off x="376238" y="1633538"/>
            <a:ext cx="1187450" cy="396875"/>
          </a:xfrm>
          <a:prstGeom prst="rect">
            <a:avLst/>
          </a:prstGeom>
          <a:noFill/>
          <a:ln w="9525" algn="ctr">
            <a:noFill/>
            <a:miter lim="800000"/>
            <a:headEnd/>
            <a:tailEnd/>
          </a:ln>
        </p:spPr>
        <p:txBody>
          <a:bodyPr wrap="none" lIns="92075" tIns="46038" rIns="92075" bIns="46038">
            <a:spAutoFit/>
          </a:bodyPr>
          <a:lstStyle/>
          <a:p>
            <a:r>
              <a:rPr lang="en-US" sz="2000"/>
              <a:t>Request</a:t>
            </a:r>
          </a:p>
        </p:txBody>
      </p:sp>
      <p:sp>
        <p:nvSpPr>
          <p:cNvPr id="16391" name="Rectangle 8"/>
          <p:cNvSpPr>
            <a:spLocks noChangeArrowheads="1"/>
          </p:cNvSpPr>
          <p:nvPr/>
        </p:nvSpPr>
        <p:spPr bwMode="auto">
          <a:xfrm>
            <a:off x="236538" y="4167188"/>
            <a:ext cx="1400175" cy="396875"/>
          </a:xfrm>
          <a:prstGeom prst="rect">
            <a:avLst/>
          </a:prstGeom>
          <a:noFill/>
          <a:ln w="9525" algn="ctr">
            <a:noFill/>
            <a:miter lim="800000"/>
            <a:headEnd/>
            <a:tailEnd/>
          </a:ln>
        </p:spPr>
        <p:txBody>
          <a:bodyPr wrap="none" lIns="92075" tIns="46038" rIns="92075" bIns="46038">
            <a:spAutoFit/>
          </a:bodyPr>
          <a:lstStyle/>
          <a:p>
            <a:r>
              <a:rPr lang="en-US" sz="2000"/>
              <a:t>Response</a:t>
            </a:r>
          </a:p>
        </p:txBody>
      </p:sp>
    </p:spTree>
  </p:cSld>
  <p:clrMapOvr>
    <a:masterClrMapping/>
  </p:clrMapOvr>
  <p:transition>
    <p:strips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44053B1F-1013-467A-B6F8-53525D351A00}" type="slidenum">
              <a:rPr lang="en-US"/>
              <a:pPr/>
              <a:t>14</a:t>
            </a:fld>
            <a:endParaRPr lang="en-US"/>
          </a:p>
        </p:txBody>
      </p:sp>
      <p:sp>
        <p:nvSpPr>
          <p:cNvPr id="636930" name="Rectangle 2"/>
          <p:cNvSpPr>
            <a:spLocks noGrp="1" noChangeArrowheads="1"/>
          </p:cNvSpPr>
          <p:nvPr>
            <p:ph type="title"/>
          </p:nvPr>
        </p:nvSpPr>
        <p:spPr/>
        <p:txBody>
          <a:bodyPr/>
          <a:lstStyle/>
          <a:p>
            <a:pPr>
              <a:defRPr/>
            </a:pPr>
            <a:r>
              <a:rPr lang="en-US" smtClean="0"/>
              <a:t>HTTP Methods</a:t>
            </a:r>
          </a:p>
        </p:txBody>
      </p:sp>
      <p:sp>
        <p:nvSpPr>
          <p:cNvPr id="17412" name="Rectangle 3"/>
          <p:cNvSpPr>
            <a:spLocks noGrp="1" noChangeArrowheads="1"/>
          </p:cNvSpPr>
          <p:nvPr>
            <p:ph type="body" idx="1"/>
          </p:nvPr>
        </p:nvSpPr>
        <p:spPr/>
        <p:txBody>
          <a:bodyPr/>
          <a:lstStyle/>
          <a:p>
            <a:pPr>
              <a:lnSpc>
                <a:spcPct val="80000"/>
              </a:lnSpc>
            </a:pPr>
            <a:r>
              <a:rPr lang="en-US" sz="1800" smtClean="0"/>
              <a:t>The HTTP method (sometimes called ‘verb’) is supplied in the request and specifies the operation that the client has requested.</a:t>
            </a:r>
          </a:p>
          <a:p>
            <a:pPr lvl="1">
              <a:lnSpc>
                <a:spcPct val="80000"/>
              </a:lnSpc>
            </a:pPr>
            <a:r>
              <a:rPr lang="en-US" sz="1800" smtClean="0"/>
              <a:t>There are lot of methods defined (GET, POST, HEAD, OPTION, DELETE, PUT, …) but the most used are GET and POST</a:t>
            </a:r>
          </a:p>
          <a:p>
            <a:pPr>
              <a:lnSpc>
                <a:spcPct val="80000"/>
              </a:lnSpc>
            </a:pPr>
            <a:r>
              <a:rPr lang="en-US" sz="1800" smtClean="0"/>
              <a:t>The GET method is used to retrieve information from a specified URI</a:t>
            </a:r>
          </a:p>
          <a:p>
            <a:pPr lvl="1">
              <a:lnSpc>
                <a:spcPct val="80000"/>
              </a:lnSpc>
            </a:pPr>
            <a:r>
              <a:rPr lang="en-US" sz="1800" smtClean="0"/>
              <a:t>It is the typical method used to display a web page in a browser</a:t>
            </a:r>
          </a:p>
          <a:p>
            <a:pPr lvl="1">
              <a:lnSpc>
                <a:spcPct val="80000"/>
              </a:lnSpc>
            </a:pPr>
            <a:r>
              <a:rPr lang="en-US" sz="1800" smtClean="0"/>
              <a:t>The GET method has only a header. There is no body.</a:t>
            </a:r>
          </a:p>
          <a:p>
            <a:pPr lvl="1">
              <a:lnSpc>
                <a:spcPct val="80000"/>
              </a:lnSpc>
            </a:pPr>
            <a:r>
              <a:rPr lang="en-US" sz="1800" smtClean="0"/>
              <a:t>GET requests can only supply data in the form of parameters encoded in the URI (known as a Query String) or as cookies in the cookie request header. </a:t>
            </a:r>
          </a:p>
          <a:p>
            <a:pPr>
              <a:lnSpc>
                <a:spcPct val="80000"/>
              </a:lnSpc>
            </a:pPr>
            <a:r>
              <a:rPr lang="en-US" sz="1800" smtClean="0"/>
              <a:t>The POST method has a body in addition to the header that can be used to transfer information</a:t>
            </a:r>
          </a:p>
          <a:p>
            <a:pPr lvl="1">
              <a:lnSpc>
                <a:spcPct val="80000"/>
              </a:lnSpc>
            </a:pPr>
            <a:r>
              <a:rPr lang="en-US" sz="1800" smtClean="0"/>
              <a:t>The POST content body that is normally used to send parameters and data. Unlike using the request URI or cookies, there is no upper limit on the amount of data that can be sent and POST must be used if files or other variable length data has to be sent to the server.</a:t>
            </a:r>
          </a:p>
          <a:p>
            <a:pPr>
              <a:lnSpc>
                <a:spcPct val="80000"/>
              </a:lnSpc>
            </a:pPr>
            <a:endParaRPr lang="en-US" smtClean="0"/>
          </a:p>
        </p:txBody>
      </p:sp>
    </p:spTree>
  </p:cSld>
  <p:clrMapOvr>
    <a:masterClrMapping/>
  </p:clrMapOvr>
  <p:transition>
    <p:strips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2"/>
          <p:cNvSpPr>
            <a:spLocks noGrp="1"/>
          </p:cNvSpPr>
          <p:nvPr>
            <p:ph type="sldNum" sz="quarter" idx="10"/>
          </p:nvPr>
        </p:nvSpPr>
        <p:spPr>
          <a:noFill/>
        </p:spPr>
        <p:txBody>
          <a:bodyPr/>
          <a:lstStyle/>
          <a:p>
            <a:fld id="{6F7E6A70-D8C6-4FC6-B9C9-53B4B9D22311}" type="slidenum">
              <a:rPr lang="en-US"/>
              <a:pPr/>
              <a:t>15</a:t>
            </a:fld>
            <a:endParaRPr lang="en-US"/>
          </a:p>
        </p:txBody>
      </p:sp>
      <p:sp>
        <p:nvSpPr>
          <p:cNvPr id="637954" name="Rectangle 2"/>
          <p:cNvSpPr>
            <a:spLocks noGrp="1" noChangeArrowheads="1"/>
          </p:cNvSpPr>
          <p:nvPr>
            <p:ph type="title"/>
          </p:nvPr>
        </p:nvSpPr>
        <p:spPr/>
        <p:txBody>
          <a:bodyPr/>
          <a:lstStyle/>
          <a:p>
            <a:pPr>
              <a:defRPr/>
            </a:pPr>
            <a:r>
              <a:rPr lang="en-US" smtClean="0"/>
              <a:t>GET / POST Examples</a:t>
            </a:r>
          </a:p>
        </p:txBody>
      </p:sp>
      <p:sp>
        <p:nvSpPr>
          <p:cNvPr id="18436" name="Text Box 3"/>
          <p:cNvSpPr txBox="1">
            <a:spLocks noChangeArrowheads="1"/>
          </p:cNvSpPr>
          <p:nvPr/>
        </p:nvSpPr>
        <p:spPr bwMode="auto">
          <a:xfrm>
            <a:off x="1203325" y="2097088"/>
            <a:ext cx="4451350" cy="1311275"/>
          </a:xfrm>
          <a:prstGeom prst="rect">
            <a:avLst/>
          </a:prstGeom>
          <a:solidFill>
            <a:srgbClr val="002E8A"/>
          </a:solidFill>
          <a:ln w="9525" algn="ctr">
            <a:noFill/>
            <a:miter lim="800000"/>
            <a:headEnd/>
            <a:tailEnd/>
          </a:ln>
        </p:spPr>
        <p:txBody>
          <a:bodyPr wrap="none" lIns="92075" tIns="46038" rIns="92075" bIns="46038">
            <a:spAutoFit/>
          </a:bodyPr>
          <a:lstStyle/>
          <a:p>
            <a:r>
              <a:rPr lang="en-US" sz="2000">
                <a:latin typeface="Courier New" pitchFamily="49" charset="0"/>
              </a:rPr>
              <a:t>GET /data/?User=Joe HTTP/1.1</a:t>
            </a:r>
          </a:p>
          <a:p>
            <a:r>
              <a:rPr lang="en-US" sz="2000">
                <a:latin typeface="Courier New" pitchFamily="49" charset="0"/>
              </a:rPr>
              <a:t>Accept: */*</a:t>
            </a:r>
          </a:p>
          <a:p>
            <a:r>
              <a:rPr lang="en-US" sz="2000">
                <a:latin typeface="Courier New" pitchFamily="49" charset="0"/>
              </a:rPr>
              <a:t>Accept-Encoding: gzip</a:t>
            </a:r>
          </a:p>
          <a:p>
            <a:r>
              <a:rPr lang="en-US" sz="2000">
                <a:latin typeface="Courier New" pitchFamily="49" charset="0"/>
              </a:rPr>
              <a:t>Host: www.cern.ch</a:t>
            </a:r>
          </a:p>
        </p:txBody>
      </p:sp>
      <p:sp>
        <p:nvSpPr>
          <p:cNvPr id="18437" name="Text Box 4"/>
          <p:cNvSpPr txBox="1">
            <a:spLocks noChangeArrowheads="1"/>
          </p:cNvSpPr>
          <p:nvPr/>
        </p:nvSpPr>
        <p:spPr bwMode="auto">
          <a:xfrm>
            <a:off x="1185863" y="4211638"/>
            <a:ext cx="3384550" cy="1920875"/>
          </a:xfrm>
          <a:prstGeom prst="rect">
            <a:avLst/>
          </a:prstGeom>
          <a:solidFill>
            <a:srgbClr val="002E8A"/>
          </a:solidFill>
          <a:ln w="9525" algn="ctr">
            <a:noFill/>
            <a:miter lim="800000"/>
            <a:headEnd/>
            <a:tailEnd/>
          </a:ln>
        </p:spPr>
        <p:txBody>
          <a:bodyPr wrap="none" lIns="92075" tIns="46038" rIns="92075" bIns="46038">
            <a:spAutoFit/>
          </a:bodyPr>
          <a:lstStyle/>
          <a:p>
            <a:r>
              <a:rPr lang="en-US" sz="2000">
                <a:latin typeface="Courier New" pitchFamily="49" charset="0"/>
              </a:rPr>
              <a:t>POST /data/ HTTP/1.1</a:t>
            </a:r>
          </a:p>
          <a:p>
            <a:r>
              <a:rPr lang="en-US" sz="2000">
                <a:latin typeface="Courier New" pitchFamily="49" charset="0"/>
              </a:rPr>
              <a:t>Accept: */*</a:t>
            </a:r>
          </a:p>
          <a:p>
            <a:r>
              <a:rPr lang="en-US" sz="2000">
                <a:latin typeface="Courier New" pitchFamily="49" charset="0"/>
              </a:rPr>
              <a:t>Accept-Encoding: gzip</a:t>
            </a:r>
          </a:p>
          <a:p>
            <a:r>
              <a:rPr lang="en-US" sz="2000">
                <a:latin typeface="Courier New" pitchFamily="49" charset="0"/>
              </a:rPr>
              <a:t>Host: www.cern.ch</a:t>
            </a:r>
          </a:p>
          <a:p>
            <a:endParaRPr lang="en-US" sz="2000">
              <a:latin typeface="Courier New" pitchFamily="49" charset="0"/>
            </a:endParaRPr>
          </a:p>
          <a:p>
            <a:r>
              <a:rPr lang="en-US" sz="2000">
                <a:latin typeface="Courier New" pitchFamily="49" charset="0"/>
              </a:rPr>
              <a:t>User=Joe</a:t>
            </a:r>
            <a:endParaRPr lang="en-US" sz="2000"/>
          </a:p>
        </p:txBody>
      </p:sp>
      <p:sp>
        <p:nvSpPr>
          <p:cNvPr id="18438" name="Rectangle 5"/>
          <p:cNvSpPr>
            <a:spLocks noChangeArrowheads="1"/>
          </p:cNvSpPr>
          <p:nvPr/>
        </p:nvSpPr>
        <p:spPr bwMode="auto">
          <a:xfrm>
            <a:off x="376238" y="1633538"/>
            <a:ext cx="706437" cy="396875"/>
          </a:xfrm>
          <a:prstGeom prst="rect">
            <a:avLst/>
          </a:prstGeom>
          <a:noFill/>
          <a:ln w="9525" algn="ctr">
            <a:noFill/>
            <a:miter lim="800000"/>
            <a:headEnd/>
            <a:tailEnd/>
          </a:ln>
        </p:spPr>
        <p:txBody>
          <a:bodyPr wrap="none" lIns="92075" tIns="46038" rIns="92075" bIns="46038">
            <a:spAutoFit/>
          </a:bodyPr>
          <a:lstStyle/>
          <a:p>
            <a:r>
              <a:rPr lang="en-US" sz="2000"/>
              <a:t>GET</a:t>
            </a:r>
          </a:p>
        </p:txBody>
      </p:sp>
      <p:sp>
        <p:nvSpPr>
          <p:cNvPr id="18439" name="Rectangle 6"/>
          <p:cNvSpPr>
            <a:spLocks noChangeArrowheads="1"/>
          </p:cNvSpPr>
          <p:nvPr/>
        </p:nvSpPr>
        <p:spPr bwMode="auto">
          <a:xfrm>
            <a:off x="236538" y="3709988"/>
            <a:ext cx="876300" cy="396875"/>
          </a:xfrm>
          <a:prstGeom prst="rect">
            <a:avLst/>
          </a:prstGeom>
          <a:noFill/>
          <a:ln w="9525" algn="ctr">
            <a:noFill/>
            <a:miter lim="800000"/>
            <a:headEnd/>
            <a:tailEnd/>
          </a:ln>
        </p:spPr>
        <p:txBody>
          <a:bodyPr wrap="none" lIns="92075" tIns="46038" rIns="92075" bIns="46038">
            <a:spAutoFit/>
          </a:bodyPr>
          <a:lstStyle/>
          <a:p>
            <a:r>
              <a:rPr lang="en-US" sz="2000"/>
              <a:t>POST</a:t>
            </a:r>
          </a:p>
        </p:txBody>
      </p:sp>
    </p:spTree>
  </p:cSld>
  <p:clrMapOvr>
    <a:masterClrMapping/>
  </p:clrMapOvr>
  <p:transition>
    <p:strips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A7431F9F-EE15-47D0-9226-CF7D11BCA901}" type="slidenum">
              <a:rPr lang="en-US"/>
              <a:pPr/>
              <a:t>16</a:t>
            </a:fld>
            <a:endParaRPr lang="en-US"/>
          </a:p>
        </p:txBody>
      </p:sp>
      <p:sp>
        <p:nvSpPr>
          <p:cNvPr id="638978" name="Rectangle 2"/>
          <p:cNvSpPr>
            <a:spLocks noGrp="1" noChangeArrowheads="1"/>
          </p:cNvSpPr>
          <p:nvPr>
            <p:ph type="title"/>
          </p:nvPr>
        </p:nvSpPr>
        <p:spPr/>
        <p:txBody>
          <a:bodyPr/>
          <a:lstStyle/>
          <a:p>
            <a:pPr>
              <a:defRPr/>
            </a:pPr>
            <a:r>
              <a:rPr lang="en-US" smtClean="0"/>
              <a:t>HTTP Authentication </a:t>
            </a:r>
          </a:p>
        </p:txBody>
      </p:sp>
      <p:sp>
        <p:nvSpPr>
          <p:cNvPr id="19460" name="Rectangle 3"/>
          <p:cNvSpPr>
            <a:spLocks noGrp="1" noChangeArrowheads="1"/>
          </p:cNvSpPr>
          <p:nvPr>
            <p:ph type="body" idx="1"/>
          </p:nvPr>
        </p:nvSpPr>
        <p:spPr/>
        <p:txBody>
          <a:bodyPr/>
          <a:lstStyle/>
          <a:p>
            <a:pPr>
              <a:lnSpc>
                <a:spcPct val="80000"/>
              </a:lnSpc>
            </a:pPr>
            <a:r>
              <a:rPr lang="en-US" sz="2000" smtClean="0"/>
              <a:t>HTTP supports several authentication mechanisms based around the use of the 401 status code and the WWW-Authenticate response header</a:t>
            </a:r>
          </a:p>
          <a:p>
            <a:pPr>
              <a:lnSpc>
                <a:spcPct val="80000"/>
              </a:lnSpc>
            </a:pPr>
            <a:r>
              <a:rPr lang="en-US" sz="2000" smtClean="0"/>
              <a:t>The standardized HTTP authentication mechanisms are Basic and Digest. Other (NTLM, certificates) are also very common.</a:t>
            </a:r>
          </a:p>
          <a:p>
            <a:pPr>
              <a:lnSpc>
                <a:spcPct val="80000"/>
              </a:lnSpc>
            </a:pPr>
            <a:r>
              <a:rPr lang="en-US" sz="2000" smtClean="0"/>
              <a:t>Basic Authentication</a:t>
            </a:r>
          </a:p>
          <a:p>
            <a:pPr lvl="1">
              <a:lnSpc>
                <a:spcPct val="80000"/>
              </a:lnSpc>
            </a:pPr>
            <a:r>
              <a:rPr lang="en-US" smtClean="0"/>
              <a:t>The client sends the username and password encoded in base64</a:t>
            </a:r>
          </a:p>
          <a:p>
            <a:pPr lvl="1">
              <a:lnSpc>
                <a:spcPct val="80000"/>
              </a:lnSpc>
            </a:pPr>
            <a:r>
              <a:rPr lang="en-US" smtClean="0"/>
              <a:t>It should only be used with HTTPS, as the password can be easily captured and reused over HTTP. </a:t>
            </a:r>
          </a:p>
          <a:p>
            <a:pPr>
              <a:lnSpc>
                <a:spcPct val="80000"/>
              </a:lnSpc>
            </a:pPr>
            <a:r>
              <a:rPr lang="en-US" sz="2000" smtClean="0"/>
              <a:t>Digest </a:t>
            </a:r>
          </a:p>
          <a:p>
            <a:pPr lvl="1">
              <a:lnSpc>
                <a:spcPct val="80000"/>
              </a:lnSpc>
            </a:pPr>
            <a:r>
              <a:rPr lang="en-US" smtClean="0"/>
              <a:t>The client sends a hashed form of the password to the server</a:t>
            </a:r>
          </a:p>
          <a:p>
            <a:pPr lvl="1">
              <a:lnSpc>
                <a:spcPct val="80000"/>
              </a:lnSpc>
            </a:pPr>
            <a:r>
              <a:rPr lang="en-US" smtClean="0"/>
              <a:t>Although, the password cannot be captured over HTTP, it is possible to replay requests using the hashed password. </a:t>
            </a:r>
          </a:p>
        </p:txBody>
      </p:sp>
    </p:spTree>
  </p:cSld>
  <p:clrMapOvr>
    <a:masterClrMapping/>
  </p:clrMapOvr>
  <p:transition>
    <p:strips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2"/>
          <p:cNvSpPr>
            <a:spLocks noGrp="1"/>
          </p:cNvSpPr>
          <p:nvPr>
            <p:ph type="sldNum" sz="quarter" idx="10"/>
          </p:nvPr>
        </p:nvSpPr>
        <p:spPr>
          <a:noFill/>
        </p:spPr>
        <p:txBody>
          <a:bodyPr/>
          <a:lstStyle/>
          <a:p>
            <a:fld id="{04C08E2E-7AED-4BDB-BA4B-931ED1D97EDB}" type="slidenum">
              <a:rPr lang="en-US"/>
              <a:pPr/>
              <a:t>17</a:t>
            </a:fld>
            <a:endParaRPr lang="en-US"/>
          </a:p>
        </p:txBody>
      </p:sp>
      <p:sp>
        <p:nvSpPr>
          <p:cNvPr id="640009" name="Rectangle 9"/>
          <p:cNvSpPr>
            <a:spLocks noGrp="1" noChangeArrowheads="1"/>
          </p:cNvSpPr>
          <p:nvPr>
            <p:ph type="title"/>
          </p:nvPr>
        </p:nvSpPr>
        <p:spPr/>
        <p:txBody>
          <a:bodyPr/>
          <a:lstStyle/>
          <a:p>
            <a:pPr>
              <a:defRPr/>
            </a:pPr>
            <a:r>
              <a:rPr lang="en-US" smtClean="0"/>
              <a:t>HTTP Authentication Example</a:t>
            </a:r>
          </a:p>
        </p:txBody>
      </p:sp>
      <p:sp>
        <p:nvSpPr>
          <p:cNvPr id="20484" name="Text Box 4"/>
          <p:cNvSpPr txBox="1">
            <a:spLocks noChangeArrowheads="1"/>
          </p:cNvSpPr>
          <p:nvPr/>
        </p:nvSpPr>
        <p:spPr bwMode="auto">
          <a:xfrm>
            <a:off x="3441700" y="2136775"/>
            <a:ext cx="5670550" cy="1006475"/>
          </a:xfrm>
          <a:prstGeom prst="rect">
            <a:avLst/>
          </a:prstGeom>
          <a:solidFill>
            <a:srgbClr val="002E8A"/>
          </a:solidFill>
          <a:ln w="9525" algn="ctr">
            <a:noFill/>
            <a:miter lim="800000"/>
            <a:headEnd/>
            <a:tailEnd/>
          </a:ln>
        </p:spPr>
        <p:txBody>
          <a:bodyPr wrap="none" lIns="92075" tIns="46038" rIns="92075" bIns="46038">
            <a:spAutoFit/>
          </a:bodyPr>
          <a:lstStyle/>
          <a:p>
            <a:r>
              <a:rPr lang="en-US" sz="2000">
                <a:latin typeface="Courier New" pitchFamily="49" charset="0"/>
              </a:rPr>
              <a:t>HTTP/1.1 401 Access Denied</a:t>
            </a:r>
          </a:p>
          <a:p>
            <a:r>
              <a:rPr lang="en-US" sz="2000">
                <a:latin typeface="Courier New" pitchFamily="49" charset="0"/>
              </a:rPr>
              <a:t>WWW-Authenticate: Basic realm="CERN"</a:t>
            </a:r>
          </a:p>
          <a:p>
            <a:r>
              <a:rPr lang="en-US" sz="2000">
                <a:latin typeface="Courier New" pitchFamily="49" charset="0"/>
              </a:rPr>
              <a:t>Content-Length: 0</a:t>
            </a:r>
          </a:p>
        </p:txBody>
      </p:sp>
      <p:sp>
        <p:nvSpPr>
          <p:cNvPr id="20485" name="Text Box 5"/>
          <p:cNvSpPr txBox="1">
            <a:spLocks noChangeArrowheads="1"/>
          </p:cNvSpPr>
          <p:nvPr/>
        </p:nvSpPr>
        <p:spPr bwMode="auto">
          <a:xfrm>
            <a:off x="1570038" y="4400550"/>
            <a:ext cx="6584950" cy="1006475"/>
          </a:xfrm>
          <a:prstGeom prst="rect">
            <a:avLst/>
          </a:prstGeom>
          <a:solidFill>
            <a:srgbClr val="002E8A"/>
          </a:solidFill>
          <a:ln w="9525" algn="ctr">
            <a:noFill/>
            <a:miter lim="800000"/>
            <a:headEnd/>
            <a:tailEnd/>
          </a:ln>
        </p:spPr>
        <p:txBody>
          <a:bodyPr wrap="none" lIns="92075" tIns="46038" rIns="92075" bIns="46038">
            <a:spAutoFit/>
          </a:bodyPr>
          <a:lstStyle/>
          <a:p>
            <a:r>
              <a:rPr lang="en-US" sz="2000">
                <a:latin typeface="Courier New" pitchFamily="49" charset="0"/>
              </a:rPr>
              <a:t>GET /protectedfiles/ HTTP/1.1</a:t>
            </a:r>
          </a:p>
          <a:p>
            <a:r>
              <a:rPr lang="en-US" sz="2000">
                <a:latin typeface="Courier New" pitchFamily="49" charset="0"/>
              </a:rPr>
              <a:t>Host: www.cern.ch</a:t>
            </a:r>
          </a:p>
          <a:p>
            <a:r>
              <a:rPr lang="en-US" sz="2000">
                <a:latin typeface="Courier New" pitchFamily="49" charset="0"/>
              </a:rPr>
              <a:t>Authorization: Basic &lt;USERNAME&gt;:&lt;PASSWORD&gt;</a:t>
            </a:r>
          </a:p>
        </p:txBody>
      </p:sp>
      <p:sp>
        <p:nvSpPr>
          <p:cNvPr id="20486" name="Rectangle 6"/>
          <p:cNvSpPr>
            <a:spLocks noChangeArrowheads="1"/>
          </p:cNvSpPr>
          <p:nvPr/>
        </p:nvSpPr>
        <p:spPr bwMode="auto">
          <a:xfrm>
            <a:off x="0" y="1303338"/>
            <a:ext cx="9144000" cy="701675"/>
          </a:xfrm>
          <a:prstGeom prst="rect">
            <a:avLst/>
          </a:prstGeom>
          <a:noFill/>
          <a:ln w="9525" algn="ctr">
            <a:noFill/>
            <a:miter lim="800000"/>
            <a:headEnd/>
            <a:tailEnd/>
          </a:ln>
        </p:spPr>
        <p:txBody>
          <a:bodyPr lIns="92075" tIns="46038" rIns="92075" bIns="46038">
            <a:spAutoFit/>
          </a:bodyPr>
          <a:lstStyle/>
          <a:p>
            <a:r>
              <a:rPr lang="en-US" sz="2000">
                <a:solidFill>
                  <a:srgbClr val="FFFF99"/>
                </a:solidFill>
              </a:rPr>
              <a:t>A server forces authentication by rejecting the request with a 401 code and setting the WWW-Authenticate response header</a:t>
            </a:r>
          </a:p>
        </p:txBody>
      </p:sp>
      <p:sp>
        <p:nvSpPr>
          <p:cNvPr id="20487" name="Rectangle 7"/>
          <p:cNvSpPr>
            <a:spLocks noChangeArrowheads="1"/>
          </p:cNvSpPr>
          <p:nvPr/>
        </p:nvSpPr>
        <p:spPr bwMode="auto">
          <a:xfrm>
            <a:off x="0" y="3321050"/>
            <a:ext cx="9144000" cy="1006475"/>
          </a:xfrm>
          <a:prstGeom prst="rect">
            <a:avLst/>
          </a:prstGeom>
          <a:noFill/>
          <a:ln w="9525" algn="ctr">
            <a:noFill/>
            <a:miter lim="800000"/>
            <a:headEnd/>
            <a:tailEnd/>
          </a:ln>
        </p:spPr>
        <p:txBody>
          <a:bodyPr lIns="92075" tIns="46038" rIns="92075" bIns="46038">
            <a:spAutoFit/>
          </a:bodyPr>
          <a:lstStyle/>
          <a:p>
            <a:r>
              <a:rPr lang="en-US" sz="2000">
                <a:solidFill>
                  <a:srgbClr val="FFFF99"/>
                </a:solidFill>
              </a:rPr>
              <a:t>Most web clients will then display a login dialog, allowing the user to enter a username and password. This information is used to retry the request with an Authorization request header</a:t>
            </a:r>
          </a:p>
        </p:txBody>
      </p:sp>
      <p:sp>
        <p:nvSpPr>
          <p:cNvPr id="20488" name="Rectangle 8"/>
          <p:cNvSpPr>
            <a:spLocks noChangeArrowheads="1"/>
          </p:cNvSpPr>
          <p:nvPr/>
        </p:nvSpPr>
        <p:spPr bwMode="auto">
          <a:xfrm>
            <a:off x="0" y="5546725"/>
            <a:ext cx="15286038" cy="701675"/>
          </a:xfrm>
          <a:prstGeom prst="rect">
            <a:avLst/>
          </a:prstGeom>
          <a:noFill/>
          <a:ln w="9525" algn="ctr">
            <a:noFill/>
            <a:miter lim="800000"/>
            <a:headEnd/>
            <a:tailEnd/>
          </a:ln>
        </p:spPr>
        <p:txBody>
          <a:bodyPr lIns="92075" tIns="46038" rIns="92075" bIns="46038">
            <a:spAutoFit/>
          </a:bodyPr>
          <a:lstStyle/>
          <a:p>
            <a:r>
              <a:rPr lang="en-US" sz="2000">
                <a:solidFill>
                  <a:srgbClr val="FFFF99"/>
                </a:solidFill>
              </a:rPr>
              <a:t>Note that anyone tapping the network can intercept the HTTP request</a:t>
            </a:r>
          </a:p>
          <a:p>
            <a:r>
              <a:rPr lang="en-US" sz="2000">
                <a:solidFill>
                  <a:srgbClr val="FFFF99"/>
                </a:solidFill>
              </a:rPr>
              <a:t>(and its username / password)</a:t>
            </a:r>
          </a:p>
        </p:txBody>
      </p:sp>
      <p:sp>
        <p:nvSpPr>
          <p:cNvPr id="20489" name="Text Box 10"/>
          <p:cNvSpPr txBox="1">
            <a:spLocks noChangeArrowheads="1"/>
          </p:cNvSpPr>
          <p:nvPr/>
        </p:nvSpPr>
        <p:spPr bwMode="auto">
          <a:xfrm>
            <a:off x="0" y="2160588"/>
            <a:ext cx="3232150" cy="701675"/>
          </a:xfrm>
          <a:prstGeom prst="rect">
            <a:avLst/>
          </a:prstGeom>
          <a:solidFill>
            <a:srgbClr val="002E8A"/>
          </a:solidFill>
          <a:ln w="9525" algn="ctr">
            <a:noFill/>
            <a:miter lim="800000"/>
            <a:headEnd/>
            <a:tailEnd/>
          </a:ln>
        </p:spPr>
        <p:txBody>
          <a:bodyPr wrap="none" lIns="92075" tIns="46038" rIns="92075" bIns="46038">
            <a:spAutoFit/>
          </a:bodyPr>
          <a:lstStyle/>
          <a:p>
            <a:r>
              <a:rPr lang="en-US" sz="2000">
                <a:latin typeface="Courier New" pitchFamily="49" charset="0"/>
              </a:rPr>
              <a:t>GET /protectedfiles/</a:t>
            </a:r>
          </a:p>
          <a:p>
            <a:r>
              <a:rPr lang="en-US" sz="2000">
                <a:latin typeface="Courier New" pitchFamily="49" charset="0"/>
              </a:rPr>
              <a:t>Host: www.cern.ch</a:t>
            </a:r>
          </a:p>
        </p:txBody>
      </p:sp>
    </p:spTree>
  </p:cSld>
  <p:clrMapOvr>
    <a:masterClrMapping/>
  </p:clrMapOvr>
  <p:transition>
    <p:strips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p:spPr>
        <p:txBody>
          <a:bodyPr/>
          <a:lstStyle/>
          <a:p>
            <a:fld id="{5B72D0EB-2AFE-402A-B905-30B5184FFE8D}" type="slidenum">
              <a:rPr lang="en-US"/>
              <a:pPr/>
              <a:t>18</a:t>
            </a:fld>
            <a:endParaRPr lang="en-US"/>
          </a:p>
        </p:txBody>
      </p:sp>
      <p:sp>
        <p:nvSpPr>
          <p:cNvPr id="642050" name="Rectangle 2"/>
          <p:cNvSpPr>
            <a:spLocks noGrp="1" noChangeArrowheads="1"/>
          </p:cNvSpPr>
          <p:nvPr>
            <p:ph type="title"/>
          </p:nvPr>
        </p:nvSpPr>
        <p:spPr/>
        <p:txBody>
          <a:bodyPr/>
          <a:lstStyle/>
          <a:p>
            <a:pPr>
              <a:defRPr/>
            </a:pPr>
            <a:r>
              <a:rPr lang="en-US" smtClean="0"/>
              <a:t>Secure HTTP (HTTPS)</a:t>
            </a:r>
          </a:p>
        </p:txBody>
      </p:sp>
      <p:sp>
        <p:nvSpPr>
          <p:cNvPr id="21508" name="Rectangle 3"/>
          <p:cNvSpPr>
            <a:spLocks noGrp="1" noChangeArrowheads="1"/>
          </p:cNvSpPr>
          <p:nvPr>
            <p:ph type="body" idx="1"/>
          </p:nvPr>
        </p:nvSpPr>
        <p:spPr/>
        <p:txBody>
          <a:bodyPr/>
          <a:lstStyle/>
          <a:p>
            <a:pPr>
              <a:lnSpc>
                <a:spcPct val="80000"/>
              </a:lnSpc>
            </a:pPr>
            <a:r>
              <a:rPr lang="en-US" sz="2400" smtClean="0"/>
              <a:t>It is the HTTP protocol encrypted over a Secure Channel (SSL or TLS). </a:t>
            </a:r>
          </a:p>
          <a:p>
            <a:pPr lvl="1">
              <a:lnSpc>
                <a:spcPct val="80000"/>
              </a:lnSpc>
            </a:pPr>
            <a:r>
              <a:rPr lang="en-US" sz="1800" smtClean="0"/>
              <a:t>Prevents eavesdropping, tampering or replaying of messages</a:t>
            </a:r>
          </a:p>
          <a:p>
            <a:pPr lvl="1">
              <a:lnSpc>
                <a:spcPct val="80000"/>
              </a:lnSpc>
            </a:pPr>
            <a:r>
              <a:rPr lang="en-US" sz="1800" smtClean="0"/>
              <a:t>Uses certificates to authenticate servers and optionally clients </a:t>
            </a:r>
          </a:p>
          <a:p>
            <a:pPr>
              <a:lnSpc>
                <a:spcPct val="80000"/>
              </a:lnSpc>
            </a:pPr>
            <a:r>
              <a:rPr lang="en-US" sz="2400" smtClean="0">
                <a:hlinkClick r:id="rId2"/>
              </a:rPr>
              <a:t>http://www.faqs.org/rfcs/rfc2818.html</a:t>
            </a:r>
            <a:r>
              <a:rPr lang="en-US" sz="2400" smtClean="0"/>
              <a:t> </a:t>
            </a:r>
          </a:p>
          <a:p>
            <a:pPr>
              <a:lnSpc>
                <a:spcPct val="80000"/>
              </a:lnSpc>
            </a:pPr>
            <a:r>
              <a:rPr lang="en-US" sz="2400" smtClean="0"/>
              <a:t>Typically runs on TCP port 443 instead of 80</a:t>
            </a:r>
          </a:p>
        </p:txBody>
      </p:sp>
    </p:spTree>
  </p:cSld>
  <p:clrMapOvr>
    <a:masterClrMapping/>
  </p:clrMapOvr>
  <p:transition>
    <p:strips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p:spPr>
        <p:txBody>
          <a:bodyPr/>
          <a:lstStyle/>
          <a:p>
            <a:fld id="{FD7640C6-FC54-49DC-8BB8-4B40AD28A358}" type="slidenum">
              <a:rPr lang="en-US"/>
              <a:pPr/>
              <a:t>19</a:t>
            </a:fld>
            <a:endParaRPr lang="en-US"/>
          </a:p>
        </p:txBody>
      </p:sp>
      <p:sp>
        <p:nvSpPr>
          <p:cNvPr id="643074" name="Rectangle 2"/>
          <p:cNvSpPr>
            <a:spLocks noGrp="1" noChangeArrowheads="1"/>
          </p:cNvSpPr>
          <p:nvPr>
            <p:ph type="title"/>
          </p:nvPr>
        </p:nvSpPr>
        <p:spPr/>
        <p:txBody>
          <a:bodyPr/>
          <a:lstStyle/>
          <a:p>
            <a:pPr>
              <a:defRPr/>
            </a:pPr>
            <a:r>
              <a:rPr lang="en-US" smtClean="0"/>
              <a:t>More on HTTP</a:t>
            </a:r>
          </a:p>
        </p:txBody>
      </p:sp>
      <p:sp>
        <p:nvSpPr>
          <p:cNvPr id="22532" name="Rectangle 3"/>
          <p:cNvSpPr>
            <a:spLocks noGrp="1" noChangeArrowheads="1"/>
          </p:cNvSpPr>
          <p:nvPr>
            <p:ph type="body" idx="1"/>
          </p:nvPr>
        </p:nvSpPr>
        <p:spPr/>
        <p:txBody>
          <a:bodyPr/>
          <a:lstStyle/>
          <a:p>
            <a:r>
              <a:rPr lang="en-US" smtClean="0"/>
              <a:t>See more on “Encoding”, “Redirection” and “Compression in the References</a:t>
            </a:r>
          </a:p>
          <a:p>
            <a:r>
              <a:rPr lang="en-US" smtClean="0"/>
              <a:t>Reference:</a:t>
            </a:r>
          </a:p>
          <a:p>
            <a:pPr lvl="1"/>
            <a:r>
              <a:rPr lang="en-US" smtClean="0">
                <a:hlinkClick r:id="rId2"/>
              </a:rPr>
              <a:t>http://www.w3.org/Protocols/rfc2616/rfc2616.html</a:t>
            </a:r>
            <a:r>
              <a:rPr lang="en-US" smtClean="0"/>
              <a:t> </a:t>
            </a:r>
          </a:p>
        </p:txBody>
      </p:sp>
    </p:spTree>
  </p:cSld>
  <p:clrMapOvr>
    <a:masterClrMapping/>
  </p:clrMapOvr>
  <p:transition>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FB4B3729-D613-404C-A5D1-00993FC88EB0}" type="slidenum">
              <a:rPr lang="en-US"/>
              <a:pPr/>
              <a:t>2</a:t>
            </a:fld>
            <a:endParaRPr lang="en-US"/>
          </a:p>
        </p:txBody>
      </p:sp>
      <p:sp>
        <p:nvSpPr>
          <p:cNvPr id="647170" name="Rectangle 2"/>
          <p:cNvSpPr>
            <a:spLocks noGrp="1" noChangeArrowheads="1"/>
          </p:cNvSpPr>
          <p:nvPr>
            <p:ph type="title"/>
          </p:nvPr>
        </p:nvSpPr>
        <p:spPr/>
        <p:txBody>
          <a:bodyPr/>
          <a:lstStyle/>
          <a:p>
            <a:pPr>
              <a:defRPr/>
            </a:pPr>
            <a:r>
              <a:rPr lang="en-US" smtClean="0"/>
              <a:t>Agenda</a:t>
            </a:r>
          </a:p>
        </p:txBody>
      </p:sp>
      <p:sp>
        <p:nvSpPr>
          <p:cNvPr id="5124" name="Rectangle 3"/>
          <p:cNvSpPr>
            <a:spLocks noGrp="1" noChangeArrowheads="1"/>
          </p:cNvSpPr>
          <p:nvPr>
            <p:ph type="body" idx="1"/>
          </p:nvPr>
        </p:nvSpPr>
        <p:spPr/>
        <p:txBody>
          <a:bodyPr/>
          <a:lstStyle/>
          <a:p>
            <a:r>
              <a:rPr lang="en-US" smtClean="0"/>
              <a:t>HTTP</a:t>
            </a:r>
          </a:p>
          <a:p>
            <a:r>
              <a:rPr lang="en-US" smtClean="0"/>
              <a:t>XML</a:t>
            </a:r>
          </a:p>
          <a:p>
            <a:pPr lvl="1"/>
            <a:r>
              <a:rPr lang="en-US" smtClean="0"/>
              <a:t>Syntax, Namespaces, DTD, XSL, XSLT …</a:t>
            </a:r>
          </a:p>
          <a:p>
            <a:r>
              <a:rPr lang="en-US" smtClean="0"/>
              <a:t>Web Services</a:t>
            </a:r>
          </a:p>
          <a:p>
            <a:pPr lvl="1"/>
            <a:r>
              <a:rPr lang="en-US" smtClean="0"/>
              <a:t>XMLRPC, SOAP</a:t>
            </a:r>
          </a:p>
          <a:p>
            <a:endParaRPr lang="en-US" smtClean="0"/>
          </a:p>
        </p:txBody>
      </p:sp>
    </p:spTree>
  </p:cSld>
  <p:clrMapOvr>
    <a:masterClrMapping/>
  </p:clrMapOvr>
  <p:transition>
    <p:strips dir="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8" name="Rectangle 8"/>
          <p:cNvSpPr>
            <a:spLocks noGrp="1" noChangeArrowheads="1"/>
          </p:cNvSpPr>
          <p:nvPr>
            <p:ph type="ctrTitle"/>
          </p:nvPr>
        </p:nvSpPr>
        <p:spPr/>
        <p:txBody>
          <a:bodyPr/>
          <a:lstStyle/>
          <a:p>
            <a:pPr>
              <a:defRPr/>
            </a:pPr>
            <a:r>
              <a:rPr lang="en-US" smtClean="0"/>
              <a:t>Introduction to XML</a:t>
            </a:r>
          </a:p>
        </p:txBody>
      </p:sp>
      <p:sp>
        <p:nvSpPr>
          <p:cNvPr id="23555" name="Rectangle 9"/>
          <p:cNvSpPr>
            <a:spLocks noGrp="1" noChangeArrowheads="1"/>
          </p:cNvSpPr>
          <p:nvPr>
            <p:ph type="subTitle" idx="1"/>
          </p:nvPr>
        </p:nvSpPr>
        <p:spPr/>
        <p:txBody>
          <a:bodyPr/>
          <a:lstStyle/>
          <a:p>
            <a:r>
              <a:rPr lang="en-US" sz="2400" smtClean="0"/>
              <a:t>e</a:t>
            </a:r>
            <a:r>
              <a:rPr lang="en-US" sz="2400" smtClean="0">
                <a:solidFill>
                  <a:srgbClr val="FF3300"/>
                </a:solidFill>
              </a:rPr>
              <a:t>X</a:t>
            </a:r>
            <a:r>
              <a:rPr lang="en-US" sz="2400" smtClean="0"/>
              <a:t>tensible </a:t>
            </a:r>
            <a:r>
              <a:rPr lang="en-US" sz="2400" smtClean="0">
                <a:solidFill>
                  <a:srgbClr val="FF3300"/>
                </a:solidFill>
              </a:rPr>
              <a:t>M</a:t>
            </a:r>
            <a:r>
              <a:rPr lang="en-US" sz="2400" smtClean="0"/>
              <a:t>arkup </a:t>
            </a:r>
            <a:r>
              <a:rPr lang="en-US" sz="2400" smtClean="0">
                <a:solidFill>
                  <a:srgbClr val="FF3300"/>
                </a:solidFill>
              </a:rPr>
              <a:t>L</a:t>
            </a:r>
            <a:r>
              <a:rPr lang="en-US" sz="2400" smtClean="0"/>
              <a:t>anguage</a:t>
            </a:r>
          </a:p>
        </p:txBody>
      </p:sp>
      <p:pic>
        <p:nvPicPr>
          <p:cNvPr id="23556" name="Picture 7" descr="xml"/>
          <p:cNvPicPr>
            <a:picLocks noChangeAspect="1" noChangeArrowheads="1"/>
          </p:cNvPicPr>
          <p:nvPr/>
        </p:nvPicPr>
        <p:blipFill>
          <a:blip r:embed="rId3"/>
          <a:srcRect/>
          <a:stretch>
            <a:fillRect/>
          </a:stretch>
        </p:blipFill>
        <p:spPr bwMode="auto">
          <a:xfrm>
            <a:off x="7248525" y="3155950"/>
            <a:ext cx="863600" cy="331788"/>
          </a:xfrm>
          <a:prstGeom prst="rect">
            <a:avLst/>
          </a:prstGeom>
          <a:noFill/>
          <a:ln w="9525">
            <a:noFill/>
            <a:miter lim="800000"/>
            <a:headEnd/>
            <a:tailEnd/>
          </a:ln>
        </p:spPr>
      </p:pic>
    </p:spTree>
  </p:cSld>
  <p:clrMapOvr>
    <a:masterClrMapping/>
  </p:clrMapOvr>
  <p:transition>
    <p:strips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17A5C8DB-295B-4E5F-B6BA-E9C6F5536ED2}" type="slidenum">
              <a:rPr lang="en-US"/>
              <a:pPr/>
              <a:t>21</a:t>
            </a:fld>
            <a:endParaRPr lang="en-US"/>
          </a:p>
        </p:txBody>
      </p:sp>
      <p:sp>
        <p:nvSpPr>
          <p:cNvPr id="490500" name="Rectangle 4"/>
          <p:cNvSpPr>
            <a:spLocks noGrp="1" noChangeArrowheads="1"/>
          </p:cNvSpPr>
          <p:nvPr>
            <p:ph type="title"/>
          </p:nvPr>
        </p:nvSpPr>
        <p:spPr/>
        <p:txBody>
          <a:bodyPr/>
          <a:lstStyle/>
          <a:p>
            <a:pPr>
              <a:defRPr/>
            </a:pPr>
            <a:r>
              <a:rPr lang="en-US" smtClean="0"/>
              <a:t>Overview</a:t>
            </a:r>
          </a:p>
        </p:txBody>
      </p:sp>
      <p:sp>
        <p:nvSpPr>
          <p:cNvPr id="24580" name="Rectangle 5"/>
          <p:cNvSpPr>
            <a:spLocks noGrp="1" noChangeArrowheads="1"/>
          </p:cNvSpPr>
          <p:nvPr>
            <p:ph type="body" idx="1"/>
          </p:nvPr>
        </p:nvSpPr>
        <p:spPr/>
        <p:txBody>
          <a:bodyPr/>
          <a:lstStyle/>
          <a:p>
            <a:r>
              <a:rPr lang="en-US" smtClean="0"/>
              <a:t>XML – what it (not) is</a:t>
            </a:r>
          </a:p>
          <a:p>
            <a:r>
              <a:rPr lang="en-US" smtClean="0"/>
              <a:t>XML syntax</a:t>
            </a:r>
          </a:p>
          <a:p>
            <a:r>
              <a:rPr lang="en-US" smtClean="0"/>
              <a:t>DTD – describing XML documents</a:t>
            </a:r>
          </a:p>
          <a:p>
            <a:r>
              <a:rPr lang="en-US" smtClean="0"/>
              <a:t>Related technologies</a:t>
            </a:r>
          </a:p>
        </p:txBody>
      </p:sp>
    </p:spTree>
  </p:cSld>
  <p:clrMapOvr>
    <a:masterClrMapping/>
  </p:clrMapOvr>
  <p:transition>
    <p:strips dir="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0"/>
          </p:nvPr>
        </p:nvSpPr>
        <p:spPr>
          <a:noFill/>
        </p:spPr>
        <p:txBody>
          <a:bodyPr/>
          <a:lstStyle/>
          <a:p>
            <a:fld id="{D8740A82-9A9C-42FD-AA30-5CA406005417}" type="slidenum">
              <a:rPr lang="en-US"/>
              <a:pPr/>
              <a:t>22</a:t>
            </a:fld>
            <a:endParaRPr lang="en-US"/>
          </a:p>
        </p:txBody>
      </p:sp>
      <p:sp>
        <p:nvSpPr>
          <p:cNvPr id="492546" name="Rectangle 2"/>
          <p:cNvSpPr>
            <a:spLocks noGrp="1" noChangeArrowheads="1"/>
          </p:cNvSpPr>
          <p:nvPr>
            <p:ph type="title"/>
          </p:nvPr>
        </p:nvSpPr>
        <p:spPr/>
        <p:txBody>
          <a:bodyPr/>
          <a:lstStyle/>
          <a:p>
            <a:pPr>
              <a:defRPr/>
            </a:pPr>
            <a:r>
              <a:rPr lang="en-US" smtClean="0"/>
              <a:t>XML – what it is (not)</a:t>
            </a:r>
          </a:p>
        </p:txBody>
      </p:sp>
      <p:sp>
        <p:nvSpPr>
          <p:cNvPr id="25604" name="Rectangle 3"/>
          <p:cNvSpPr>
            <a:spLocks noGrp="1" noChangeArrowheads="1"/>
          </p:cNvSpPr>
          <p:nvPr>
            <p:ph type="body" idx="1"/>
          </p:nvPr>
        </p:nvSpPr>
        <p:spPr/>
        <p:txBody>
          <a:bodyPr/>
          <a:lstStyle/>
          <a:p>
            <a:r>
              <a:rPr lang="en-US" smtClean="0"/>
              <a:t>XML is a markup language and </a:t>
            </a:r>
            <a:r>
              <a:rPr lang="en-US" b="0" i="1" smtClean="0"/>
              <a:t>only</a:t>
            </a:r>
            <a:r>
              <a:rPr lang="en-US" smtClean="0"/>
              <a:t> a markup language</a:t>
            </a:r>
          </a:p>
          <a:p>
            <a:pPr lvl="1"/>
            <a:r>
              <a:rPr lang="en-US" smtClean="0"/>
              <a:t>Not a programming language !</a:t>
            </a:r>
          </a:p>
          <a:p>
            <a:pPr lvl="2"/>
            <a:r>
              <a:rPr lang="en-US" smtClean="0"/>
              <a:t>No “compiler” for XML</a:t>
            </a:r>
          </a:p>
          <a:p>
            <a:pPr lvl="1"/>
            <a:r>
              <a:rPr lang="en-US" smtClean="0"/>
              <a:t>Not a network protocol !</a:t>
            </a:r>
          </a:p>
          <a:p>
            <a:pPr lvl="1"/>
            <a:r>
              <a:rPr lang="en-US" smtClean="0"/>
              <a:t>Not a database either !</a:t>
            </a:r>
          </a:p>
        </p:txBody>
      </p:sp>
      <p:sp>
        <p:nvSpPr>
          <p:cNvPr id="25605" name="Text Box 5"/>
          <p:cNvSpPr txBox="1">
            <a:spLocks noChangeArrowheads="1"/>
          </p:cNvSpPr>
          <p:nvPr/>
        </p:nvSpPr>
        <p:spPr bwMode="auto">
          <a:xfrm>
            <a:off x="3057525" y="4440238"/>
            <a:ext cx="5518150" cy="2225675"/>
          </a:xfrm>
          <a:prstGeom prst="rect">
            <a:avLst/>
          </a:prstGeom>
          <a:solidFill>
            <a:srgbClr val="002E8A"/>
          </a:solidFill>
          <a:ln w="9525" algn="ctr">
            <a:noFill/>
            <a:miter lim="800000"/>
            <a:headEnd/>
            <a:tailEnd/>
          </a:ln>
        </p:spPr>
        <p:txBody>
          <a:bodyPr wrap="none" lIns="92075" tIns="46038" rIns="92075" bIns="46038">
            <a:spAutoFit/>
          </a:bodyPr>
          <a:lstStyle/>
          <a:p>
            <a:r>
              <a:rPr lang="en-US" sz="2000">
                <a:latin typeface="Courier New" pitchFamily="49" charset="0"/>
              </a:rPr>
              <a:t>&lt;book ISBN=“0596000588”&gt;</a:t>
            </a:r>
          </a:p>
          <a:p>
            <a:r>
              <a:rPr lang="en-US" sz="2000">
                <a:latin typeface="Courier New" pitchFamily="49" charset="0"/>
              </a:rPr>
              <a:t> &lt;title&gt; XML in a nutshell &lt;/title&gt;</a:t>
            </a:r>
          </a:p>
          <a:p>
            <a:r>
              <a:rPr lang="en-US" sz="2000">
                <a:latin typeface="Courier New" pitchFamily="49" charset="0"/>
              </a:rPr>
              <a:t> &lt;author&gt; E.R.Harold &lt;/author&gt;</a:t>
            </a:r>
          </a:p>
          <a:p>
            <a:r>
              <a:rPr lang="en-US" sz="2000">
                <a:latin typeface="Courier New" pitchFamily="49" charset="0"/>
              </a:rPr>
              <a:t> &lt;author&gt; W.S.Means  &lt;/author&gt;</a:t>
            </a:r>
          </a:p>
          <a:p>
            <a:r>
              <a:rPr lang="en-US" sz="2000">
                <a:latin typeface="Courier New" pitchFamily="49" charset="0"/>
              </a:rPr>
              <a:t> &lt;publisher&gt; O’Reilly &lt;/publisher&gt;</a:t>
            </a:r>
          </a:p>
          <a:p>
            <a:r>
              <a:rPr lang="en-US" sz="2000">
                <a:latin typeface="Courier New" pitchFamily="49" charset="0"/>
              </a:rPr>
              <a:t>&lt;/book&gt;</a:t>
            </a:r>
          </a:p>
          <a:p>
            <a:endParaRPr lang="en-US" sz="2000"/>
          </a:p>
        </p:txBody>
      </p:sp>
    </p:spTree>
  </p:cSld>
  <p:clrMapOvr>
    <a:masterClrMapping/>
  </p:clrMapOvr>
  <p:transition>
    <p:strips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p:spPr>
        <p:txBody>
          <a:bodyPr/>
          <a:lstStyle/>
          <a:p>
            <a:fld id="{24C6EDBA-80D9-4DC0-A9EA-9A174C6E6510}" type="slidenum">
              <a:rPr lang="en-US"/>
              <a:pPr/>
              <a:t>23</a:t>
            </a:fld>
            <a:endParaRPr lang="en-US"/>
          </a:p>
        </p:txBody>
      </p:sp>
      <p:sp>
        <p:nvSpPr>
          <p:cNvPr id="648194" name="Rectangle 2"/>
          <p:cNvSpPr>
            <a:spLocks noGrp="1" noChangeArrowheads="1"/>
          </p:cNvSpPr>
          <p:nvPr>
            <p:ph type="title"/>
          </p:nvPr>
        </p:nvSpPr>
        <p:spPr/>
        <p:txBody>
          <a:bodyPr/>
          <a:lstStyle/>
          <a:p>
            <a:pPr>
              <a:defRPr/>
            </a:pPr>
            <a:r>
              <a:rPr lang="en-US" smtClean="0"/>
              <a:t>HTML versus XML ?</a:t>
            </a:r>
          </a:p>
        </p:txBody>
      </p:sp>
      <p:sp>
        <p:nvSpPr>
          <p:cNvPr id="26628" name="Rectangle 3"/>
          <p:cNvSpPr>
            <a:spLocks noGrp="1" noChangeArrowheads="1"/>
          </p:cNvSpPr>
          <p:nvPr>
            <p:ph type="body" idx="1"/>
          </p:nvPr>
        </p:nvSpPr>
        <p:spPr/>
        <p:txBody>
          <a:bodyPr/>
          <a:lstStyle/>
          <a:p>
            <a:r>
              <a:rPr lang="en-US" smtClean="0"/>
              <a:t>HTML is a particular case of XML</a:t>
            </a:r>
          </a:p>
          <a:p>
            <a:r>
              <a:rPr lang="en-US" smtClean="0"/>
              <a:t>All (good) HTML documents are also XML documents</a:t>
            </a:r>
          </a:p>
          <a:p>
            <a:r>
              <a:rPr lang="en-US" smtClean="0"/>
              <a:t>Only a particular class of XML documents are HTML</a:t>
            </a:r>
          </a:p>
        </p:txBody>
      </p:sp>
      <p:sp>
        <p:nvSpPr>
          <p:cNvPr id="26629" name="Text Box 4"/>
          <p:cNvSpPr txBox="1">
            <a:spLocks noChangeArrowheads="1"/>
          </p:cNvSpPr>
          <p:nvPr/>
        </p:nvSpPr>
        <p:spPr bwMode="auto">
          <a:xfrm>
            <a:off x="3287713" y="4122738"/>
            <a:ext cx="5518150" cy="2225675"/>
          </a:xfrm>
          <a:prstGeom prst="rect">
            <a:avLst/>
          </a:prstGeom>
          <a:solidFill>
            <a:srgbClr val="002E8A"/>
          </a:solidFill>
          <a:ln w="9525" algn="ctr">
            <a:noFill/>
            <a:miter lim="800000"/>
            <a:headEnd/>
            <a:tailEnd/>
          </a:ln>
        </p:spPr>
        <p:txBody>
          <a:bodyPr wrap="none" lIns="92075" tIns="46038" rIns="92075" bIns="46038">
            <a:spAutoFit/>
          </a:bodyPr>
          <a:lstStyle/>
          <a:p>
            <a:r>
              <a:rPr lang="en-US" sz="2000">
                <a:latin typeface="Courier New" pitchFamily="49" charset="0"/>
              </a:rPr>
              <a:t>&lt;head&gt;</a:t>
            </a:r>
          </a:p>
          <a:p>
            <a:r>
              <a:rPr lang="en-US" sz="2000">
                <a:latin typeface="Courier New" pitchFamily="49" charset="0"/>
              </a:rPr>
              <a:t> &lt;title&gt; XML in a nutshell &lt;/title&gt;</a:t>
            </a:r>
          </a:p>
          <a:p>
            <a:r>
              <a:rPr lang="en-US" sz="2000">
                <a:latin typeface="Courier New" pitchFamily="49" charset="0"/>
              </a:rPr>
              <a:t>&lt;/head&gt; &lt;body&gt;</a:t>
            </a:r>
          </a:p>
          <a:p>
            <a:r>
              <a:rPr lang="en-US" sz="2000">
                <a:latin typeface="Courier New" pitchFamily="49" charset="0"/>
              </a:rPr>
              <a:t> &lt;p&gt;XML in a nutshell&lt;/p&gt;</a:t>
            </a:r>
          </a:p>
          <a:p>
            <a:r>
              <a:rPr lang="en-US" sz="2000">
                <a:latin typeface="Courier New" pitchFamily="49" charset="0"/>
              </a:rPr>
              <a:t> &lt;p&gt;by E.R.Harold and W.S.Means&lt;/p&gt;</a:t>
            </a:r>
          </a:p>
          <a:p>
            <a:r>
              <a:rPr lang="en-US" sz="2000">
                <a:latin typeface="Courier New" pitchFamily="49" charset="0"/>
              </a:rPr>
              <a:t>&lt;/body&gt;</a:t>
            </a:r>
          </a:p>
          <a:p>
            <a:endParaRPr lang="en-US" sz="2000"/>
          </a:p>
        </p:txBody>
      </p:sp>
    </p:spTree>
  </p:cSld>
  <p:clrMapOvr>
    <a:masterClrMapping/>
  </p:clrMapOvr>
  <p:transition>
    <p:strips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0"/>
          </p:nvPr>
        </p:nvSpPr>
        <p:spPr>
          <a:noFill/>
        </p:spPr>
        <p:txBody>
          <a:bodyPr/>
          <a:lstStyle/>
          <a:p>
            <a:fld id="{9FD5CD64-7F9D-4C67-89EB-4606563151A3}" type="slidenum">
              <a:rPr lang="en-US"/>
              <a:pPr/>
              <a:t>24</a:t>
            </a:fld>
            <a:endParaRPr lang="en-US"/>
          </a:p>
        </p:txBody>
      </p:sp>
      <p:sp>
        <p:nvSpPr>
          <p:cNvPr id="494596" name="Rectangle 4"/>
          <p:cNvSpPr>
            <a:spLocks noGrp="1" noChangeArrowheads="1"/>
          </p:cNvSpPr>
          <p:nvPr>
            <p:ph type="title"/>
          </p:nvPr>
        </p:nvSpPr>
        <p:spPr/>
        <p:txBody>
          <a:bodyPr/>
          <a:lstStyle/>
          <a:p>
            <a:pPr>
              <a:defRPr/>
            </a:pPr>
            <a:r>
              <a:rPr lang="en-US" smtClean="0"/>
              <a:t>XML – what it is</a:t>
            </a:r>
          </a:p>
        </p:txBody>
      </p:sp>
      <p:sp>
        <p:nvSpPr>
          <p:cNvPr id="27652" name="Rectangle 5"/>
          <p:cNvSpPr>
            <a:spLocks noGrp="1" noChangeArrowheads="1"/>
          </p:cNvSpPr>
          <p:nvPr>
            <p:ph type="body" idx="1"/>
          </p:nvPr>
        </p:nvSpPr>
        <p:spPr/>
        <p:txBody>
          <a:bodyPr/>
          <a:lstStyle/>
          <a:p>
            <a:pPr>
              <a:lnSpc>
                <a:spcPct val="90000"/>
              </a:lnSpc>
            </a:pPr>
            <a:r>
              <a:rPr lang="en-US" smtClean="0"/>
              <a:t>(Meta) Data description language</a:t>
            </a:r>
          </a:p>
          <a:p>
            <a:pPr lvl="1">
              <a:lnSpc>
                <a:spcPct val="90000"/>
              </a:lnSpc>
            </a:pPr>
            <a:r>
              <a:rPr lang="en-US" smtClean="0"/>
              <a:t>E.g., config files</a:t>
            </a:r>
          </a:p>
          <a:p>
            <a:pPr lvl="1">
              <a:lnSpc>
                <a:spcPct val="90000"/>
              </a:lnSpc>
            </a:pPr>
            <a:r>
              <a:rPr lang="en-US" smtClean="0"/>
              <a:t>Extensible – you can add your own “words”</a:t>
            </a:r>
          </a:p>
          <a:p>
            <a:pPr>
              <a:lnSpc>
                <a:spcPct val="90000"/>
              </a:lnSpc>
            </a:pPr>
            <a:r>
              <a:rPr lang="en-US" smtClean="0"/>
              <a:t>Simple, well-documented data format</a:t>
            </a:r>
          </a:p>
          <a:p>
            <a:pPr lvl="1">
              <a:lnSpc>
                <a:spcPct val="90000"/>
              </a:lnSpc>
            </a:pPr>
            <a:r>
              <a:rPr lang="en-US" smtClean="0"/>
              <a:t>Truly cross-platform</a:t>
            </a:r>
          </a:p>
          <a:p>
            <a:pPr lvl="1">
              <a:lnSpc>
                <a:spcPct val="90000"/>
              </a:lnSpc>
            </a:pPr>
            <a:r>
              <a:rPr lang="en-US" smtClean="0"/>
              <a:t>Ideal for long-term storage</a:t>
            </a:r>
          </a:p>
          <a:p>
            <a:pPr lvl="1">
              <a:lnSpc>
                <a:spcPct val="90000"/>
              </a:lnSpc>
            </a:pPr>
            <a:r>
              <a:rPr lang="en-US" smtClean="0"/>
              <a:t>Text file</a:t>
            </a:r>
          </a:p>
          <a:p>
            <a:pPr lvl="2">
              <a:lnSpc>
                <a:spcPct val="90000"/>
              </a:lnSpc>
            </a:pPr>
            <a:r>
              <a:rPr lang="en-US" smtClean="0"/>
              <a:t>Unicode (ASCII or other) encoding</a:t>
            </a:r>
          </a:p>
          <a:p>
            <a:pPr>
              <a:lnSpc>
                <a:spcPct val="90000"/>
              </a:lnSpc>
            </a:pPr>
            <a:r>
              <a:rPr lang="en-US" smtClean="0"/>
              <a:t>XML is derived from the Standard Generalized Markup Language (SGML), an ISO standard for documents.</a:t>
            </a:r>
          </a:p>
        </p:txBody>
      </p:sp>
    </p:spTree>
  </p:cSld>
  <p:clrMapOvr>
    <a:masterClrMapping/>
  </p:clrMapOvr>
  <p:transition>
    <p:strips dir="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F1C42A97-FE2E-43AA-8ABF-447C3DC68800}" type="slidenum">
              <a:rPr lang="en-US"/>
              <a:pPr/>
              <a:t>25</a:t>
            </a:fld>
            <a:endParaRPr lang="en-US"/>
          </a:p>
        </p:txBody>
      </p:sp>
      <p:sp>
        <p:nvSpPr>
          <p:cNvPr id="496644" name="Rectangle 4"/>
          <p:cNvSpPr>
            <a:spLocks noGrp="1" noChangeArrowheads="1"/>
          </p:cNvSpPr>
          <p:nvPr>
            <p:ph type="title"/>
          </p:nvPr>
        </p:nvSpPr>
        <p:spPr/>
        <p:txBody>
          <a:bodyPr/>
          <a:lstStyle/>
          <a:p>
            <a:pPr>
              <a:defRPr/>
            </a:pPr>
            <a:r>
              <a:rPr lang="en-US" smtClean="0"/>
              <a:t>Meta Markup Language</a:t>
            </a:r>
          </a:p>
        </p:txBody>
      </p:sp>
      <p:sp>
        <p:nvSpPr>
          <p:cNvPr id="28676" name="Rectangle 5"/>
          <p:cNvSpPr>
            <a:spLocks noGrp="1" noChangeArrowheads="1"/>
          </p:cNvSpPr>
          <p:nvPr>
            <p:ph type="body" idx="1"/>
          </p:nvPr>
        </p:nvSpPr>
        <p:spPr/>
        <p:txBody>
          <a:bodyPr/>
          <a:lstStyle/>
          <a:p>
            <a:r>
              <a:rPr lang="en-US" smtClean="0"/>
              <a:t>No fixed set of tags and elements</a:t>
            </a:r>
          </a:p>
          <a:p>
            <a:pPr lvl="1"/>
            <a:r>
              <a:rPr lang="en-US" smtClean="0"/>
              <a:t>Just a couple of “special characters” which must be replaced with escape sequences</a:t>
            </a:r>
          </a:p>
          <a:p>
            <a:r>
              <a:rPr lang="en-US" smtClean="0"/>
              <a:t>Users can define their own specific “language” </a:t>
            </a:r>
          </a:p>
          <a:p>
            <a:pPr lvl="1"/>
            <a:r>
              <a:rPr lang="en-US" smtClean="0"/>
              <a:t>Document Type Definition (DTD), XML Schemas</a:t>
            </a:r>
          </a:p>
          <a:p>
            <a:pPr lvl="1"/>
            <a:r>
              <a:rPr lang="en-US" smtClean="0"/>
              <a:t>Huge flexibility, very powerful</a:t>
            </a:r>
          </a:p>
          <a:p>
            <a:pPr lvl="1"/>
            <a:r>
              <a:rPr lang="en-US" smtClean="0"/>
              <a:t>Namespaces to avoid conflicts</a:t>
            </a:r>
          </a:p>
        </p:txBody>
      </p:sp>
    </p:spTree>
  </p:cSld>
  <p:clrMapOvr>
    <a:masterClrMapping/>
  </p:clrMapOvr>
  <p:transition>
    <p:strips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p:spPr>
        <p:txBody>
          <a:bodyPr/>
          <a:lstStyle/>
          <a:p>
            <a:fld id="{7E7ACB4F-80AD-4814-B42F-5E7234E283FB}" type="slidenum">
              <a:rPr lang="en-US"/>
              <a:pPr/>
              <a:t>26</a:t>
            </a:fld>
            <a:endParaRPr lang="en-US"/>
          </a:p>
        </p:txBody>
      </p:sp>
      <p:sp>
        <p:nvSpPr>
          <p:cNvPr id="498692" name="Rectangle 4"/>
          <p:cNvSpPr>
            <a:spLocks noGrp="1" noChangeArrowheads="1"/>
          </p:cNvSpPr>
          <p:nvPr>
            <p:ph type="title"/>
          </p:nvPr>
        </p:nvSpPr>
        <p:spPr/>
        <p:txBody>
          <a:bodyPr/>
          <a:lstStyle/>
          <a:p>
            <a:pPr>
              <a:defRPr/>
            </a:pPr>
            <a:r>
              <a:rPr lang="en-US" smtClean="0"/>
              <a:t>XML syntax: Tags</a:t>
            </a:r>
          </a:p>
        </p:txBody>
      </p:sp>
      <p:sp>
        <p:nvSpPr>
          <p:cNvPr id="29700" name="Rectangle 5"/>
          <p:cNvSpPr>
            <a:spLocks noGrp="1" noChangeArrowheads="1"/>
          </p:cNvSpPr>
          <p:nvPr>
            <p:ph type="body" idx="1"/>
          </p:nvPr>
        </p:nvSpPr>
        <p:spPr/>
        <p:txBody>
          <a:bodyPr/>
          <a:lstStyle/>
          <a:p>
            <a:r>
              <a:rPr lang="en-US" smtClean="0"/>
              <a:t>Start tags begin with “&lt;”</a:t>
            </a:r>
          </a:p>
          <a:p>
            <a:r>
              <a:rPr lang="en-US" smtClean="0"/>
              <a:t>End tags begin with “&lt;/”</a:t>
            </a:r>
          </a:p>
          <a:p>
            <a:r>
              <a:rPr lang="en-US" smtClean="0"/>
              <a:t>Tags are closed by “&gt;”</a:t>
            </a:r>
          </a:p>
          <a:p>
            <a:pPr lvl="1"/>
            <a:r>
              <a:rPr lang="en-US" smtClean="0"/>
              <a:t>Empty elements are closed by “/&gt;”</a:t>
            </a:r>
          </a:p>
        </p:txBody>
      </p:sp>
      <p:sp>
        <p:nvSpPr>
          <p:cNvPr id="29701" name="Text Box 7"/>
          <p:cNvSpPr txBox="1">
            <a:spLocks noChangeArrowheads="1"/>
          </p:cNvSpPr>
          <p:nvPr/>
        </p:nvSpPr>
        <p:spPr bwMode="auto">
          <a:xfrm>
            <a:off x="3287713" y="4122738"/>
            <a:ext cx="5365750" cy="1616075"/>
          </a:xfrm>
          <a:prstGeom prst="rect">
            <a:avLst/>
          </a:prstGeom>
          <a:solidFill>
            <a:srgbClr val="002E8A"/>
          </a:solidFill>
          <a:ln w="9525" algn="ctr">
            <a:noFill/>
            <a:miter lim="800000"/>
            <a:headEnd/>
            <a:tailEnd/>
          </a:ln>
        </p:spPr>
        <p:txBody>
          <a:bodyPr wrap="none" lIns="92075" tIns="46038" rIns="92075" bIns="46038">
            <a:spAutoFit/>
          </a:bodyPr>
          <a:lstStyle/>
          <a:p>
            <a:r>
              <a:rPr lang="en-US" sz="2000">
                <a:latin typeface="Courier New" pitchFamily="49" charset="0"/>
              </a:rPr>
              <a:t>&lt;book ISBN=“0596000588”&gt;&lt;/book&gt;</a:t>
            </a:r>
          </a:p>
          <a:p>
            <a:endParaRPr lang="en-US" sz="2000">
              <a:latin typeface="Courier New" pitchFamily="49" charset="0"/>
            </a:endParaRPr>
          </a:p>
          <a:p>
            <a:r>
              <a:rPr lang="en-US" sz="2000">
                <a:latin typeface="Courier New" pitchFamily="49" charset="0"/>
              </a:rPr>
              <a:t>&lt;book ISBN=“0596000588” /&gt;</a:t>
            </a:r>
          </a:p>
          <a:p>
            <a:endParaRPr lang="en-US" sz="2000">
              <a:latin typeface="Courier New" pitchFamily="49" charset="0"/>
            </a:endParaRPr>
          </a:p>
          <a:p>
            <a:r>
              <a:rPr lang="en-US" sz="2000">
                <a:latin typeface="Courier New" pitchFamily="49" charset="0"/>
              </a:rPr>
              <a:t>&lt;title&gt; XML in a nutshell &lt;/title&gt;</a:t>
            </a:r>
          </a:p>
        </p:txBody>
      </p:sp>
      <p:sp>
        <p:nvSpPr>
          <p:cNvPr id="29702" name="Rectangle 8"/>
          <p:cNvSpPr>
            <a:spLocks noChangeArrowheads="1"/>
          </p:cNvSpPr>
          <p:nvPr/>
        </p:nvSpPr>
        <p:spPr bwMode="auto">
          <a:xfrm>
            <a:off x="158750" y="4259263"/>
            <a:ext cx="2428875" cy="396875"/>
          </a:xfrm>
          <a:prstGeom prst="rect">
            <a:avLst/>
          </a:prstGeom>
          <a:noFill/>
          <a:ln w="9525" algn="ctr">
            <a:noFill/>
            <a:miter lim="800000"/>
            <a:headEnd/>
            <a:tailEnd/>
          </a:ln>
        </p:spPr>
        <p:txBody>
          <a:bodyPr lIns="92075" tIns="46038" rIns="92075" bIns="46038">
            <a:spAutoFit/>
          </a:bodyPr>
          <a:lstStyle/>
          <a:p>
            <a:r>
              <a:rPr lang="en-US" sz="2000">
                <a:solidFill>
                  <a:srgbClr val="FFFF99"/>
                </a:solidFill>
              </a:rPr>
              <a:t>Equivalent syntax</a:t>
            </a:r>
            <a:endParaRPr lang="en-US" sz="2000" i="1">
              <a:solidFill>
                <a:srgbClr val="FFFF99"/>
              </a:solidFill>
            </a:endParaRPr>
          </a:p>
        </p:txBody>
      </p:sp>
      <p:sp>
        <p:nvSpPr>
          <p:cNvPr id="498697" name="Line 9"/>
          <p:cNvSpPr>
            <a:spLocks noChangeShapeType="1"/>
          </p:cNvSpPr>
          <p:nvPr/>
        </p:nvSpPr>
        <p:spPr bwMode="auto">
          <a:xfrm flipV="1">
            <a:off x="2435225" y="4319588"/>
            <a:ext cx="836613" cy="157162"/>
          </a:xfrm>
          <a:prstGeom prst="line">
            <a:avLst/>
          </a:prstGeom>
          <a:noFill/>
          <a:ln w="38100">
            <a:solidFill>
              <a:srgbClr val="FF3300"/>
            </a:solidFill>
            <a:round/>
            <a:headEn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498698" name="Line 10"/>
          <p:cNvSpPr>
            <a:spLocks noChangeShapeType="1"/>
          </p:cNvSpPr>
          <p:nvPr/>
        </p:nvSpPr>
        <p:spPr bwMode="auto">
          <a:xfrm>
            <a:off x="2459038" y="4475163"/>
            <a:ext cx="741362" cy="304800"/>
          </a:xfrm>
          <a:prstGeom prst="line">
            <a:avLst/>
          </a:prstGeom>
          <a:noFill/>
          <a:ln w="38100">
            <a:solidFill>
              <a:srgbClr val="FF3300"/>
            </a:solidFill>
            <a:round/>
            <a:headEn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Tree>
  </p:cSld>
  <p:clrMapOvr>
    <a:masterClrMapping/>
  </p:clrMapOvr>
  <p:transition>
    <p:strips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noFill/>
        </p:spPr>
        <p:txBody>
          <a:bodyPr/>
          <a:lstStyle/>
          <a:p>
            <a:fld id="{20C68684-365F-4785-930A-2CA53084F8CF}" type="slidenum">
              <a:rPr lang="en-US"/>
              <a:pPr/>
              <a:t>27</a:t>
            </a:fld>
            <a:endParaRPr lang="en-US"/>
          </a:p>
        </p:txBody>
      </p:sp>
      <p:sp>
        <p:nvSpPr>
          <p:cNvPr id="649218" name="Rectangle 2"/>
          <p:cNvSpPr>
            <a:spLocks noGrp="1" noChangeArrowheads="1"/>
          </p:cNvSpPr>
          <p:nvPr>
            <p:ph type="title"/>
          </p:nvPr>
        </p:nvSpPr>
        <p:spPr/>
        <p:txBody>
          <a:bodyPr/>
          <a:lstStyle/>
          <a:p>
            <a:pPr>
              <a:defRPr/>
            </a:pPr>
            <a:r>
              <a:rPr lang="en-US" smtClean="0"/>
              <a:t>XML syntax: Tags</a:t>
            </a:r>
          </a:p>
        </p:txBody>
      </p:sp>
      <p:sp>
        <p:nvSpPr>
          <p:cNvPr id="30724" name="Rectangle 3"/>
          <p:cNvSpPr>
            <a:spLocks noGrp="1" noChangeArrowheads="1"/>
          </p:cNvSpPr>
          <p:nvPr>
            <p:ph type="body" idx="1"/>
          </p:nvPr>
        </p:nvSpPr>
        <p:spPr/>
        <p:txBody>
          <a:bodyPr/>
          <a:lstStyle/>
          <a:p>
            <a:r>
              <a:rPr lang="en-US" smtClean="0"/>
              <a:t>Case sensitive</a:t>
            </a:r>
          </a:p>
          <a:p>
            <a:pPr lvl="1"/>
            <a:r>
              <a:rPr lang="en-US" smtClean="0"/>
              <a:t>Unless the application decides to ignore case</a:t>
            </a:r>
          </a:p>
          <a:p>
            <a:r>
              <a:rPr lang="en-US" smtClean="0"/>
              <a:t>Comments like in HTML</a:t>
            </a:r>
          </a:p>
          <a:p>
            <a:pPr lvl="1"/>
            <a:r>
              <a:rPr lang="en-US" smtClean="0">
                <a:solidFill>
                  <a:srgbClr val="FF3300"/>
                </a:solidFill>
                <a:latin typeface="Courier New" pitchFamily="49" charset="0"/>
              </a:rPr>
              <a:t>&lt;!--</a:t>
            </a:r>
            <a:r>
              <a:rPr lang="en-US" smtClean="0">
                <a:latin typeface="Courier New" pitchFamily="49" charset="0"/>
              </a:rPr>
              <a:t> this is a comment </a:t>
            </a:r>
            <a:r>
              <a:rPr lang="en-US" smtClean="0">
                <a:solidFill>
                  <a:srgbClr val="FF3300"/>
                </a:solidFill>
                <a:latin typeface="Courier New" pitchFamily="49" charset="0"/>
              </a:rPr>
              <a:t>--&gt;</a:t>
            </a:r>
          </a:p>
          <a:p>
            <a:pPr lvl="1"/>
            <a:r>
              <a:rPr lang="en-US" smtClean="0"/>
              <a:t>The double hyphen </a:t>
            </a:r>
            <a:r>
              <a:rPr lang="en-US" smtClean="0">
                <a:latin typeface="Courier New" pitchFamily="49" charset="0"/>
              </a:rPr>
              <a:t>--</a:t>
            </a:r>
            <a:r>
              <a:rPr lang="en-US" smtClean="0"/>
              <a:t> should not appear anywhere else in the comment</a:t>
            </a:r>
          </a:p>
        </p:txBody>
      </p:sp>
    </p:spTree>
  </p:cSld>
  <p:clrMapOvr>
    <a:masterClrMapping/>
  </p:clrMapOvr>
  <p:transition>
    <p:strips dir="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noFill/>
        </p:spPr>
        <p:txBody>
          <a:bodyPr/>
          <a:lstStyle/>
          <a:p>
            <a:fld id="{AEAC72DB-6D2F-4860-A5B5-7BC35B1487DA}" type="slidenum">
              <a:rPr lang="en-US"/>
              <a:pPr/>
              <a:t>28</a:t>
            </a:fld>
            <a:endParaRPr lang="en-US"/>
          </a:p>
        </p:txBody>
      </p:sp>
      <p:sp>
        <p:nvSpPr>
          <p:cNvPr id="500738" name="Rectangle 2"/>
          <p:cNvSpPr>
            <a:spLocks noGrp="1" noChangeArrowheads="1"/>
          </p:cNvSpPr>
          <p:nvPr>
            <p:ph type="title"/>
          </p:nvPr>
        </p:nvSpPr>
        <p:spPr/>
        <p:txBody>
          <a:bodyPr/>
          <a:lstStyle/>
          <a:p>
            <a:pPr>
              <a:defRPr/>
            </a:pPr>
            <a:r>
              <a:rPr lang="en-US" smtClean="0"/>
              <a:t>XML syntax</a:t>
            </a:r>
          </a:p>
        </p:txBody>
      </p:sp>
      <p:sp>
        <p:nvSpPr>
          <p:cNvPr id="31748" name="Rectangle 3"/>
          <p:cNvSpPr>
            <a:spLocks noGrp="1" noChangeArrowheads="1"/>
          </p:cNvSpPr>
          <p:nvPr>
            <p:ph type="body" idx="1"/>
          </p:nvPr>
        </p:nvSpPr>
        <p:spPr/>
        <p:txBody>
          <a:bodyPr/>
          <a:lstStyle/>
          <a:p>
            <a:r>
              <a:rPr lang="en-US" smtClean="0"/>
              <a:t>Names of tags reflect the type of content, not formatting information</a:t>
            </a:r>
          </a:p>
          <a:p>
            <a:r>
              <a:rPr lang="en-US" smtClean="0">
                <a:solidFill>
                  <a:srgbClr val="FFFF99"/>
                </a:solidFill>
              </a:rPr>
              <a:t>Tags</a:t>
            </a:r>
            <a:r>
              <a:rPr lang="en-US" smtClean="0"/>
              <a:t>, </a:t>
            </a:r>
            <a:r>
              <a:rPr lang="en-US" i="1" smtClean="0"/>
              <a:t>elements</a:t>
            </a:r>
            <a:r>
              <a:rPr lang="en-US" smtClean="0"/>
              <a:t>, </a:t>
            </a:r>
            <a:r>
              <a:rPr lang="en-US" smtClean="0">
                <a:solidFill>
                  <a:srgbClr val="33CC33"/>
                </a:solidFill>
              </a:rPr>
              <a:t>attributes</a:t>
            </a:r>
            <a:r>
              <a:rPr lang="en-US" smtClean="0"/>
              <a:t>, </a:t>
            </a:r>
            <a:r>
              <a:rPr lang="en-US" smtClean="0">
                <a:solidFill>
                  <a:srgbClr val="FF9933"/>
                </a:solidFill>
              </a:rPr>
              <a:t>values</a:t>
            </a:r>
          </a:p>
        </p:txBody>
      </p:sp>
      <p:sp>
        <p:nvSpPr>
          <p:cNvPr id="31749" name="Text Box 4"/>
          <p:cNvSpPr txBox="1">
            <a:spLocks noChangeArrowheads="1"/>
          </p:cNvSpPr>
          <p:nvPr/>
        </p:nvSpPr>
        <p:spPr bwMode="auto">
          <a:xfrm>
            <a:off x="1231900" y="3640138"/>
            <a:ext cx="6573838" cy="2647950"/>
          </a:xfrm>
          <a:prstGeom prst="rect">
            <a:avLst/>
          </a:prstGeom>
          <a:solidFill>
            <a:srgbClr val="002E8A"/>
          </a:solidFill>
          <a:ln w="9525">
            <a:noFill/>
            <a:miter lim="800000"/>
            <a:headEnd/>
            <a:tailEnd/>
          </a:ln>
        </p:spPr>
        <p:txBody>
          <a:bodyPr wrap="none">
            <a:spAutoFit/>
          </a:bodyPr>
          <a:lstStyle/>
          <a:p>
            <a:pPr eaLnBrk="1" hangingPunct="1"/>
            <a:r>
              <a:rPr lang="en-US" sz="2400">
                <a:latin typeface="Courier New" pitchFamily="49" charset="0"/>
              </a:rPr>
              <a:t>&lt;?xml version=“1.0”?&gt;</a:t>
            </a:r>
          </a:p>
          <a:p>
            <a:pPr eaLnBrk="1" hangingPunct="1"/>
            <a:r>
              <a:rPr lang="en-US" sz="2400">
                <a:solidFill>
                  <a:srgbClr val="FFFF99"/>
                </a:solidFill>
                <a:latin typeface="Courier New" pitchFamily="49" charset="0"/>
              </a:rPr>
              <a:t>&lt;book</a:t>
            </a:r>
            <a:r>
              <a:rPr lang="en-US" sz="2400">
                <a:latin typeface="Courier New" pitchFamily="49" charset="0"/>
              </a:rPr>
              <a:t> </a:t>
            </a:r>
            <a:r>
              <a:rPr lang="en-US" sz="2400">
                <a:solidFill>
                  <a:srgbClr val="33CC33"/>
                </a:solidFill>
                <a:latin typeface="Courier New" pitchFamily="49" charset="0"/>
              </a:rPr>
              <a:t>ISBN</a:t>
            </a:r>
            <a:r>
              <a:rPr lang="en-US" sz="2400">
                <a:latin typeface="Courier New" pitchFamily="49" charset="0"/>
              </a:rPr>
              <a:t>=“</a:t>
            </a:r>
            <a:r>
              <a:rPr lang="en-US" sz="2400">
                <a:solidFill>
                  <a:srgbClr val="FF9933"/>
                </a:solidFill>
                <a:latin typeface="Courier New" pitchFamily="49" charset="0"/>
              </a:rPr>
              <a:t>0596000588</a:t>
            </a:r>
            <a:r>
              <a:rPr lang="en-US" sz="2400">
                <a:latin typeface="Courier New" pitchFamily="49" charset="0"/>
              </a:rPr>
              <a:t>”</a:t>
            </a:r>
            <a:r>
              <a:rPr lang="en-US" sz="2400">
                <a:solidFill>
                  <a:srgbClr val="FFFF99"/>
                </a:solidFill>
                <a:latin typeface="Courier New" pitchFamily="49" charset="0"/>
              </a:rPr>
              <a:t>&gt;</a:t>
            </a:r>
          </a:p>
          <a:p>
            <a:pPr eaLnBrk="1" hangingPunct="1"/>
            <a:r>
              <a:rPr lang="en-US" sz="2400">
                <a:latin typeface="Courier New" pitchFamily="49" charset="0"/>
              </a:rPr>
              <a:t> </a:t>
            </a:r>
            <a:r>
              <a:rPr lang="en-US" sz="2400">
                <a:solidFill>
                  <a:srgbClr val="FFFF99"/>
                </a:solidFill>
                <a:latin typeface="Courier New" pitchFamily="49" charset="0"/>
              </a:rPr>
              <a:t>&lt;title&gt;</a:t>
            </a:r>
            <a:r>
              <a:rPr lang="en-US" sz="2400">
                <a:solidFill>
                  <a:srgbClr val="0000FF"/>
                </a:solidFill>
                <a:latin typeface="Courier New" pitchFamily="49" charset="0"/>
              </a:rPr>
              <a:t> </a:t>
            </a:r>
            <a:r>
              <a:rPr lang="en-US" sz="2400">
                <a:latin typeface="Courier New" pitchFamily="49" charset="0"/>
              </a:rPr>
              <a:t>XML in a nutshell </a:t>
            </a:r>
            <a:r>
              <a:rPr lang="en-US" sz="2400">
                <a:solidFill>
                  <a:srgbClr val="FFFF99"/>
                </a:solidFill>
                <a:latin typeface="Courier New" pitchFamily="49" charset="0"/>
              </a:rPr>
              <a:t>&lt;/title&gt;</a:t>
            </a:r>
          </a:p>
          <a:p>
            <a:pPr eaLnBrk="1" hangingPunct="1"/>
            <a:r>
              <a:rPr lang="en-US" sz="2400">
                <a:latin typeface="Courier New" pitchFamily="49" charset="0"/>
              </a:rPr>
              <a:t> </a:t>
            </a:r>
            <a:r>
              <a:rPr lang="en-US" sz="2400">
                <a:solidFill>
                  <a:srgbClr val="FFFF99"/>
                </a:solidFill>
                <a:latin typeface="Courier New" pitchFamily="49" charset="0"/>
              </a:rPr>
              <a:t>&lt;author&gt;</a:t>
            </a:r>
            <a:r>
              <a:rPr lang="en-US" sz="2400">
                <a:solidFill>
                  <a:srgbClr val="0000FF"/>
                </a:solidFill>
                <a:latin typeface="Courier New" pitchFamily="49" charset="0"/>
              </a:rPr>
              <a:t> </a:t>
            </a:r>
            <a:r>
              <a:rPr lang="en-US" sz="2400">
                <a:latin typeface="Courier New" pitchFamily="49" charset="0"/>
              </a:rPr>
              <a:t>E.R.Harold </a:t>
            </a:r>
            <a:r>
              <a:rPr lang="en-US" sz="2400">
                <a:solidFill>
                  <a:srgbClr val="FFFF99"/>
                </a:solidFill>
                <a:latin typeface="Courier New" pitchFamily="49" charset="0"/>
              </a:rPr>
              <a:t>&lt;/author&gt;</a:t>
            </a:r>
          </a:p>
          <a:p>
            <a:pPr eaLnBrk="1" hangingPunct="1"/>
            <a:r>
              <a:rPr lang="en-US" sz="2400">
                <a:latin typeface="Courier New" pitchFamily="49" charset="0"/>
              </a:rPr>
              <a:t> </a:t>
            </a:r>
            <a:r>
              <a:rPr lang="en-US" sz="2400">
                <a:solidFill>
                  <a:srgbClr val="FFFF99"/>
                </a:solidFill>
                <a:latin typeface="Courier New" pitchFamily="49" charset="0"/>
              </a:rPr>
              <a:t>&lt;author&gt;</a:t>
            </a:r>
            <a:r>
              <a:rPr lang="en-US" sz="2400">
                <a:solidFill>
                  <a:srgbClr val="0000FF"/>
                </a:solidFill>
                <a:latin typeface="Courier New" pitchFamily="49" charset="0"/>
              </a:rPr>
              <a:t> </a:t>
            </a:r>
            <a:r>
              <a:rPr lang="en-US" sz="2400">
                <a:latin typeface="Courier New" pitchFamily="49" charset="0"/>
              </a:rPr>
              <a:t>W.S.Means  </a:t>
            </a:r>
            <a:r>
              <a:rPr lang="en-US" sz="2400">
                <a:solidFill>
                  <a:srgbClr val="FFFF99"/>
                </a:solidFill>
                <a:latin typeface="Courier New" pitchFamily="49" charset="0"/>
              </a:rPr>
              <a:t>&lt;/author&gt;</a:t>
            </a:r>
          </a:p>
          <a:p>
            <a:pPr eaLnBrk="1" hangingPunct="1"/>
            <a:r>
              <a:rPr lang="en-US" sz="2400">
                <a:latin typeface="Courier New" pitchFamily="49" charset="0"/>
              </a:rPr>
              <a:t> </a:t>
            </a:r>
            <a:r>
              <a:rPr lang="en-US" sz="2400">
                <a:solidFill>
                  <a:srgbClr val="FFFF99"/>
                </a:solidFill>
                <a:latin typeface="Courier New" pitchFamily="49" charset="0"/>
              </a:rPr>
              <a:t>&lt;publisher&gt;</a:t>
            </a:r>
            <a:r>
              <a:rPr lang="en-US" sz="2400">
                <a:solidFill>
                  <a:srgbClr val="0000FF"/>
                </a:solidFill>
                <a:latin typeface="Courier New" pitchFamily="49" charset="0"/>
              </a:rPr>
              <a:t> </a:t>
            </a:r>
            <a:r>
              <a:rPr lang="en-US" sz="2400">
                <a:latin typeface="Courier New" pitchFamily="49" charset="0"/>
              </a:rPr>
              <a:t>O’Reilly </a:t>
            </a:r>
            <a:r>
              <a:rPr lang="en-US" sz="2400">
                <a:solidFill>
                  <a:srgbClr val="FFFF99"/>
                </a:solidFill>
                <a:latin typeface="Courier New" pitchFamily="49" charset="0"/>
              </a:rPr>
              <a:t>&lt;/publisher&gt;</a:t>
            </a:r>
          </a:p>
          <a:p>
            <a:pPr eaLnBrk="1" hangingPunct="1"/>
            <a:r>
              <a:rPr lang="en-US" sz="2400">
                <a:solidFill>
                  <a:srgbClr val="FFFF99"/>
                </a:solidFill>
                <a:latin typeface="Courier New" pitchFamily="49" charset="0"/>
              </a:rPr>
              <a:t>&lt;/book&gt;</a:t>
            </a:r>
          </a:p>
        </p:txBody>
      </p:sp>
    </p:spTree>
  </p:cSld>
  <p:clrMapOvr>
    <a:masterClrMapping/>
  </p:clrMapOvr>
  <p:transition>
    <p:strips dir="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0"/>
          </p:nvPr>
        </p:nvSpPr>
        <p:spPr>
          <a:noFill/>
        </p:spPr>
        <p:txBody>
          <a:bodyPr/>
          <a:lstStyle/>
          <a:p>
            <a:fld id="{743FD2C2-8200-4701-88FE-27BA5EAEEEE1}" type="slidenum">
              <a:rPr lang="en-US"/>
              <a:pPr/>
              <a:t>29</a:t>
            </a:fld>
            <a:endParaRPr lang="en-US"/>
          </a:p>
        </p:txBody>
      </p:sp>
      <p:sp>
        <p:nvSpPr>
          <p:cNvPr id="502788" name="Rectangle 4"/>
          <p:cNvSpPr>
            <a:spLocks noGrp="1" noChangeArrowheads="1"/>
          </p:cNvSpPr>
          <p:nvPr>
            <p:ph type="title"/>
          </p:nvPr>
        </p:nvSpPr>
        <p:spPr/>
        <p:txBody>
          <a:bodyPr/>
          <a:lstStyle/>
          <a:p>
            <a:pPr>
              <a:defRPr/>
            </a:pPr>
            <a:r>
              <a:rPr lang="en-US" smtClean="0"/>
              <a:t>XML syntax: Elements</a:t>
            </a:r>
          </a:p>
        </p:txBody>
      </p:sp>
      <p:sp>
        <p:nvSpPr>
          <p:cNvPr id="32772" name="Rectangle 5"/>
          <p:cNvSpPr>
            <a:spLocks noGrp="1" noChangeArrowheads="1"/>
          </p:cNvSpPr>
          <p:nvPr>
            <p:ph type="body" idx="1"/>
          </p:nvPr>
        </p:nvSpPr>
        <p:spPr/>
        <p:txBody>
          <a:bodyPr/>
          <a:lstStyle/>
          <a:p>
            <a:r>
              <a:rPr lang="en-US" smtClean="0"/>
              <a:t>Elements consist of </a:t>
            </a:r>
            <a:br>
              <a:rPr lang="en-US" smtClean="0"/>
            </a:br>
            <a:r>
              <a:rPr lang="en-US" smtClean="0">
                <a:latin typeface="Courier New" pitchFamily="49" charset="0"/>
              </a:rPr>
              <a:t>&lt;Tag&gt; content &lt;/Tag&gt;</a:t>
            </a:r>
          </a:p>
          <a:p>
            <a:r>
              <a:rPr lang="en-US" smtClean="0"/>
              <a:t>Typically elements contain other elements</a:t>
            </a:r>
          </a:p>
          <a:p>
            <a:pPr lvl="1"/>
            <a:r>
              <a:rPr lang="en-US" smtClean="0"/>
              <a:t>XML documents are trees</a:t>
            </a:r>
          </a:p>
          <a:p>
            <a:pPr lvl="1"/>
            <a:r>
              <a:rPr lang="en-US" smtClean="0"/>
              <a:t>Parent-child relation for elements in a tree</a:t>
            </a:r>
          </a:p>
          <a:p>
            <a:pPr lvl="2"/>
            <a:r>
              <a:rPr lang="en-US" smtClean="0"/>
              <a:t>Each child has exactly one parent (with the exception of the first element in the doc (‘root’) )</a:t>
            </a:r>
          </a:p>
        </p:txBody>
      </p:sp>
    </p:spTree>
  </p:cSld>
  <p:clrMapOvr>
    <a:masterClrMapping/>
  </p:clrMapOvr>
  <p:transition>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8" name="Rectangle 4"/>
          <p:cNvSpPr>
            <a:spLocks noGrp="1" noChangeArrowheads="1"/>
          </p:cNvSpPr>
          <p:nvPr>
            <p:ph type="ctrTitle"/>
          </p:nvPr>
        </p:nvSpPr>
        <p:spPr/>
        <p:txBody>
          <a:bodyPr/>
          <a:lstStyle/>
          <a:p>
            <a:pPr>
              <a:defRPr/>
            </a:pPr>
            <a:r>
              <a:rPr lang="en-US" smtClean="0"/>
              <a:t>Introduction to HTTP</a:t>
            </a:r>
          </a:p>
        </p:txBody>
      </p:sp>
      <p:sp>
        <p:nvSpPr>
          <p:cNvPr id="6147" name="Rectangle 5"/>
          <p:cNvSpPr>
            <a:spLocks noGrp="1" noChangeArrowheads="1"/>
          </p:cNvSpPr>
          <p:nvPr>
            <p:ph type="subTitle" idx="1"/>
          </p:nvPr>
        </p:nvSpPr>
        <p:spPr/>
        <p:txBody>
          <a:bodyPr/>
          <a:lstStyle/>
          <a:p>
            <a:endParaRPr lang="en-US" smtClean="0"/>
          </a:p>
        </p:txBody>
      </p:sp>
    </p:spTree>
  </p:cSld>
  <p:clrMapOvr>
    <a:masterClrMapping/>
  </p:clrMapOvr>
  <p:transition>
    <p:strips dir="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0"/>
          </p:nvPr>
        </p:nvSpPr>
        <p:spPr>
          <a:noFill/>
        </p:spPr>
        <p:txBody>
          <a:bodyPr/>
          <a:lstStyle/>
          <a:p>
            <a:fld id="{E6EF3EC1-7461-4CA1-92BF-1786ED807ABA}" type="slidenum">
              <a:rPr lang="en-US"/>
              <a:pPr/>
              <a:t>30</a:t>
            </a:fld>
            <a:endParaRPr lang="en-US"/>
          </a:p>
        </p:txBody>
      </p:sp>
      <p:sp>
        <p:nvSpPr>
          <p:cNvPr id="504836" name="Rectangle 4"/>
          <p:cNvSpPr>
            <a:spLocks noGrp="1" noChangeArrowheads="1"/>
          </p:cNvSpPr>
          <p:nvPr>
            <p:ph type="title"/>
          </p:nvPr>
        </p:nvSpPr>
        <p:spPr/>
        <p:txBody>
          <a:bodyPr/>
          <a:lstStyle/>
          <a:p>
            <a:pPr>
              <a:defRPr/>
            </a:pPr>
            <a:r>
              <a:rPr lang="en-US" smtClean="0"/>
              <a:t>XML syntax: Attributes</a:t>
            </a:r>
          </a:p>
        </p:txBody>
      </p:sp>
      <p:sp>
        <p:nvSpPr>
          <p:cNvPr id="33796" name="Rectangle 5"/>
          <p:cNvSpPr>
            <a:spLocks noGrp="1" noChangeArrowheads="1"/>
          </p:cNvSpPr>
          <p:nvPr>
            <p:ph type="body" idx="1"/>
          </p:nvPr>
        </p:nvSpPr>
        <p:spPr/>
        <p:txBody>
          <a:bodyPr/>
          <a:lstStyle/>
          <a:p>
            <a:r>
              <a:rPr lang="en-US" smtClean="0"/>
              <a:t>XML elements can have attributes</a:t>
            </a:r>
          </a:p>
          <a:p>
            <a:pPr lvl="1"/>
            <a:r>
              <a:rPr lang="en-US" smtClean="0"/>
              <a:t>In the start tag</a:t>
            </a:r>
          </a:p>
          <a:p>
            <a:r>
              <a:rPr lang="en-US" smtClean="0"/>
              <a:t>Attributes are name/value pairs</a:t>
            </a:r>
          </a:p>
          <a:p>
            <a:pPr lvl="1"/>
            <a:r>
              <a:rPr lang="en-US" smtClean="0"/>
              <a:t>name = “value” (or name = ‘value’)</a:t>
            </a:r>
          </a:p>
          <a:p>
            <a:pPr lvl="2"/>
            <a:r>
              <a:rPr lang="en-US" smtClean="0"/>
              <a:t>Not sensitive to whitespace</a:t>
            </a:r>
          </a:p>
          <a:p>
            <a:r>
              <a:rPr lang="en-US" smtClean="0"/>
              <a:t>Usually used for meta-data</a:t>
            </a:r>
          </a:p>
          <a:p>
            <a:pPr lvl="1"/>
            <a:r>
              <a:rPr lang="en-US" smtClean="0"/>
              <a:t>E.g., ID in a database </a:t>
            </a:r>
          </a:p>
        </p:txBody>
      </p:sp>
      <p:sp>
        <p:nvSpPr>
          <p:cNvPr id="33797" name="Text Box 6"/>
          <p:cNvSpPr txBox="1">
            <a:spLocks noChangeArrowheads="1"/>
          </p:cNvSpPr>
          <p:nvPr/>
        </p:nvSpPr>
        <p:spPr bwMode="auto">
          <a:xfrm>
            <a:off x="960438" y="5446713"/>
            <a:ext cx="7283450" cy="366712"/>
          </a:xfrm>
          <a:prstGeom prst="rect">
            <a:avLst/>
          </a:prstGeom>
          <a:solidFill>
            <a:srgbClr val="002E8A"/>
          </a:solidFill>
          <a:ln w="9525">
            <a:noFill/>
            <a:miter lim="800000"/>
            <a:headEnd/>
            <a:tailEnd/>
          </a:ln>
        </p:spPr>
        <p:txBody>
          <a:bodyPr wrap="none">
            <a:spAutoFit/>
          </a:bodyPr>
          <a:lstStyle/>
          <a:p>
            <a:pPr eaLnBrk="1" hangingPunct="1"/>
            <a:r>
              <a:rPr lang="en-US" sz="1800">
                <a:solidFill>
                  <a:srgbClr val="FFFF99"/>
                </a:solidFill>
                <a:latin typeface="Courier New" pitchFamily="49" charset="0"/>
              </a:rPr>
              <a:t>&lt;book title=“</a:t>
            </a:r>
            <a:r>
              <a:rPr lang="en-US" sz="1800">
                <a:latin typeface="Courier New" pitchFamily="49" charset="0"/>
              </a:rPr>
              <a:t>XML in a nutshell” </a:t>
            </a:r>
            <a:r>
              <a:rPr lang="en-US" sz="1800">
                <a:solidFill>
                  <a:srgbClr val="FFFF99"/>
                </a:solidFill>
                <a:latin typeface="Courier New" pitchFamily="49" charset="0"/>
              </a:rPr>
              <a:t>ISBN=“</a:t>
            </a:r>
            <a:r>
              <a:rPr lang="en-US" sz="1800">
                <a:latin typeface="Courier New" pitchFamily="49" charset="0"/>
              </a:rPr>
              <a:t>0596000588”</a:t>
            </a:r>
            <a:r>
              <a:rPr lang="en-US" sz="1800">
                <a:solidFill>
                  <a:srgbClr val="FFFF99"/>
                </a:solidFill>
                <a:latin typeface="Courier New" pitchFamily="49" charset="0"/>
              </a:rPr>
              <a:t> /&gt;</a:t>
            </a:r>
          </a:p>
        </p:txBody>
      </p:sp>
    </p:spTree>
  </p:cSld>
  <p:clrMapOvr>
    <a:masterClrMapping/>
  </p:clrMapOvr>
  <p:transition>
    <p:strips dir="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D9F372A5-F597-4195-A553-35F5A327EE5D}" type="slidenum">
              <a:rPr lang="en-US"/>
              <a:pPr/>
              <a:t>31</a:t>
            </a:fld>
            <a:endParaRPr lang="en-US"/>
          </a:p>
        </p:txBody>
      </p:sp>
      <p:sp>
        <p:nvSpPr>
          <p:cNvPr id="506888" name="Rectangle 8"/>
          <p:cNvSpPr>
            <a:spLocks noGrp="1" noChangeArrowheads="1"/>
          </p:cNvSpPr>
          <p:nvPr>
            <p:ph type="title"/>
          </p:nvPr>
        </p:nvSpPr>
        <p:spPr/>
        <p:txBody>
          <a:bodyPr/>
          <a:lstStyle/>
          <a:p>
            <a:pPr>
              <a:defRPr/>
            </a:pPr>
            <a:r>
              <a:rPr lang="en-US" smtClean="0"/>
              <a:t>Attributes vs. elements</a:t>
            </a:r>
          </a:p>
        </p:txBody>
      </p:sp>
      <p:sp>
        <p:nvSpPr>
          <p:cNvPr id="34820" name="Rectangle 9"/>
          <p:cNvSpPr>
            <a:spLocks noGrp="1" noChangeArrowheads="1"/>
          </p:cNvSpPr>
          <p:nvPr>
            <p:ph type="body" idx="1"/>
          </p:nvPr>
        </p:nvSpPr>
        <p:spPr/>
        <p:txBody>
          <a:bodyPr/>
          <a:lstStyle/>
          <a:p>
            <a:r>
              <a:rPr lang="en-US" sz="2400" smtClean="0"/>
              <a:t>In general, any attribute can be expressed as an element</a:t>
            </a:r>
          </a:p>
        </p:txBody>
      </p:sp>
      <p:sp>
        <p:nvSpPr>
          <p:cNvPr id="34821" name="Text Box 6"/>
          <p:cNvSpPr txBox="1">
            <a:spLocks noChangeArrowheads="1"/>
          </p:cNvSpPr>
          <p:nvPr/>
        </p:nvSpPr>
        <p:spPr bwMode="auto">
          <a:xfrm>
            <a:off x="306388" y="3082925"/>
            <a:ext cx="3694112" cy="730250"/>
          </a:xfrm>
          <a:prstGeom prst="rect">
            <a:avLst/>
          </a:prstGeom>
          <a:solidFill>
            <a:srgbClr val="002E8A"/>
          </a:solidFill>
          <a:ln w="9525">
            <a:noFill/>
            <a:miter lim="800000"/>
            <a:headEnd/>
            <a:tailEnd/>
          </a:ln>
        </p:spPr>
        <p:txBody>
          <a:bodyPr wrap="none">
            <a:spAutoFit/>
          </a:bodyPr>
          <a:lstStyle/>
          <a:p>
            <a:pPr eaLnBrk="1" hangingPunct="1"/>
            <a:r>
              <a:rPr lang="en-US">
                <a:solidFill>
                  <a:srgbClr val="FFFF99"/>
                </a:solidFill>
                <a:latin typeface="Courier New" pitchFamily="49" charset="0"/>
              </a:rPr>
              <a:t>&lt;book</a:t>
            </a:r>
            <a:r>
              <a:rPr lang="en-US">
                <a:latin typeface="Courier New" pitchFamily="49" charset="0"/>
              </a:rPr>
              <a:t> </a:t>
            </a:r>
            <a:r>
              <a:rPr lang="en-US">
                <a:solidFill>
                  <a:srgbClr val="FFFF99"/>
                </a:solidFill>
                <a:latin typeface="Courier New" pitchFamily="49" charset="0"/>
              </a:rPr>
              <a:t>ISBN=“</a:t>
            </a:r>
            <a:r>
              <a:rPr lang="en-US">
                <a:latin typeface="Courier New" pitchFamily="49" charset="0"/>
              </a:rPr>
              <a:t>0596000588”</a:t>
            </a:r>
            <a:r>
              <a:rPr lang="en-US">
                <a:solidFill>
                  <a:srgbClr val="FFFF99"/>
                </a:solidFill>
                <a:latin typeface="Courier New" pitchFamily="49" charset="0"/>
              </a:rPr>
              <a:t>&gt;</a:t>
            </a:r>
          </a:p>
          <a:p>
            <a:pPr eaLnBrk="1" hangingPunct="1"/>
            <a:r>
              <a:rPr lang="en-US">
                <a:latin typeface="Courier New" pitchFamily="49" charset="0"/>
              </a:rPr>
              <a:t> </a:t>
            </a:r>
            <a:r>
              <a:rPr lang="en-US">
                <a:solidFill>
                  <a:srgbClr val="FFFF99"/>
                </a:solidFill>
                <a:latin typeface="Courier New" pitchFamily="49" charset="0"/>
              </a:rPr>
              <a:t>&lt;title&gt;</a:t>
            </a:r>
            <a:r>
              <a:rPr lang="en-US">
                <a:latin typeface="Courier New" pitchFamily="49" charset="0"/>
              </a:rPr>
              <a:t>XML in a nutshell</a:t>
            </a:r>
            <a:r>
              <a:rPr lang="en-US">
                <a:solidFill>
                  <a:srgbClr val="FFFF99"/>
                </a:solidFill>
                <a:latin typeface="Courier New" pitchFamily="49" charset="0"/>
              </a:rPr>
              <a:t>&lt;/title&gt;</a:t>
            </a:r>
          </a:p>
          <a:p>
            <a:pPr eaLnBrk="1" hangingPunct="1"/>
            <a:r>
              <a:rPr lang="en-US">
                <a:solidFill>
                  <a:srgbClr val="FFFF99"/>
                </a:solidFill>
                <a:latin typeface="Courier New" pitchFamily="49" charset="0"/>
              </a:rPr>
              <a:t>&lt;/book&gt;</a:t>
            </a:r>
          </a:p>
        </p:txBody>
      </p:sp>
      <p:sp>
        <p:nvSpPr>
          <p:cNvPr id="34822" name="Text Box 7"/>
          <p:cNvSpPr txBox="1">
            <a:spLocks noChangeArrowheads="1"/>
          </p:cNvSpPr>
          <p:nvPr/>
        </p:nvSpPr>
        <p:spPr bwMode="auto">
          <a:xfrm>
            <a:off x="5080000" y="3132138"/>
            <a:ext cx="3694113" cy="942975"/>
          </a:xfrm>
          <a:prstGeom prst="rect">
            <a:avLst/>
          </a:prstGeom>
          <a:solidFill>
            <a:srgbClr val="002E8A"/>
          </a:solidFill>
          <a:ln w="9525">
            <a:noFill/>
            <a:miter lim="800000"/>
            <a:headEnd/>
            <a:tailEnd/>
          </a:ln>
        </p:spPr>
        <p:txBody>
          <a:bodyPr wrap="none">
            <a:spAutoFit/>
          </a:bodyPr>
          <a:lstStyle/>
          <a:p>
            <a:pPr eaLnBrk="1" hangingPunct="1"/>
            <a:r>
              <a:rPr lang="en-US">
                <a:solidFill>
                  <a:srgbClr val="FFFF99"/>
                </a:solidFill>
                <a:latin typeface="Courier New" pitchFamily="49" charset="0"/>
              </a:rPr>
              <a:t>&lt;book&gt;</a:t>
            </a:r>
          </a:p>
          <a:p>
            <a:pPr eaLnBrk="1" hangingPunct="1"/>
            <a:r>
              <a:rPr lang="en-US">
                <a:latin typeface="Courier New" pitchFamily="49" charset="0"/>
              </a:rPr>
              <a:t> </a:t>
            </a:r>
            <a:r>
              <a:rPr lang="en-US">
                <a:solidFill>
                  <a:srgbClr val="FFFF99"/>
                </a:solidFill>
                <a:latin typeface="Courier New" pitchFamily="49" charset="0"/>
              </a:rPr>
              <a:t>&lt;title&gt;</a:t>
            </a:r>
            <a:r>
              <a:rPr lang="en-US">
                <a:latin typeface="Courier New" pitchFamily="49" charset="0"/>
              </a:rPr>
              <a:t>XML in a nutshell</a:t>
            </a:r>
            <a:r>
              <a:rPr lang="en-US">
                <a:solidFill>
                  <a:srgbClr val="FFFF99"/>
                </a:solidFill>
                <a:latin typeface="Courier New" pitchFamily="49" charset="0"/>
              </a:rPr>
              <a:t>&lt;/title&gt;</a:t>
            </a:r>
          </a:p>
          <a:p>
            <a:pPr eaLnBrk="1" hangingPunct="1"/>
            <a:r>
              <a:rPr lang="en-US">
                <a:solidFill>
                  <a:srgbClr val="FFFF99"/>
                </a:solidFill>
                <a:latin typeface="Courier New" pitchFamily="49" charset="0"/>
              </a:rPr>
              <a:t> &lt;ISBN&gt;</a:t>
            </a:r>
            <a:r>
              <a:rPr lang="en-US">
                <a:latin typeface="Courier New" pitchFamily="49" charset="0"/>
              </a:rPr>
              <a:t>0596000588</a:t>
            </a:r>
            <a:r>
              <a:rPr lang="en-US">
                <a:solidFill>
                  <a:srgbClr val="FFFF99"/>
                </a:solidFill>
                <a:latin typeface="Courier New" pitchFamily="49" charset="0"/>
              </a:rPr>
              <a:t>&lt;/ISBN&gt;</a:t>
            </a:r>
          </a:p>
          <a:p>
            <a:pPr eaLnBrk="1" hangingPunct="1"/>
            <a:r>
              <a:rPr lang="en-US">
                <a:solidFill>
                  <a:srgbClr val="FFFF99"/>
                </a:solidFill>
                <a:latin typeface="Courier New" pitchFamily="49" charset="0"/>
              </a:rPr>
              <a:t>&lt;/book&gt;</a:t>
            </a:r>
          </a:p>
        </p:txBody>
      </p:sp>
      <p:sp>
        <p:nvSpPr>
          <p:cNvPr id="34823" name="Rectangle 11"/>
          <p:cNvSpPr>
            <a:spLocks noChangeArrowheads="1"/>
          </p:cNvSpPr>
          <p:nvPr/>
        </p:nvSpPr>
        <p:spPr bwMode="auto">
          <a:xfrm>
            <a:off x="449263" y="3906838"/>
            <a:ext cx="7772400" cy="2640012"/>
          </a:xfrm>
          <a:prstGeom prst="rect">
            <a:avLst/>
          </a:prstGeom>
          <a:noFill/>
          <a:ln w="9525">
            <a:noFill/>
            <a:miter lim="800000"/>
            <a:headEnd/>
            <a:tailEnd/>
          </a:ln>
        </p:spPr>
        <p:txBody>
          <a:bodyPr lIns="92075" tIns="46038" rIns="92075" bIns="46038"/>
          <a:lstStyle/>
          <a:p>
            <a:pPr marL="342900" indent="-342900">
              <a:spcBef>
                <a:spcPct val="20000"/>
              </a:spcBef>
              <a:buClr>
                <a:schemeClr val="tx2"/>
              </a:buClr>
              <a:buSzPct val="75000"/>
              <a:buFont typeface="Wingdings" pitchFamily="2" charset="2"/>
              <a:buChar char="u"/>
            </a:pPr>
            <a:r>
              <a:rPr lang="en-US" sz="2400"/>
              <a:t>The opposite is not true: </a:t>
            </a:r>
          </a:p>
          <a:p>
            <a:pPr marL="742950" lvl="1" indent="-285750">
              <a:spcBef>
                <a:spcPct val="20000"/>
              </a:spcBef>
              <a:buClr>
                <a:schemeClr val="tx2"/>
              </a:buClr>
              <a:buSzPct val="75000"/>
              <a:buFont typeface="Wingdings" pitchFamily="2" charset="2"/>
              <a:buChar char="u"/>
            </a:pPr>
            <a:r>
              <a:rPr lang="en-US" sz="1800">
                <a:solidFill>
                  <a:schemeClr val="hlink"/>
                </a:solidFill>
              </a:rPr>
              <a:t>attributes cannot contain multiple values (child elements can)</a:t>
            </a:r>
          </a:p>
          <a:p>
            <a:pPr marL="742950" lvl="1" indent="-285750">
              <a:spcBef>
                <a:spcPct val="20000"/>
              </a:spcBef>
              <a:buClr>
                <a:schemeClr val="tx2"/>
              </a:buClr>
              <a:buSzPct val="75000"/>
              <a:buFont typeface="Wingdings" pitchFamily="2" charset="2"/>
              <a:buChar char="u"/>
            </a:pPr>
            <a:r>
              <a:rPr lang="en-US" sz="1800">
                <a:solidFill>
                  <a:schemeClr val="hlink"/>
                </a:solidFill>
              </a:rPr>
              <a:t>attributes cannot describe structures (child elements can)</a:t>
            </a:r>
          </a:p>
          <a:p>
            <a:pPr marL="742950" lvl="1" indent="-285750">
              <a:spcBef>
                <a:spcPct val="20000"/>
              </a:spcBef>
              <a:buClr>
                <a:schemeClr val="tx2"/>
              </a:buClr>
              <a:buSzPct val="75000"/>
              <a:buFont typeface="Wingdings" pitchFamily="2" charset="2"/>
              <a:buChar char="u"/>
            </a:pPr>
            <a:r>
              <a:rPr lang="en-US" sz="1800">
                <a:solidFill>
                  <a:schemeClr val="hlink"/>
                </a:solidFill>
              </a:rPr>
              <a:t>attributes are not easily expandable (for future changes)</a:t>
            </a:r>
          </a:p>
          <a:p>
            <a:pPr marL="742950" lvl="1" indent="-285750">
              <a:spcBef>
                <a:spcPct val="20000"/>
              </a:spcBef>
              <a:buClr>
                <a:schemeClr val="tx2"/>
              </a:buClr>
              <a:buSzPct val="75000"/>
              <a:buFont typeface="Wingdings" pitchFamily="2" charset="2"/>
              <a:buChar char="u"/>
            </a:pPr>
            <a:r>
              <a:rPr lang="en-US" sz="1800">
                <a:solidFill>
                  <a:schemeClr val="hlink"/>
                </a:solidFill>
              </a:rPr>
              <a:t>attributes are more difficult to manipulate by program code</a:t>
            </a:r>
          </a:p>
          <a:p>
            <a:pPr marL="742950" lvl="1" indent="-285750">
              <a:spcBef>
                <a:spcPct val="20000"/>
              </a:spcBef>
              <a:buClr>
                <a:schemeClr val="tx2"/>
              </a:buClr>
              <a:buSzPct val="75000"/>
              <a:buFont typeface="Wingdings" pitchFamily="2" charset="2"/>
              <a:buChar char="u"/>
            </a:pPr>
            <a:r>
              <a:rPr lang="en-US" sz="1800">
                <a:solidFill>
                  <a:schemeClr val="hlink"/>
                </a:solidFill>
              </a:rPr>
              <a:t>attribute values are not easy to test against a DTD</a:t>
            </a:r>
          </a:p>
          <a:p>
            <a:pPr marL="342900" indent="-342900">
              <a:spcBef>
                <a:spcPct val="20000"/>
              </a:spcBef>
              <a:buClr>
                <a:schemeClr val="tx2"/>
              </a:buClr>
              <a:buSzPct val="75000"/>
              <a:buFont typeface="Wingdings" pitchFamily="2" charset="2"/>
              <a:buChar char="u"/>
            </a:pPr>
            <a:endParaRPr lang="en-US" sz="2400"/>
          </a:p>
        </p:txBody>
      </p:sp>
      <p:sp>
        <p:nvSpPr>
          <p:cNvPr id="34824" name="Text Box 12"/>
          <p:cNvSpPr txBox="1">
            <a:spLocks noChangeArrowheads="1"/>
          </p:cNvSpPr>
          <p:nvPr/>
        </p:nvSpPr>
        <p:spPr bwMode="auto">
          <a:xfrm>
            <a:off x="247650" y="2495550"/>
            <a:ext cx="5715000" cy="304800"/>
          </a:xfrm>
          <a:prstGeom prst="rect">
            <a:avLst/>
          </a:prstGeom>
          <a:solidFill>
            <a:srgbClr val="002E8A"/>
          </a:solidFill>
          <a:ln w="9525">
            <a:noFill/>
            <a:miter lim="800000"/>
            <a:headEnd/>
            <a:tailEnd/>
          </a:ln>
        </p:spPr>
        <p:txBody>
          <a:bodyPr wrap="none">
            <a:spAutoFit/>
          </a:bodyPr>
          <a:lstStyle/>
          <a:p>
            <a:pPr eaLnBrk="1" hangingPunct="1"/>
            <a:r>
              <a:rPr lang="en-US">
                <a:solidFill>
                  <a:srgbClr val="FFFF99"/>
                </a:solidFill>
                <a:latin typeface="Courier New" pitchFamily="49" charset="0"/>
              </a:rPr>
              <a:t>&lt;book title=“</a:t>
            </a:r>
            <a:r>
              <a:rPr lang="en-US">
                <a:latin typeface="Courier New" pitchFamily="49" charset="0"/>
              </a:rPr>
              <a:t>XML in a nutshell” </a:t>
            </a:r>
            <a:r>
              <a:rPr lang="en-US">
                <a:solidFill>
                  <a:srgbClr val="FFFF99"/>
                </a:solidFill>
                <a:latin typeface="Courier New" pitchFamily="49" charset="0"/>
              </a:rPr>
              <a:t>ISBN=“</a:t>
            </a:r>
            <a:r>
              <a:rPr lang="en-US">
                <a:latin typeface="Courier New" pitchFamily="49" charset="0"/>
              </a:rPr>
              <a:t>0596000588”</a:t>
            </a:r>
            <a:r>
              <a:rPr lang="en-US">
                <a:solidFill>
                  <a:srgbClr val="FFFF99"/>
                </a:solidFill>
                <a:latin typeface="Courier New" pitchFamily="49" charset="0"/>
              </a:rPr>
              <a:t> /&gt;</a:t>
            </a:r>
          </a:p>
        </p:txBody>
      </p:sp>
    </p:spTree>
  </p:cSld>
  <p:clrMapOvr>
    <a:masterClrMapping/>
  </p:clrMapOvr>
  <p:transition>
    <p:strips dir="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0"/>
          </p:nvPr>
        </p:nvSpPr>
        <p:spPr>
          <a:noFill/>
        </p:spPr>
        <p:txBody>
          <a:bodyPr/>
          <a:lstStyle/>
          <a:p>
            <a:fld id="{9F0175EB-58D5-47B7-9EAE-D9CD719E1F14}" type="slidenum">
              <a:rPr lang="en-US"/>
              <a:pPr/>
              <a:t>32</a:t>
            </a:fld>
            <a:endParaRPr lang="en-US"/>
          </a:p>
        </p:txBody>
      </p:sp>
      <p:sp>
        <p:nvSpPr>
          <p:cNvPr id="508932" name="Rectangle 4"/>
          <p:cNvSpPr>
            <a:spLocks noGrp="1" noChangeArrowheads="1"/>
          </p:cNvSpPr>
          <p:nvPr>
            <p:ph type="title"/>
          </p:nvPr>
        </p:nvSpPr>
        <p:spPr/>
        <p:txBody>
          <a:bodyPr/>
          <a:lstStyle/>
          <a:p>
            <a:pPr>
              <a:defRPr/>
            </a:pPr>
            <a:r>
              <a:rPr lang="en-US" smtClean="0"/>
              <a:t>Attributes vs. elements (II)</a:t>
            </a:r>
          </a:p>
        </p:txBody>
      </p:sp>
      <p:sp>
        <p:nvSpPr>
          <p:cNvPr id="35844" name="Rectangle 5"/>
          <p:cNvSpPr>
            <a:spLocks noGrp="1" noChangeArrowheads="1"/>
          </p:cNvSpPr>
          <p:nvPr>
            <p:ph type="body" idx="1"/>
          </p:nvPr>
        </p:nvSpPr>
        <p:spPr/>
        <p:txBody>
          <a:bodyPr/>
          <a:lstStyle/>
          <a:p>
            <a:pPr>
              <a:lnSpc>
                <a:spcPct val="90000"/>
              </a:lnSpc>
            </a:pPr>
            <a:r>
              <a:rPr lang="en-US" smtClean="0"/>
              <a:t>The general recommendation is to use attributes for metadata (data about data, e.g. an ID) </a:t>
            </a:r>
          </a:p>
          <a:p>
            <a:pPr>
              <a:lnSpc>
                <a:spcPct val="90000"/>
              </a:lnSpc>
            </a:pPr>
            <a:r>
              <a:rPr lang="en-US" smtClean="0"/>
              <a:t>Avoid using attributes as containers for data to avoid ending up with documents that are difficult to read and maintain. </a:t>
            </a:r>
          </a:p>
        </p:txBody>
      </p:sp>
    </p:spTree>
  </p:cSld>
  <p:clrMapOvr>
    <a:masterClrMapping/>
  </p:clrMapOvr>
  <p:transition>
    <p:strips dir="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0"/>
          </p:nvPr>
        </p:nvSpPr>
        <p:spPr>
          <a:noFill/>
        </p:spPr>
        <p:txBody>
          <a:bodyPr/>
          <a:lstStyle/>
          <a:p>
            <a:fld id="{812E0BD9-92D1-470F-855C-85B0B2BC6362}" type="slidenum">
              <a:rPr lang="en-US"/>
              <a:pPr/>
              <a:t>33</a:t>
            </a:fld>
            <a:endParaRPr lang="en-US"/>
          </a:p>
        </p:txBody>
      </p:sp>
      <p:sp>
        <p:nvSpPr>
          <p:cNvPr id="510980" name="Rectangle 4"/>
          <p:cNvSpPr>
            <a:spLocks noGrp="1" noChangeArrowheads="1"/>
          </p:cNvSpPr>
          <p:nvPr>
            <p:ph type="title"/>
          </p:nvPr>
        </p:nvSpPr>
        <p:spPr/>
        <p:txBody>
          <a:bodyPr/>
          <a:lstStyle/>
          <a:p>
            <a:pPr>
              <a:defRPr/>
            </a:pPr>
            <a:r>
              <a:rPr lang="en-US" smtClean="0"/>
              <a:t>XML Names</a:t>
            </a:r>
          </a:p>
        </p:txBody>
      </p:sp>
      <p:sp>
        <p:nvSpPr>
          <p:cNvPr id="36868" name="Rectangle 5"/>
          <p:cNvSpPr>
            <a:spLocks noGrp="1" noChangeArrowheads="1"/>
          </p:cNvSpPr>
          <p:nvPr>
            <p:ph type="body" idx="1"/>
          </p:nvPr>
        </p:nvSpPr>
        <p:spPr/>
        <p:txBody>
          <a:bodyPr/>
          <a:lstStyle/>
          <a:p>
            <a:r>
              <a:rPr lang="en-US" sz="2400" smtClean="0"/>
              <a:t>Names in XML may contain alphanumeric (also non-english) characters plus : </a:t>
            </a:r>
          </a:p>
          <a:p>
            <a:pPr lvl="1"/>
            <a:r>
              <a:rPr lang="en-US" sz="1800" smtClean="0"/>
              <a:t> _  Underscore, </a:t>
            </a:r>
          </a:p>
          <a:p>
            <a:pPr lvl="1"/>
            <a:r>
              <a:rPr lang="en-US" sz="1800" smtClean="0"/>
              <a:t> -  Hyphen, and </a:t>
            </a:r>
          </a:p>
          <a:p>
            <a:pPr lvl="1"/>
            <a:r>
              <a:rPr lang="en-US" sz="1800" smtClean="0"/>
              <a:t> .  Period</a:t>
            </a:r>
          </a:p>
          <a:p>
            <a:r>
              <a:rPr lang="en-US" sz="2400" smtClean="0"/>
              <a:t>All other punctuation chars are not allowed</a:t>
            </a:r>
          </a:p>
          <a:p>
            <a:pPr lvl="1"/>
            <a:r>
              <a:rPr lang="en-US" sz="1800" smtClean="0"/>
              <a:t>No whitespace allowed in names</a:t>
            </a:r>
          </a:p>
          <a:p>
            <a:pPr lvl="1"/>
            <a:r>
              <a:rPr lang="en-US" sz="1800" smtClean="0"/>
              <a:t>Colon is reserved for namespaces</a:t>
            </a:r>
          </a:p>
          <a:p>
            <a:r>
              <a:rPr lang="en-US" sz="2400" smtClean="0"/>
              <a:t>Names may start with letters, ideograms, or _</a:t>
            </a:r>
          </a:p>
        </p:txBody>
      </p:sp>
    </p:spTree>
  </p:cSld>
  <p:clrMapOvr>
    <a:masterClrMapping/>
  </p:clrMapOvr>
  <p:transition>
    <p:strips dir="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a:noFill/>
        </p:spPr>
        <p:txBody>
          <a:bodyPr/>
          <a:lstStyle/>
          <a:p>
            <a:fld id="{37332AD9-8438-4F47-A916-59F570B005CB}" type="slidenum">
              <a:rPr lang="en-US"/>
              <a:pPr/>
              <a:t>34</a:t>
            </a:fld>
            <a:endParaRPr lang="en-US"/>
          </a:p>
        </p:txBody>
      </p:sp>
      <p:sp>
        <p:nvSpPr>
          <p:cNvPr id="37891" name="Text Box 30"/>
          <p:cNvSpPr txBox="1">
            <a:spLocks noChangeArrowheads="1"/>
          </p:cNvSpPr>
          <p:nvPr/>
        </p:nvSpPr>
        <p:spPr bwMode="auto">
          <a:xfrm>
            <a:off x="7823200" y="2570163"/>
            <a:ext cx="1166813" cy="312737"/>
          </a:xfrm>
          <a:prstGeom prst="rect">
            <a:avLst/>
          </a:prstGeom>
          <a:noFill/>
          <a:ln w="38100">
            <a:solidFill>
              <a:srgbClr val="FF9933"/>
            </a:solidFill>
            <a:miter lim="800000"/>
            <a:headEnd/>
            <a:tailEnd/>
          </a:ln>
        </p:spPr>
        <p:txBody>
          <a:bodyPr wrap="none">
            <a:spAutoFit/>
          </a:bodyPr>
          <a:lstStyle/>
          <a:p>
            <a:pPr eaLnBrk="1" hangingPunct="1"/>
            <a:r>
              <a:rPr lang="en-US" sz="1200" b="0" i="1">
                <a:latin typeface="Times New Roman" pitchFamily="18" charset="0"/>
              </a:rPr>
              <a:t>Discussed later</a:t>
            </a:r>
          </a:p>
        </p:txBody>
      </p:sp>
      <p:sp>
        <p:nvSpPr>
          <p:cNvPr id="513056" name="Rectangle 32"/>
          <p:cNvSpPr>
            <a:spLocks noGrp="1" noChangeArrowheads="1"/>
          </p:cNvSpPr>
          <p:nvPr>
            <p:ph type="title"/>
          </p:nvPr>
        </p:nvSpPr>
        <p:spPr/>
        <p:txBody>
          <a:bodyPr/>
          <a:lstStyle/>
          <a:p>
            <a:pPr>
              <a:defRPr/>
            </a:pPr>
            <a:r>
              <a:rPr lang="en-US" smtClean="0"/>
              <a:t>XML special characters</a:t>
            </a:r>
          </a:p>
        </p:txBody>
      </p:sp>
      <p:sp>
        <p:nvSpPr>
          <p:cNvPr id="37893" name="Rectangle 33"/>
          <p:cNvSpPr>
            <a:spLocks noGrp="1" noChangeArrowheads="1"/>
          </p:cNvSpPr>
          <p:nvPr>
            <p:ph type="body" idx="1"/>
          </p:nvPr>
        </p:nvSpPr>
        <p:spPr>
          <a:xfrm>
            <a:off x="685800" y="1479550"/>
            <a:ext cx="7772400" cy="4441825"/>
          </a:xfrm>
        </p:spPr>
        <p:txBody>
          <a:bodyPr/>
          <a:lstStyle/>
          <a:p>
            <a:pPr>
              <a:lnSpc>
                <a:spcPct val="80000"/>
              </a:lnSpc>
            </a:pPr>
            <a:r>
              <a:rPr lang="en-US" sz="1400" smtClean="0"/>
              <a:t>For normal text (not markup), there are no special characters: just make sure your document refers to the correct encoding scheme for the language and/or writing system you want to use, and that your computer correctly stores the file using that encoding scheme.</a:t>
            </a:r>
          </a:p>
          <a:p>
            <a:pPr>
              <a:lnSpc>
                <a:spcPct val="80000"/>
              </a:lnSpc>
            </a:pPr>
            <a:r>
              <a:rPr lang="en-US" sz="1400" smtClean="0"/>
              <a:t>In all cases you can use a symbolic notation called ‘entity referencing’. Entity references can either be numeric, using the decimal or hexadecimal Unicode code point for the character </a:t>
            </a:r>
          </a:p>
          <a:p>
            <a:pPr lvl="1">
              <a:lnSpc>
                <a:spcPct val="80000"/>
              </a:lnSpc>
            </a:pPr>
            <a:r>
              <a:rPr lang="en-US" sz="1000" smtClean="0"/>
              <a:t>Example: if your keyboard has no Euro symbol (€) you can type &amp;#8364;</a:t>
            </a:r>
          </a:p>
          <a:p>
            <a:pPr lvl="1">
              <a:lnSpc>
                <a:spcPct val="80000"/>
              </a:lnSpc>
            </a:pPr>
            <a:r>
              <a:rPr lang="en-US" sz="1000" smtClean="0"/>
              <a:t>You can also have “short names” which you declare in your DTD (eg &lt;!ENTITY euro "&amp;#8364;"&gt;) and then use as &amp;euro; in your document. </a:t>
            </a:r>
          </a:p>
          <a:p>
            <a:pPr lvl="1">
              <a:lnSpc>
                <a:spcPct val="80000"/>
              </a:lnSpc>
            </a:pPr>
            <a:r>
              <a:rPr lang="en-US" sz="1000" smtClean="0"/>
              <a:t>If you are using a Schema, you must use the numeric form for all except the five below because Schemas have no way to make character entity declarations. </a:t>
            </a:r>
          </a:p>
          <a:p>
            <a:pPr>
              <a:lnSpc>
                <a:spcPct val="80000"/>
              </a:lnSpc>
            </a:pPr>
            <a:r>
              <a:rPr lang="en-US" sz="1400" smtClean="0"/>
              <a:t>If you use XML with no DTD, then these five character entities are assumed to be predeclared, and you can use them without declaring them:</a:t>
            </a:r>
          </a:p>
          <a:p>
            <a:pPr lvl="1">
              <a:lnSpc>
                <a:spcPct val="80000"/>
              </a:lnSpc>
            </a:pPr>
            <a:endParaRPr lang="en-US" sz="1000" smtClean="0"/>
          </a:p>
        </p:txBody>
      </p:sp>
      <p:graphicFrame>
        <p:nvGraphicFramePr>
          <p:cNvPr id="513028" name="Group 4"/>
          <p:cNvGraphicFramePr>
            <a:graphicFrameLocks noGrp="1"/>
          </p:cNvGraphicFramePr>
          <p:nvPr/>
        </p:nvGraphicFramePr>
        <p:xfrm>
          <a:off x="865188" y="4192588"/>
          <a:ext cx="3657600" cy="1976437"/>
        </p:xfrm>
        <a:graphic>
          <a:graphicData uri="http://schemas.openxmlformats.org/drawingml/2006/table">
            <a:tbl>
              <a:tblPr/>
              <a:tblGrid>
                <a:gridCol w="1219200"/>
                <a:gridCol w="434975"/>
                <a:gridCol w="2003425"/>
              </a:tblGrid>
              <a:tr h="395288">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&amp;lt; </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&lt;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Less than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&amp;gt;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&gt;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greater than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&amp;amp;</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&amp;</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ampersand</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&amp;apos;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apostrophe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&amp;quot;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quotation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513055" name="Line 31"/>
          <p:cNvSpPr>
            <a:spLocks noChangeShapeType="1"/>
          </p:cNvSpPr>
          <p:nvPr/>
        </p:nvSpPr>
        <p:spPr bwMode="auto">
          <a:xfrm flipH="1">
            <a:off x="6027738" y="2657475"/>
            <a:ext cx="1795462" cy="242888"/>
          </a:xfrm>
          <a:prstGeom prst="line">
            <a:avLst/>
          </a:prstGeom>
          <a:noFill/>
          <a:ln w="38100">
            <a:solidFill>
              <a:srgbClr val="FF9933"/>
            </a:solidFill>
            <a:miter lim="800000"/>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37921" name="Rectangle 34"/>
          <p:cNvSpPr>
            <a:spLocks noChangeArrowheads="1"/>
          </p:cNvSpPr>
          <p:nvPr/>
        </p:nvSpPr>
        <p:spPr bwMode="auto">
          <a:xfrm>
            <a:off x="4786313" y="4775200"/>
            <a:ext cx="3857625" cy="1006475"/>
          </a:xfrm>
          <a:prstGeom prst="rect">
            <a:avLst/>
          </a:prstGeom>
          <a:noFill/>
          <a:ln w="9525" algn="ctr">
            <a:noFill/>
            <a:miter lim="800000"/>
            <a:headEnd/>
            <a:tailEnd/>
          </a:ln>
        </p:spPr>
        <p:txBody>
          <a:bodyPr lIns="92075" tIns="46038" rIns="92075" bIns="46038">
            <a:spAutoFit/>
          </a:bodyPr>
          <a:lstStyle/>
          <a:p>
            <a:pPr lvl="1"/>
            <a:r>
              <a:rPr lang="en-US" sz="1000">
                <a:solidFill>
                  <a:schemeClr val="hlink"/>
                </a:solidFill>
              </a:rPr>
              <a:t>Entity references always start with the "&amp;" character and end with the ";" character.</a:t>
            </a:r>
          </a:p>
          <a:p>
            <a:pPr lvl="2"/>
            <a:r>
              <a:rPr lang="en-US" sz="1000" b="0">
                <a:solidFill>
                  <a:schemeClr val="hlink"/>
                </a:solidFill>
              </a:rPr>
              <a:t>Note: Only the characters "&lt;" and "&amp;" are strictly illegal in XML. Apostrophes, quotation marks and greater than signs are legal, but it is a good habit to replace them.</a:t>
            </a:r>
            <a:br>
              <a:rPr lang="en-US" sz="1000" b="0">
                <a:solidFill>
                  <a:schemeClr val="hlink"/>
                </a:solidFill>
              </a:rPr>
            </a:br>
            <a:endParaRPr lang="en-US" sz="1000" b="0">
              <a:solidFill>
                <a:schemeClr val="hlink"/>
              </a:solidFill>
            </a:endParaRPr>
          </a:p>
        </p:txBody>
      </p:sp>
    </p:spTree>
  </p:cSld>
  <p:clrMapOvr>
    <a:masterClrMapping/>
  </p:clrMapOvr>
  <p:transition>
    <p:strips dir="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0"/>
          </p:nvPr>
        </p:nvSpPr>
        <p:spPr>
          <a:noFill/>
        </p:spPr>
        <p:txBody>
          <a:bodyPr/>
          <a:lstStyle/>
          <a:p>
            <a:fld id="{FBB741A7-BB13-423C-8760-9D1ADA7011F9}" type="slidenum">
              <a:rPr lang="en-US"/>
              <a:pPr/>
              <a:t>35</a:t>
            </a:fld>
            <a:endParaRPr lang="en-US"/>
          </a:p>
        </p:txBody>
      </p:sp>
      <p:sp>
        <p:nvSpPr>
          <p:cNvPr id="515076" name="Rectangle 4"/>
          <p:cNvSpPr>
            <a:spLocks noGrp="1" noChangeArrowheads="1"/>
          </p:cNvSpPr>
          <p:nvPr>
            <p:ph type="title"/>
          </p:nvPr>
        </p:nvSpPr>
        <p:spPr/>
        <p:txBody>
          <a:bodyPr/>
          <a:lstStyle/>
          <a:p>
            <a:pPr>
              <a:defRPr/>
            </a:pPr>
            <a:r>
              <a:rPr lang="en-US" smtClean="0"/>
              <a:t>Escape Characters</a:t>
            </a:r>
          </a:p>
        </p:txBody>
      </p:sp>
      <p:sp>
        <p:nvSpPr>
          <p:cNvPr id="38916" name="Rectangle 5"/>
          <p:cNvSpPr>
            <a:spLocks noGrp="1" noChangeArrowheads="1"/>
          </p:cNvSpPr>
          <p:nvPr>
            <p:ph type="body" idx="1"/>
          </p:nvPr>
        </p:nvSpPr>
        <p:spPr/>
        <p:txBody>
          <a:bodyPr/>
          <a:lstStyle/>
          <a:p>
            <a:r>
              <a:rPr lang="en-US" smtClean="0"/>
              <a:t>Illegal XML characters have to be replaced by entity references.</a:t>
            </a:r>
          </a:p>
          <a:p>
            <a:pPr lvl="1"/>
            <a:r>
              <a:rPr lang="en-US" smtClean="0"/>
              <a:t>If you place a character like "&lt;" inside an XML element, it will generate an error because the parser interprets it as the start of a new element. </a:t>
            </a:r>
          </a:p>
          <a:p>
            <a:pPr lvl="2"/>
            <a:r>
              <a:rPr lang="en-US" smtClean="0"/>
              <a:t>You cannot write something like this:</a:t>
            </a:r>
            <a:br>
              <a:rPr lang="en-US" smtClean="0"/>
            </a:br>
            <a:r>
              <a:rPr lang="en-US" sz="1800" b="1" smtClean="0">
                <a:solidFill>
                  <a:schemeClr val="tx1"/>
                </a:solidFill>
                <a:latin typeface="Courier New" pitchFamily="49" charset="0"/>
              </a:rPr>
              <a:t>&lt;message&gt;if salary &lt; 1000 then&lt;/message&gt;</a:t>
            </a:r>
            <a:r>
              <a:rPr lang="en-US" smtClean="0">
                <a:solidFill>
                  <a:schemeClr val="tx1"/>
                </a:solidFill>
              </a:rPr>
              <a:t> </a:t>
            </a:r>
          </a:p>
          <a:p>
            <a:pPr lvl="2"/>
            <a:r>
              <a:rPr lang="en-US" smtClean="0"/>
              <a:t>To avoid this, you have to replace the "&lt;" character with an entity reference, like this:</a:t>
            </a:r>
            <a:br>
              <a:rPr lang="en-US" smtClean="0"/>
            </a:br>
            <a:r>
              <a:rPr lang="en-US" sz="1800" b="1" smtClean="0">
                <a:solidFill>
                  <a:schemeClr val="tx1"/>
                </a:solidFill>
                <a:latin typeface="Courier New" pitchFamily="49" charset="0"/>
              </a:rPr>
              <a:t>&lt;message&gt;if salary &amp;lt; 1000 then&lt;/message&gt;</a:t>
            </a:r>
            <a:r>
              <a:rPr lang="en-US" smtClean="0"/>
              <a:t> </a:t>
            </a:r>
          </a:p>
        </p:txBody>
      </p:sp>
    </p:spTree>
  </p:cSld>
  <p:clrMapOvr>
    <a:masterClrMapping/>
  </p:clrMapOvr>
  <p:transition>
    <p:strips dir="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0"/>
          </p:nvPr>
        </p:nvSpPr>
        <p:spPr>
          <a:noFill/>
        </p:spPr>
        <p:txBody>
          <a:bodyPr/>
          <a:lstStyle/>
          <a:p>
            <a:fld id="{23933B5B-76CD-4DCB-BED4-8CE44F26211D}" type="slidenum">
              <a:rPr lang="en-US"/>
              <a:pPr/>
              <a:t>36</a:t>
            </a:fld>
            <a:endParaRPr lang="en-US"/>
          </a:p>
        </p:txBody>
      </p:sp>
      <p:sp>
        <p:nvSpPr>
          <p:cNvPr id="517122" name="Rectangle 2"/>
          <p:cNvSpPr>
            <a:spLocks noGrp="1" noChangeArrowheads="1"/>
          </p:cNvSpPr>
          <p:nvPr>
            <p:ph type="title"/>
          </p:nvPr>
        </p:nvSpPr>
        <p:spPr/>
        <p:txBody>
          <a:bodyPr/>
          <a:lstStyle/>
          <a:p>
            <a:pPr>
              <a:defRPr/>
            </a:pPr>
            <a:r>
              <a:rPr lang="en-US" sz="3200" smtClean="0"/>
              <a:t>Escaping using CDATA sections</a:t>
            </a:r>
          </a:p>
        </p:txBody>
      </p:sp>
      <p:sp>
        <p:nvSpPr>
          <p:cNvPr id="39940" name="Rectangle 3"/>
          <p:cNvSpPr>
            <a:spLocks noGrp="1" noChangeArrowheads="1"/>
          </p:cNvSpPr>
          <p:nvPr>
            <p:ph type="body" idx="1"/>
          </p:nvPr>
        </p:nvSpPr>
        <p:spPr>
          <a:xfrm>
            <a:off x="685800" y="1981200"/>
            <a:ext cx="8001000" cy="4114800"/>
          </a:xfrm>
        </p:spPr>
        <p:txBody>
          <a:bodyPr/>
          <a:lstStyle/>
          <a:p>
            <a:pPr>
              <a:lnSpc>
                <a:spcPct val="90000"/>
              </a:lnSpc>
            </a:pPr>
            <a:r>
              <a:rPr lang="en-US" sz="2400" smtClean="0"/>
              <a:t>Tells parser to interpret following data literally (“raw” character data, not interpreting ‘</a:t>
            </a:r>
            <a:r>
              <a:rPr lang="en-US" sz="2400" smtClean="0">
                <a:solidFill>
                  <a:srgbClr val="FF9933"/>
                </a:solidFill>
              </a:rPr>
              <a:t>&lt;</a:t>
            </a:r>
            <a:r>
              <a:rPr lang="en-US" sz="2400" smtClean="0"/>
              <a:t>’ and ‘</a:t>
            </a:r>
            <a:r>
              <a:rPr lang="en-US" sz="2400" smtClean="0">
                <a:solidFill>
                  <a:srgbClr val="FF9933"/>
                </a:solidFill>
              </a:rPr>
              <a:t>&amp;</a:t>
            </a:r>
            <a:r>
              <a:rPr lang="en-US" sz="2400" smtClean="0"/>
              <a:t>’ as special characters)</a:t>
            </a:r>
          </a:p>
          <a:p>
            <a:pPr lvl="1">
              <a:lnSpc>
                <a:spcPct val="90000"/>
              </a:lnSpc>
            </a:pPr>
            <a:r>
              <a:rPr lang="en-US" sz="1800" smtClean="0"/>
              <a:t>E.g., embedded HTML or other XML sources</a:t>
            </a:r>
          </a:p>
          <a:p>
            <a:pPr>
              <a:lnSpc>
                <a:spcPct val="90000"/>
              </a:lnSpc>
            </a:pPr>
            <a:r>
              <a:rPr lang="en-US" sz="2400" smtClean="0"/>
              <a:t>Section starts with “</a:t>
            </a:r>
            <a:r>
              <a:rPr lang="en-US" sz="2400" smtClean="0">
                <a:solidFill>
                  <a:srgbClr val="FF3300"/>
                </a:solidFill>
              </a:rPr>
              <a:t>&lt;![CDATA[</a:t>
            </a:r>
            <a:r>
              <a:rPr lang="en-US" sz="2400" smtClean="0"/>
              <a:t>”</a:t>
            </a:r>
            <a:endParaRPr lang="en-US" sz="2400" smtClean="0">
              <a:solidFill>
                <a:srgbClr val="0000FF"/>
              </a:solidFill>
            </a:endParaRPr>
          </a:p>
          <a:p>
            <a:pPr>
              <a:lnSpc>
                <a:spcPct val="90000"/>
              </a:lnSpc>
            </a:pPr>
            <a:r>
              <a:rPr lang="en-US" sz="2400" smtClean="0"/>
              <a:t>Section ends with “</a:t>
            </a:r>
            <a:r>
              <a:rPr lang="en-US" sz="2400" smtClean="0">
                <a:solidFill>
                  <a:srgbClr val="FF3300"/>
                </a:solidFill>
              </a:rPr>
              <a:t>]]&gt;</a:t>
            </a:r>
            <a:r>
              <a:rPr lang="en-US" sz="2400" smtClean="0"/>
              <a:t>”</a:t>
            </a:r>
            <a:endParaRPr lang="en-US" sz="2400" smtClean="0">
              <a:solidFill>
                <a:srgbClr val="0000FF"/>
              </a:solidFill>
            </a:endParaRPr>
          </a:p>
          <a:p>
            <a:pPr lvl="1">
              <a:lnSpc>
                <a:spcPct val="90000"/>
              </a:lnSpc>
            </a:pPr>
            <a:r>
              <a:rPr lang="en-US" sz="1800" smtClean="0"/>
              <a:t>Which is of course forbidden in the data</a:t>
            </a:r>
          </a:p>
          <a:p>
            <a:pPr lvl="1">
              <a:lnSpc>
                <a:spcPct val="90000"/>
              </a:lnSpc>
            </a:pPr>
            <a:endParaRPr lang="en-US" sz="1800" smtClean="0">
              <a:latin typeface="Arial Unicode MS" pitchFamily="34" charset="-128"/>
            </a:endParaRPr>
          </a:p>
        </p:txBody>
      </p:sp>
      <p:sp>
        <p:nvSpPr>
          <p:cNvPr id="39941" name="Text Box 6"/>
          <p:cNvSpPr txBox="1">
            <a:spLocks noChangeArrowheads="1"/>
          </p:cNvSpPr>
          <p:nvPr/>
        </p:nvSpPr>
        <p:spPr bwMode="auto">
          <a:xfrm>
            <a:off x="2928938" y="4854575"/>
            <a:ext cx="4013200" cy="668338"/>
          </a:xfrm>
          <a:prstGeom prst="rect">
            <a:avLst/>
          </a:prstGeom>
          <a:solidFill>
            <a:srgbClr val="002E8A"/>
          </a:solidFill>
          <a:ln w="9525">
            <a:noFill/>
            <a:miter lim="800000"/>
            <a:headEnd/>
            <a:tailEnd/>
          </a:ln>
        </p:spPr>
        <p:txBody>
          <a:bodyPr wrap="none">
            <a:spAutoFit/>
          </a:bodyPr>
          <a:lstStyle/>
          <a:p>
            <a:pPr>
              <a:lnSpc>
                <a:spcPct val="90000"/>
              </a:lnSpc>
            </a:pPr>
            <a:r>
              <a:rPr lang="en-US">
                <a:latin typeface="Courier New" pitchFamily="49" charset="0"/>
              </a:rPr>
              <a:t>&lt;message&gt; </a:t>
            </a:r>
            <a:br>
              <a:rPr lang="en-US">
                <a:latin typeface="Courier New" pitchFamily="49" charset="0"/>
              </a:rPr>
            </a:br>
            <a:r>
              <a:rPr lang="en-US">
                <a:latin typeface="Courier New" pitchFamily="49" charset="0"/>
              </a:rPr>
              <a:t>   </a:t>
            </a:r>
            <a:r>
              <a:rPr lang="en-US">
                <a:solidFill>
                  <a:srgbClr val="FF3300"/>
                </a:solidFill>
                <a:latin typeface="Courier New" pitchFamily="49" charset="0"/>
              </a:rPr>
              <a:t>&lt;![CDATA[</a:t>
            </a:r>
            <a:r>
              <a:rPr lang="en-US">
                <a:latin typeface="Courier New" pitchFamily="49" charset="0"/>
              </a:rPr>
              <a:t>if salary &lt; 1000 then</a:t>
            </a:r>
            <a:r>
              <a:rPr lang="en-US">
                <a:solidFill>
                  <a:srgbClr val="FF3300"/>
                </a:solidFill>
                <a:latin typeface="Courier New" pitchFamily="49" charset="0"/>
              </a:rPr>
              <a:t>]]&gt;</a:t>
            </a:r>
            <a:r>
              <a:rPr lang="en-US">
                <a:latin typeface="Courier New" pitchFamily="49" charset="0"/>
              </a:rPr>
              <a:t/>
            </a:r>
            <a:br>
              <a:rPr lang="en-US">
                <a:latin typeface="Courier New" pitchFamily="49" charset="0"/>
              </a:rPr>
            </a:br>
            <a:r>
              <a:rPr lang="en-US">
                <a:latin typeface="Courier New" pitchFamily="49" charset="0"/>
              </a:rPr>
              <a:t>&lt;/message&gt;</a:t>
            </a:r>
          </a:p>
        </p:txBody>
      </p:sp>
    </p:spTree>
  </p:cSld>
  <p:clrMapOvr>
    <a:masterClrMapping/>
  </p:clrMapOvr>
  <p:transition>
    <p:strips dir="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3"/>
          <p:cNvSpPr>
            <a:spLocks noGrp="1"/>
          </p:cNvSpPr>
          <p:nvPr>
            <p:ph type="sldNum" sz="quarter" idx="10"/>
          </p:nvPr>
        </p:nvSpPr>
        <p:spPr>
          <a:noFill/>
        </p:spPr>
        <p:txBody>
          <a:bodyPr/>
          <a:lstStyle/>
          <a:p>
            <a:fld id="{0104F240-47C3-4439-BD23-CC3148EC23D4}" type="slidenum">
              <a:rPr lang="en-US"/>
              <a:pPr/>
              <a:t>37</a:t>
            </a:fld>
            <a:endParaRPr lang="en-US"/>
          </a:p>
        </p:txBody>
      </p:sp>
      <p:sp>
        <p:nvSpPr>
          <p:cNvPr id="652290" name="Rectangle 2"/>
          <p:cNvSpPr>
            <a:spLocks noGrp="1" noChangeArrowheads="1"/>
          </p:cNvSpPr>
          <p:nvPr>
            <p:ph type="title"/>
          </p:nvPr>
        </p:nvSpPr>
        <p:spPr/>
        <p:txBody>
          <a:bodyPr/>
          <a:lstStyle/>
          <a:p>
            <a:pPr>
              <a:defRPr/>
            </a:pPr>
            <a:r>
              <a:rPr lang="en-US" smtClean="0"/>
              <a:t>Who Defines the XML Tags?</a:t>
            </a:r>
          </a:p>
        </p:txBody>
      </p:sp>
      <p:sp>
        <p:nvSpPr>
          <p:cNvPr id="40964" name="Rectangle 3"/>
          <p:cNvSpPr>
            <a:spLocks noGrp="1" noChangeArrowheads="1"/>
          </p:cNvSpPr>
          <p:nvPr>
            <p:ph type="body" idx="1"/>
          </p:nvPr>
        </p:nvSpPr>
        <p:spPr/>
        <p:txBody>
          <a:bodyPr/>
          <a:lstStyle/>
          <a:p>
            <a:pPr>
              <a:lnSpc>
                <a:spcPct val="80000"/>
              </a:lnSpc>
            </a:pPr>
            <a:endParaRPr lang="en-US" sz="1800" smtClean="0"/>
          </a:p>
          <a:p>
            <a:pPr>
              <a:lnSpc>
                <a:spcPct val="80000"/>
              </a:lnSpc>
            </a:pPr>
            <a:r>
              <a:rPr lang="en-US" sz="1800" smtClean="0"/>
              <a:t>YOU</a:t>
            </a:r>
          </a:p>
          <a:p>
            <a:pPr>
              <a:lnSpc>
                <a:spcPct val="80000"/>
              </a:lnSpc>
            </a:pPr>
            <a:r>
              <a:rPr lang="en-US" sz="1800" smtClean="0"/>
              <a:t>XML offers a universal way to describe and work with data.</a:t>
            </a:r>
          </a:p>
          <a:p>
            <a:pPr>
              <a:lnSpc>
                <a:spcPct val="80000"/>
              </a:lnSpc>
            </a:pPr>
            <a:r>
              <a:rPr lang="en-US" sz="1800" smtClean="0"/>
              <a:t>XML allows developers to create their own XML vocabularies that are customized for describing their particular data structures. </a:t>
            </a:r>
          </a:p>
          <a:p>
            <a:pPr>
              <a:lnSpc>
                <a:spcPct val="80000"/>
              </a:lnSpc>
            </a:pPr>
            <a:r>
              <a:rPr lang="en-US" sz="1800" smtClean="0"/>
              <a:t>Once developers harness the power of XML to describe their data, they can easily interoperate with any other homogenous or heterogeneous system that also understands XML. </a:t>
            </a:r>
          </a:p>
          <a:p>
            <a:pPr>
              <a:lnSpc>
                <a:spcPct val="80000"/>
              </a:lnSpc>
            </a:pPr>
            <a:r>
              <a:rPr lang="en-US" sz="1800" smtClean="0"/>
              <a:t>Developers can consume data from any other system as long as it's also described using XML. A developer who leverages XML no longer needs to worry about platform, operating system, language, or data store differences when interoperating with other systems. </a:t>
            </a:r>
          </a:p>
          <a:p>
            <a:pPr>
              <a:lnSpc>
                <a:spcPct val="80000"/>
              </a:lnSpc>
            </a:pPr>
            <a:r>
              <a:rPr lang="en-US" sz="1800" smtClean="0"/>
              <a:t>XML becomes the least common denominator for system interoperability.</a:t>
            </a:r>
          </a:p>
          <a:p>
            <a:pPr>
              <a:lnSpc>
                <a:spcPct val="80000"/>
              </a:lnSpc>
            </a:pPr>
            <a:endParaRPr lang="en-US" sz="1800" smtClean="0"/>
          </a:p>
        </p:txBody>
      </p:sp>
    </p:spTree>
  </p:cSld>
  <p:clrMapOvr>
    <a:masterClrMapping/>
  </p:clrMapOvr>
  <p:transition>
    <p:strips dir="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0"/>
          </p:nvPr>
        </p:nvSpPr>
        <p:spPr>
          <a:noFill/>
        </p:spPr>
        <p:txBody>
          <a:bodyPr/>
          <a:lstStyle/>
          <a:p>
            <a:fld id="{1CDEFCE8-4E7C-4DC4-87D1-E8721E6D35E6}" type="slidenum">
              <a:rPr lang="en-US"/>
              <a:pPr/>
              <a:t>38</a:t>
            </a:fld>
            <a:endParaRPr lang="en-US"/>
          </a:p>
        </p:txBody>
      </p:sp>
      <p:sp>
        <p:nvSpPr>
          <p:cNvPr id="653314" name="Rectangle 2"/>
          <p:cNvSpPr>
            <a:spLocks noGrp="1" noChangeArrowheads="1"/>
          </p:cNvSpPr>
          <p:nvPr>
            <p:ph type="title"/>
          </p:nvPr>
        </p:nvSpPr>
        <p:spPr/>
        <p:txBody>
          <a:bodyPr/>
          <a:lstStyle/>
          <a:p>
            <a:pPr>
              <a:defRPr/>
            </a:pPr>
            <a:r>
              <a:rPr lang="en-US" smtClean="0"/>
              <a:t>XML Namespaces</a:t>
            </a:r>
          </a:p>
        </p:txBody>
      </p:sp>
      <p:sp>
        <p:nvSpPr>
          <p:cNvPr id="41988" name="Rectangle 3"/>
          <p:cNvSpPr>
            <a:spLocks noGrp="1" noChangeArrowheads="1"/>
          </p:cNvSpPr>
          <p:nvPr>
            <p:ph type="body" idx="1"/>
          </p:nvPr>
        </p:nvSpPr>
        <p:spPr/>
        <p:txBody>
          <a:bodyPr/>
          <a:lstStyle/>
          <a:p>
            <a:pPr>
              <a:lnSpc>
                <a:spcPct val="80000"/>
              </a:lnSpc>
            </a:pPr>
            <a:r>
              <a:rPr lang="en-US" sz="2000" smtClean="0"/>
              <a:t>Because XML is truly about interoperability and everyone is free to create their own XML vocabularies, everything would start to break down rather quickly if different developers chose identical element names to represent conceptually distinct entities.</a:t>
            </a:r>
          </a:p>
          <a:p>
            <a:pPr>
              <a:lnSpc>
                <a:spcPct val="80000"/>
              </a:lnSpc>
            </a:pPr>
            <a:r>
              <a:rPr lang="en-US" sz="2000" smtClean="0"/>
              <a:t>To safeguard against these potential conflicts, the W3C introduced namespaces into the XML language.</a:t>
            </a:r>
          </a:p>
          <a:p>
            <a:pPr>
              <a:lnSpc>
                <a:spcPct val="80000"/>
              </a:lnSpc>
            </a:pPr>
            <a:r>
              <a:rPr lang="en-US" sz="2000" smtClean="0"/>
              <a:t>XML namespaces provide a context for your XML document elements. XML namespaces allow developers to resolve elements to a particular implementation semantic. </a:t>
            </a:r>
          </a:p>
          <a:p>
            <a:pPr>
              <a:lnSpc>
                <a:spcPct val="80000"/>
              </a:lnSpc>
            </a:pPr>
            <a:endParaRPr lang="en-US" sz="2000" smtClean="0"/>
          </a:p>
        </p:txBody>
      </p:sp>
      <p:sp>
        <p:nvSpPr>
          <p:cNvPr id="41989" name="Text Box 4"/>
          <p:cNvSpPr txBox="1">
            <a:spLocks noChangeArrowheads="1"/>
          </p:cNvSpPr>
          <p:nvPr/>
        </p:nvSpPr>
        <p:spPr bwMode="auto">
          <a:xfrm>
            <a:off x="298450" y="4994275"/>
            <a:ext cx="4438650" cy="860425"/>
          </a:xfrm>
          <a:prstGeom prst="rect">
            <a:avLst/>
          </a:prstGeom>
          <a:solidFill>
            <a:srgbClr val="002E8A"/>
          </a:solidFill>
          <a:ln w="9525">
            <a:noFill/>
            <a:miter lim="800000"/>
            <a:headEnd/>
            <a:tailEnd/>
          </a:ln>
        </p:spPr>
        <p:txBody>
          <a:bodyPr wrap="none">
            <a:spAutoFit/>
          </a:bodyPr>
          <a:lstStyle/>
          <a:p>
            <a:pPr>
              <a:lnSpc>
                <a:spcPct val="90000"/>
              </a:lnSpc>
            </a:pPr>
            <a:r>
              <a:rPr lang="en-US">
                <a:latin typeface="Courier New" pitchFamily="49" charset="0"/>
              </a:rPr>
              <a:t>&lt;Customer&gt; </a:t>
            </a:r>
            <a:br>
              <a:rPr lang="en-US">
                <a:latin typeface="Courier New" pitchFamily="49" charset="0"/>
              </a:rPr>
            </a:br>
            <a:r>
              <a:rPr lang="en-US">
                <a:latin typeface="Courier New" pitchFamily="49" charset="0"/>
              </a:rPr>
              <a:t>  &lt;</a:t>
            </a:r>
            <a:r>
              <a:rPr lang="en-US">
                <a:solidFill>
                  <a:srgbClr val="FF3300"/>
                </a:solidFill>
                <a:latin typeface="Courier New" pitchFamily="49" charset="0"/>
              </a:rPr>
              <a:t>Name</a:t>
            </a:r>
            <a:r>
              <a:rPr lang="en-US">
                <a:latin typeface="Courier New" pitchFamily="49" charset="0"/>
              </a:rPr>
              <a:t>&gt;John Smith&lt;/</a:t>
            </a:r>
            <a:r>
              <a:rPr lang="en-US">
                <a:solidFill>
                  <a:srgbClr val="FF3300"/>
                </a:solidFill>
                <a:latin typeface="Courier New" pitchFamily="49" charset="0"/>
              </a:rPr>
              <a:t>Name</a:t>
            </a:r>
            <a:r>
              <a:rPr lang="en-US">
                <a:latin typeface="Courier New" pitchFamily="49" charset="0"/>
              </a:rPr>
              <a:t>&gt;</a:t>
            </a:r>
          </a:p>
          <a:p>
            <a:pPr>
              <a:lnSpc>
                <a:spcPct val="90000"/>
              </a:lnSpc>
            </a:pPr>
            <a:r>
              <a:rPr lang="en-US">
                <a:latin typeface="Courier New" pitchFamily="49" charset="0"/>
              </a:rPr>
              <a:t>  &lt;</a:t>
            </a:r>
            <a:r>
              <a:rPr lang="en-US">
                <a:solidFill>
                  <a:srgbClr val="FF3300"/>
                </a:solidFill>
                <a:latin typeface="Courier New" pitchFamily="49" charset="0"/>
              </a:rPr>
              <a:t>Address</a:t>
            </a:r>
            <a:r>
              <a:rPr lang="en-US">
                <a:latin typeface="Courier New" pitchFamily="49" charset="0"/>
              </a:rPr>
              <a:t>&gt;Geneva, Switzerland&lt;/</a:t>
            </a:r>
            <a:r>
              <a:rPr lang="en-US">
                <a:solidFill>
                  <a:srgbClr val="FF3300"/>
                </a:solidFill>
                <a:latin typeface="Courier New" pitchFamily="49" charset="0"/>
              </a:rPr>
              <a:t>Address</a:t>
            </a:r>
            <a:r>
              <a:rPr lang="en-US">
                <a:latin typeface="Courier New" pitchFamily="49" charset="0"/>
              </a:rPr>
              <a:t>&gt;</a:t>
            </a:r>
          </a:p>
          <a:p>
            <a:pPr>
              <a:lnSpc>
                <a:spcPct val="90000"/>
              </a:lnSpc>
            </a:pPr>
            <a:r>
              <a:rPr lang="en-US">
                <a:latin typeface="Courier New" pitchFamily="49" charset="0"/>
              </a:rPr>
              <a:t>&lt;Customer&gt;</a:t>
            </a:r>
          </a:p>
        </p:txBody>
      </p:sp>
      <p:sp>
        <p:nvSpPr>
          <p:cNvPr id="41990" name="Text Box 5"/>
          <p:cNvSpPr txBox="1">
            <a:spLocks noChangeArrowheads="1"/>
          </p:cNvSpPr>
          <p:nvPr/>
        </p:nvSpPr>
        <p:spPr bwMode="auto">
          <a:xfrm>
            <a:off x="5051425" y="5010150"/>
            <a:ext cx="3800475" cy="860425"/>
          </a:xfrm>
          <a:prstGeom prst="rect">
            <a:avLst/>
          </a:prstGeom>
          <a:solidFill>
            <a:srgbClr val="002E8A"/>
          </a:solidFill>
          <a:ln w="9525">
            <a:noFill/>
            <a:miter lim="800000"/>
            <a:headEnd/>
            <a:tailEnd/>
          </a:ln>
        </p:spPr>
        <p:txBody>
          <a:bodyPr wrap="none">
            <a:spAutoFit/>
          </a:bodyPr>
          <a:lstStyle/>
          <a:p>
            <a:pPr>
              <a:lnSpc>
                <a:spcPct val="90000"/>
              </a:lnSpc>
            </a:pPr>
            <a:r>
              <a:rPr lang="en-US">
                <a:latin typeface="Courier New" pitchFamily="49" charset="0"/>
              </a:rPr>
              <a:t>&lt;Computer&gt; </a:t>
            </a:r>
            <a:br>
              <a:rPr lang="en-US">
                <a:latin typeface="Courier New" pitchFamily="49" charset="0"/>
              </a:rPr>
            </a:br>
            <a:r>
              <a:rPr lang="en-US">
                <a:latin typeface="Courier New" pitchFamily="49" charset="0"/>
              </a:rPr>
              <a:t>  &lt;</a:t>
            </a:r>
            <a:r>
              <a:rPr lang="en-US">
                <a:solidFill>
                  <a:srgbClr val="FF3300"/>
                </a:solidFill>
                <a:latin typeface="Courier New" pitchFamily="49" charset="0"/>
              </a:rPr>
              <a:t>Name</a:t>
            </a:r>
            <a:r>
              <a:rPr lang="en-US">
                <a:latin typeface="Courier New" pitchFamily="49" charset="0"/>
              </a:rPr>
              <a:t>&gt;PCWEB23&lt;/</a:t>
            </a:r>
            <a:r>
              <a:rPr lang="en-US">
                <a:solidFill>
                  <a:srgbClr val="FF3300"/>
                </a:solidFill>
                <a:latin typeface="Courier New" pitchFamily="49" charset="0"/>
              </a:rPr>
              <a:t>Name</a:t>
            </a:r>
            <a:r>
              <a:rPr lang="en-US">
                <a:latin typeface="Courier New" pitchFamily="49" charset="0"/>
              </a:rPr>
              <a:t>&gt;</a:t>
            </a:r>
          </a:p>
          <a:p>
            <a:pPr>
              <a:lnSpc>
                <a:spcPct val="90000"/>
              </a:lnSpc>
            </a:pPr>
            <a:r>
              <a:rPr lang="en-US">
                <a:latin typeface="Courier New" pitchFamily="49" charset="0"/>
              </a:rPr>
              <a:t>  &lt;</a:t>
            </a:r>
            <a:r>
              <a:rPr lang="en-US">
                <a:solidFill>
                  <a:srgbClr val="FF3300"/>
                </a:solidFill>
                <a:latin typeface="Courier New" pitchFamily="49" charset="0"/>
              </a:rPr>
              <a:t>Address</a:t>
            </a:r>
            <a:r>
              <a:rPr lang="en-US">
                <a:latin typeface="Courier New" pitchFamily="49" charset="0"/>
              </a:rPr>
              <a:t>&gt;137.138.12.34&lt;/</a:t>
            </a:r>
            <a:r>
              <a:rPr lang="en-US">
                <a:solidFill>
                  <a:srgbClr val="FF3300"/>
                </a:solidFill>
                <a:latin typeface="Courier New" pitchFamily="49" charset="0"/>
              </a:rPr>
              <a:t>Address</a:t>
            </a:r>
            <a:r>
              <a:rPr lang="en-US">
                <a:latin typeface="Courier New" pitchFamily="49" charset="0"/>
              </a:rPr>
              <a:t>&gt;</a:t>
            </a:r>
          </a:p>
          <a:p>
            <a:pPr>
              <a:lnSpc>
                <a:spcPct val="90000"/>
              </a:lnSpc>
            </a:pPr>
            <a:r>
              <a:rPr lang="en-US">
                <a:latin typeface="Courier New" pitchFamily="49" charset="0"/>
              </a:rPr>
              <a:t>&lt;Computer&gt;</a:t>
            </a:r>
          </a:p>
        </p:txBody>
      </p:sp>
    </p:spTree>
  </p:cSld>
  <p:clrMapOvr>
    <a:masterClrMapping/>
  </p:clrMapOvr>
  <p:transition>
    <p:strips dir="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3"/>
          <p:cNvSpPr>
            <a:spLocks noGrp="1"/>
          </p:cNvSpPr>
          <p:nvPr>
            <p:ph type="sldNum" sz="quarter" idx="10"/>
          </p:nvPr>
        </p:nvSpPr>
        <p:spPr>
          <a:noFill/>
        </p:spPr>
        <p:txBody>
          <a:bodyPr/>
          <a:lstStyle/>
          <a:p>
            <a:fld id="{BF9F93DB-B9CF-4208-B521-EF9AD2E0A2B6}" type="slidenum">
              <a:rPr lang="en-US"/>
              <a:pPr/>
              <a:t>39</a:t>
            </a:fld>
            <a:endParaRPr lang="en-US"/>
          </a:p>
        </p:txBody>
      </p:sp>
      <p:sp>
        <p:nvSpPr>
          <p:cNvPr id="655362" name="Rectangle 2"/>
          <p:cNvSpPr>
            <a:spLocks noGrp="1" noChangeArrowheads="1"/>
          </p:cNvSpPr>
          <p:nvPr>
            <p:ph type="title"/>
          </p:nvPr>
        </p:nvSpPr>
        <p:spPr/>
        <p:txBody>
          <a:bodyPr/>
          <a:lstStyle/>
          <a:p>
            <a:pPr>
              <a:defRPr/>
            </a:pPr>
            <a:r>
              <a:rPr lang="en-US" smtClean="0"/>
              <a:t>XML Namespaces</a:t>
            </a:r>
          </a:p>
        </p:txBody>
      </p:sp>
      <p:sp>
        <p:nvSpPr>
          <p:cNvPr id="43012" name="Rectangle 3"/>
          <p:cNvSpPr>
            <a:spLocks noGrp="1" noChangeArrowheads="1"/>
          </p:cNvSpPr>
          <p:nvPr>
            <p:ph type="body" idx="1"/>
          </p:nvPr>
        </p:nvSpPr>
        <p:spPr>
          <a:xfrm>
            <a:off x="685800" y="1600200"/>
            <a:ext cx="8153400" cy="4495800"/>
          </a:xfrm>
        </p:spPr>
        <p:txBody>
          <a:bodyPr/>
          <a:lstStyle/>
          <a:p>
            <a:pPr>
              <a:lnSpc>
                <a:spcPct val="90000"/>
              </a:lnSpc>
            </a:pPr>
            <a:r>
              <a:rPr lang="en-US" sz="2400" smtClean="0"/>
              <a:t>Distinguish between elements and attributes from different domains</a:t>
            </a:r>
          </a:p>
          <a:p>
            <a:pPr lvl="1">
              <a:lnSpc>
                <a:spcPct val="90000"/>
              </a:lnSpc>
            </a:pPr>
            <a:r>
              <a:rPr lang="en-US" sz="1800" smtClean="0"/>
              <a:t>“Name” and “Address” can have different meaning </a:t>
            </a:r>
          </a:p>
          <a:p>
            <a:pPr>
              <a:lnSpc>
                <a:spcPct val="90000"/>
              </a:lnSpc>
            </a:pPr>
            <a:r>
              <a:rPr lang="en-US" sz="2400" smtClean="0"/>
              <a:t>Group all related elements and attributes from a given domain (or XML application)</a:t>
            </a:r>
          </a:p>
          <a:p>
            <a:pPr>
              <a:lnSpc>
                <a:spcPct val="90000"/>
              </a:lnSpc>
            </a:pPr>
            <a:r>
              <a:rPr lang="en-US" sz="2400" smtClean="0"/>
              <a:t>Allows to be able to interpret the data</a:t>
            </a:r>
          </a:p>
          <a:p>
            <a:pPr>
              <a:lnSpc>
                <a:spcPct val="90000"/>
              </a:lnSpc>
            </a:pPr>
            <a:r>
              <a:rPr lang="en-US" sz="2400" smtClean="0"/>
              <a:t>Syntax:</a:t>
            </a:r>
          </a:p>
          <a:p>
            <a:pPr lvl="1">
              <a:lnSpc>
                <a:spcPct val="90000"/>
              </a:lnSpc>
            </a:pPr>
            <a:r>
              <a:rPr lang="en-US" sz="1800" smtClean="0"/>
              <a:t>The xmlns keywords define the name space</a:t>
            </a:r>
          </a:p>
          <a:p>
            <a:pPr lvl="1">
              <a:lnSpc>
                <a:spcPct val="90000"/>
              </a:lnSpc>
            </a:pPr>
            <a:r>
              <a:rPr lang="en-US" sz="1800" smtClean="0"/>
              <a:t>Using a prefix to refer (bind) to the URI</a:t>
            </a:r>
          </a:p>
          <a:p>
            <a:pPr lvl="2">
              <a:lnSpc>
                <a:spcPct val="90000"/>
              </a:lnSpc>
            </a:pPr>
            <a:r>
              <a:rPr lang="en-US" sz="1600" b="1" smtClean="0">
                <a:latin typeface="Courier New" pitchFamily="49" charset="0"/>
              </a:rPr>
              <a:t>&lt;</a:t>
            </a:r>
            <a:r>
              <a:rPr lang="en-US" sz="1600" b="1" smtClean="0">
                <a:solidFill>
                  <a:srgbClr val="FF3300"/>
                </a:solidFill>
                <a:latin typeface="Courier New" pitchFamily="49" charset="0"/>
              </a:rPr>
              <a:t>MyNS</a:t>
            </a:r>
            <a:r>
              <a:rPr lang="en-US" sz="1600" b="1" smtClean="0">
                <a:latin typeface="Courier New" pitchFamily="49" charset="0"/>
              </a:rPr>
              <a:t>:RDF xmlns:</a:t>
            </a:r>
            <a:r>
              <a:rPr lang="en-US" sz="1600" b="1" smtClean="0">
                <a:solidFill>
                  <a:srgbClr val="FF3300"/>
                </a:solidFill>
                <a:latin typeface="Courier New" pitchFamily="49" charset="0"/>
              </a:rPr>
              <a:t>MyNS</a:t>
            </a:r>
            <a:r>
              <a:rPr lang="en-US" sz="1600" b="1" smtClean="0">
                <a:latin typeface="Courier New" pitchFamily="49" charset="0"/>
              </a:rPr>
              <a:t>=http://www.cern.ch/MyNamespace&gt;</a:t>
            </a:r>
          </a:p>
          <a:p>
            <a:pPr lvl="1">
              <a:lnSpc>
                <a:spcPct val="90000"/>
              </a:lnSpc>
            </a:pPr>
            <a:r>
              <a:rPr lang="en-US" sz="1800" smtClean="0"/>
              <a:t>Bindings have a scope with the element (and it’s children)</a:t>
            </a:r>
          </a:p>
        </p:txBody>
      </p:sp>
    </p:spTree>
  </p:cSld>
  <p:clrMapOvr>
    <a:masterClrMapping/>
  </p:clrMapOvr>
  <p:transition>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49C6D7F4-D288-497A-972C-002ECE28DF23}" type="slidenum">
              <a:rPr lang="en-US"/>
              <a:pPr/>
              <a:t>4</a:t>
            </a:fld>
            <a:endParaRPr lang="en-US"/>
          </a:p>
        </p:txBody>
      </p:sp>
      <p:sp>
        <p:nvSpPr>
          <p:cNvPr id="622594" name="Rectangle 2"/>
          <p:cNvSpPr>
            <a:spLocks noGrp="1" noChangeArrowheads="1"/>
          </p:cNvSpPr>
          <p:nvPr>
            <p:ph type="title"/>
          </p:nvPr>
        </p:nvSpPr>
        <p:spPr/>
        <p:txBody>
          <a:bodyPr/>
          <a:lstStyle/>
          <a:p>
            <a:pPr>
              <a:defRPr/>
            </a:pPr>
            <a:r>
              <a:rPr lang="en-US" smtClean="0"/>
              <a:t>The HTTP protocol</a:t>
            </a:r>
          </a:p>
        </p:txBody>
      </p:sp>
      <p:sp>
        <p:nvSpPr>
          <p:cNvPr id="7172" name="Rectangle 3"/>
          <p:cNvSpPr>
            <a:spLocks noGrp="1" noChangeArrowheads="1"/>
          </p:cNvSpPr>
          <p:nvPr>
            <p:ph type="body" idx="1"/>
          </p:nvPr>
        </p:nvSpPr>
        <p:spPr/>
        <p:txBody>
          <a:bodyPr/>
          <a:lstStyle/>
          <a:p>
            <a:pPr>
              <a:lnSpc>
                <a:spcPct val="80000"/>
              </a:lnSpc>
            </a:pPr>
            <a:r>
              <a:rPr lang="en-US" sz="2400" smtClean="0"/>
              <a:t>The Hyper Text Transfer Protocol (HTTP) is the client-server network protocol that has been in use by the World-Wide Web since 1990.</a:t>
            </a:r>
          </a:p>
          <a:p>
            <a:pPr>
              <a:lnSpc>
                <a:spcPct val="80000"/>
              </a:lnSpc>
            </a:pPr>
            <a:r>
              <a:rPr lang="en-US" sz="2400" smtClean="0"/>
              <a:t>Whenever you surf the web, your browser will be sending HTTP </a:t>
            </a:r>
            <a:r>
              <a:rPr lang="en-US" sz="2400" i="1" smtClean="0"/>
              <a:t>request messages</a:t>
            </a:r>
            <a:r>
              <a:rPr lang="en-US" sz="2400" smtClean="0"/>
              <a:t> for HTML pages, images, scripts and styles sheets. Web servers handle these requests by returning </a:t>
            </a:r>
            <a:r>
              <a:rPr lang="en-US" sz="2400" i="1" smtClean="0"/>
              <a:t>response messages</a:t>
            </a:r>
            <a:r>
              <a:rPr lang="en-US" sz="2400" smtClean="0"/>
              <a:t> that contain the requested resource. </a:t>
            </a:r>
          </a:p>
          <a:p>
            <a:pPr>
              <a:lnSpc>
                <a:spcPct val="80000"/>
              </a:lnSpc>
            </a:pPr>
            <a:r>
              <a:rPr lang="en-US" sz="2400" smtClean="0"/>
              <a:t>See: </a:t>
            </a:r>
            <a:r>
              <a:rPr lang="en-US" sz="2400" smtClean="0">
                <a:hlinkClick r:id="rId2"/>
              </a:rPr>
              <a:t>http://www.w3.org/Protocols/rfc2616/rfc2616.html</a:t>
            </a:r>
            <a:endParaRPr lang="en-US" sz="2400" smtClean="0"/>
          </a:p>
          <a:p>
            <a:pPr>
              <a:lnSpc>
                <a:spcPct val="80000"/>
              </a:lnSpc>
            </a:pPr>
            <a:r>
              <a:rPr lang="en-US" sz="2400" smtClean="0"/>
              <a:t>It is based on TCP and, by default it runs on port 80 (or 443 for its secure version)</a:t>
            </a:r>
          </a:p>
        </p:txBody>
      </p:sp>
    </p:spTree>
  </p:cSld>
  <p:clrMapOvr>
    <a:masterClrMapping/>
  </p:clrMapOvr>
  <p:transition>
    <p:strips dir="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0"/>
          </p:nvPr>
        </p:nvSpPr>
        <p:spPr>
          <a:noFill/>
        </p:spPr>
        <p:txBody>
          <a:bodyPr/>
          <a:lstStyle/>
          <a:p>
            <a:fld id="{8470F737-4BBD-4930-B1F6-0FF527887F00}" type="slidenum">
              <a:rPr lang="en-US"/>
              <a:pPr/>
              <a:t>40</a:t>
            </a:fld>
            <a:endParaRPr lang="en-US"/>
          </a:p>
        </p:txBody>
      </p:sp>
      <p:sp>
        <p:nvSpPr>
          <p:cNvPr id="654338" name="Rectangle 2"/>
          <p:cNvSpPr>
            <a:spLocks noGrp="1" noChangeArrowheads="1"/>
          </p:cNvSpPr>
          <p:nvPr>
            <p:ph type="title"/>
          </p:nvPr>
        </p:nvSpPr>
        <p:spPr/>
        <p:txBody>
          <a:bodyPr/>
          <a:lstStyle/>
          <a:p>
            <a:pPr>
              <a:defRPr/>
            </a:pPr>
            <a:r>
              <a:rPr lang="en-US" smtClean="0"/>
              <a:t>Validating XML documents</a:t>
            </a:r>
          </a:p>
        </p:txBody>
      </p:sp>
      <p:sp>
        <p:nvSpPr>
          <p:cNvPr id="44036" name="Rectangle 3"/>
          <p:cNvSpPr>
            <a:spLocks noGrp="1" noChangeArrowheads="1"/>
          </p:cNvSpPr>
          <p:nvPr>
            <p:ph type="body" idx="1"/>
          </p:nvPr>
        </p:nvSpPr>
        <p:spPr/>
        <p:txBody>
          <a:bodyPr/>
          <a:lstStyle/>
          <a:p>
            <a:r>
              <a:rPr lang="en-US" sz="2400" smtClean="0"/>
              <a:t>Is this XML Document Valid ?</a:t>
            </a:r>
          </a:p>
          <a:p>
            <a:pPr lvl="1"/>
            <a:r>
              <a:rPr lang="en-US" sz="1800" smtClean="0"/>
              <a:t>In term of XML Syntax ? YES</a:t>
            </a:r>
          </a:p>
          <a:p>
            <a:pPr lvl="1"/>
            <a:r>
              <a:rPr lang="en-US" sz="1800" smtClean="0"/>
              <a:t>Namespace ? YES</a:t>
            </a:r>
          </a:p>
          <a:p>
            <a:pPr lvl="1"/>
            <a:r>
              <a:rPr lang="en-US" sz="1800" smtClean="0"/>
              <a:t>But it may fail at the application level </a:t>
            </a:r>
          </a:p>
        </p:txBody>
      </p:sp>
      <p:sp>
        <p:nvSpPr>
          <p:cNvPr id="44037" name="Text Box 4"/>
          <p:cNvSpPr txBox="1">
            <a:spLocks noChangeArrowheads="1"/>
          </p:cNvSpPr>
          <p:nvPr/>
        </p:nvSpPr>
        <p:spPr bwMode="auto">
          <a:xfrm>
            <a:off x="1920875" y="3173413"/>
            <a:ext cx="4864100" cy="1820862"/>
          </a:xfrm>
          <a:prstGeom prst="rect">
            <a:avLst/>
          </a:prstGeom>
          <a:solidFill>
            <a:srgbClr val="002E8A"/>
          </a:solidFill>
          <a:ln w="9525">
            <a:noFill/>
            <a:miter lim="800000"/>
            <a:headEnd/>
            <a:tailEnd/>
          </a:ln>
        </p:spPr>
        <p:txBody>
          <a:bodyPr wrap="none">
            <a:spAutoFit/>
          </a:bodyPr>
          <a:lstStyle/>
          <a:p>
            <a:pPr>
              <a:lnSpc>
                <a:spcPct val="90000"/>
              </a:lnSpc>
            </a:pPr>
            <a:r>
              <a:rPr lang="en-US">
                <a:latin typeface="Courier New" pitchFamily="49" charset="0"/>
              </a:rPr>
              <a:t>&lt;Customer&gt; </a:t>
            </a:r>
            <a:br>
              <a:rPr lang="en-US">
                <a:latin typeface="Courier New" pitchFamily="49" charset="0"/>
              </a:rPr>
            </a:br>
            <a:r>
              <a:rPr lang="en-US">
                <a:latin typeface="Courier New" pitchFamily="49" charset="0"/>
              </a:rPr>
              <a:t>  &lt;Name&gt;Bob White&lt;/Name&gt;</a:t>
            </a:r>
          </a:p>
          <a:p>
            <a:pPr>
              <a:lnSpc>
                <a:spcPct val="90000"/>
              </a:lnSpc>
            </a:pPr>
            <a:r>
              <a:rPr lang="en-US">
                <a:latin typeface="Courier New" pitchFamily="49" charset="0"/>
              </a:rPr>
              <a:t>  &lt;Address&gt;Helsinki, Finland&lt;/Address&gt;</a:t>
            </a:r>
          </a:p>
          <a:p>
            <a:pPr>
              <a:lnSpc>
                <a:spcPct val="90000"/>
              </a:lnSpc>
            </a:pPr>
            <a:r>
              <a:rPr lang="en-US">
                <a:latin typeface="Courier New" pitchFamily="49" charset="0"/>
              </a:rPr>
              <a:t>    &lt;Customer&gt; </a:t>
            </a:r>
            <a:br>
              <a:rPr lang="en-US">
                <a:latin typeface="Courier New" pitchFamily="49" charset="0"/>
              </a:rPr>
            </a:br>
            <a:r>
              <a:rPr lang="en-US">
                <a:latin typeface="Courier New" pitchFamily="49" charset="0"/>
              </a:rPr>
              <a:t>      &lt;Name&gt;Alice Reading&lt;/Name&gt;</a:t>
            </a:r>
          </a:p>
          <a:p>
            <a:pPr>
              <a:lnSpc>
                <a:spcPct val="90000"/>
              </a:lnSpc>
            </a:pPr>
            <a:r>
              <a:rPr lang="en-US">
                <a:latin typeface="Courier New" pitchFamily="49" charset="0"/>
              </a:rPr>
              <a:t>      &lt;Name&gt;John Smith&lt;/Name&gt;</a:t>
            </a:r>
          </a:p>
          <a:p>
            <a:pPr>
              <a:lnSpc>
                <a:spcPct val="90000"/>
              </a:lnSpc>
            </a:pPr>
            <a:r>
              <a:rPr lang="en-US">
                <a:latin typeface="Courier New" pitchFamily="49" charset="0"/>
              </a:rPr>
              <a:t>      &lt;Address&gt;Geneva, Switzerland&lt;/Address&gt;</a:t>
            </a:r>
          </a:p>
          <a:p>
            <a:pPr>
              <a:lnSpc>
                <a:spcPct val="90000"/>
              </a:lnSpc>
            </a:pPr>
            <a:r>
              <a:rPr lang="en-US">
                <a:latin typeface="Courier New" pitchFamily="49" charset="0"/>
              </a:rPr>
              <a:t>    &lt;/Customer&gt;</a:t>
            </a:r>
          </a:p>
          <a:p>
            <a:pPr>
              <a:lnSpc>
                <a:spcPct val="90000"/>
              </a:lnSpc>
            </a:pPr>
            <a:r>
              <a:rPr lang="en-US">
                <a:latin typeface="Courier New" pitchFamily="49" charset="0"/>
              </a:rPr>
              <a:t>&lt;Customer&gt;</a:t>
            </a:r>
          </a:p>
        </p:txBody>
      </p:sp>
      <p:sp>
        <p:nvSpPr>
          <p:cNvPr id="44038" name="Rectangle 6"/>
          <p:cNvSpPr>
            <a:spLocks noChangeArrowheads="1"/>
          </p:cNvSpPr>
          <p:nvPr/>
        </p:nvSpPr>
        <p:spPr bwMode="auto">
          <a:xfrm>
            <a:off x="542925" y="5081588"/>
            <a:ext cx="7772400" cy="1098550"/>
          </a:xfrm>
          <a:prstGeom prst="rect">
            <a:avLst/>
          </a:prstGeom>
          <a:noFill/>
          <a:ln w="9525">
            <a:noFill/>
            <a:miter lim="800000"/>
            <a:headEnd/>
            <a:tailEnd/>
          </a:ln>
        </p:spPr>
        <p:txBody>
          <a:bodyPr lIns="92075" tIns="46038" rIns="92075" bIns="46038"/>
          <a:lstStyle/>
          <a:p>
            <a:pPr marL="342900" indent="-342900">
              <a:spcBef>
                <a:spcPct val="20000"/>
              </a:spcBef>
              <a:buClr>
                <a:schemeClr val="tx2"/>
              </a:buClr>
              <a:buSzPct val="75000"/>
              <a:buFont typeface="Wingdings" pitchFamily="2" charset="2"/>
              <a:buChar char="u"/>
            </a:pPr>
            <a:r>
              <a:rPr lang="en-US" sz="2400"/>
              <a:t>To catch problems like this, we need a standard mechanism for validating an XML document against some set of predefined rules</a:t>
            </a:r>
          </a:p>
        </p:txBody>
      </p:sp>
    </p:spTree>
  </p:cSld>
  <p:clrMapOvr>
    <a:masterClrMapping/>
  </p:clrMapOvr>
  <p:transition>
    <p:strips dir="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0"/>
          </p:nvPr>
        </p:nvSpPr>
        <p:spPr>
          <a:noFill/>
        </p:spPr>
        <p:txBody>
          <a:bodyPr/>
          <a:lstStyle/>
          <a:p>
            <a:fld id="{5227345A-E492-480E-A629-8260BE3D2CFE}" type="slidenum">
              <a:rPr lang="en-US"/>
              <a:pPr/>
              <a:t>41</a:t>
            </a:fld>
            <a:endParaRPr lang="en-US"/>
          </a:p>
        </p:txBody>
      </p:sp>
      <p:sp>
        <p:nvSpPr>
          <p:cNvPr id="657410" name="Rectangle 2"/>
          <p:cNvSpPr>
            <a:spLocks noGrp="1" noChangeArrowheads="1"/>
          </p:cNvSpPr>
          <p:nvPr>
            <p:ph type="title"/>
          </p:nvPr>
        </p:nvSpPr>
        <p:spPr/>
        <p:txBody>
          <a:bodyPr/>
          <a:lstStyle/>
          <a:p>
            <a:pPr>
              <a:defRPr/>
            </a:pPr>
            <a:r>
              <a:rPr lang="en-US" smtClean="0"/>
              <a:t>Class of XML Documents</a:t>
            </a:r>
          </a:p>
        </p:txBody>
      </p:sp>
      <p:sp>
        <p:nvSpPr>
          <p:cNvPr id="45060" name="Rectangle 3"/>
          <p:cNvSpPr>
            <a:spLocks noGrp="1" noChangeArrowheads="1"/>
          </p:cNvSpPr>
          <p:nvPr>
            <p:ph type="body" idx="1"/>
          </p:nvPr>
        </p:nvSpPr>
        <p:spPr/>
        <p:txBody>
          <a:bodyPr/>
          <a:lstStyle/>
          <a:p>
            <a:pPr>
              <a:lnSpc>
                <a:spcPct val="90000"/>
              </a:lnSpc>
            </a:pPr>
            <a:r>
              <a:rPr lang="en-US" sz="2400" smtClean="0"/>
              <a:t>To solve the problem of validating XML documents, there are two technologies available to define classes of documents</a:t>
            </a:r>
          </a:p>
          <a:p>
            <a:pPr lvl="1">
              <a:lnSpc>
                <a:spcPct val="90000"/>
              </a:lnSpc>
            </a:pPr>
            <a:r>
              <a:rPr lang="en-US" sz="1800" smtClean="0"/>
              <a:t>DTD (</a:t>
            </a:r>
            <a:r>
              <a:rPr lang="en-US" sz="1800" smtClean="0">
                <a:cs typeface="Arial" charset="0"/>
              </a:rPr>
              <a:t>Document Type Definitions)</a:t>
            </a:r>
          </a:p>
          <a:p>
            <a:pPr lvl="2">
              <a:lnSpc>
                <a:spcPct val="90000"/>
              </a:lnSpc>
            </a:pPr>
            <a:r>
              <a:rPr lang="en-US" sz="1800" smtClean="0">
                <a:cs typeface="Arial" charset="0"/>
              </a:rPr>
              <a:t>Not written in XML</a:t>
            </a:r>
          </a:p>
          <a:p>
            <a:pPr lvl="2">
              <a:lnSpc>
                <a:spcPct val="90000"/>
              </a:lnSpc>
            </a:pPr>
            <a:r>
              <a:rPr lang="en-US" sz="1800" smtClean="0">
                <a:cs typeface="Arial" charset="0"/>
              </a:rPr>
              <a:t>Can be referecenced from XML</a:t>
            </a:r>
          </a:p>
          <a:p>
            <a:pPr lvl="1">
              <a:lnSpc>
                <a:spcPct val="90000"/>
              </a:lnSpc>
            </a:pPr>
            <a:r>
              <a:rPr lang="en-US" sz="1800" smtClean="0"/>
              <a:t>XML-Data schema definitions (XSD)</a:t>
            </a:r>
          </a:p>
          <a:p>
            <a:pPr lvl="2">
              <a:lnSpc>
                <a:spcPct val="90000"/>
              </a:lnSpc>
            </a:pPr>
            <a:r>
              <a:rPr lang="en-US" sz="1800" smtClean="0">
                <a:cs typeface="Arial" charset="0"/>
              </a:rPr>
              <a:t>Less used</a:t>
            </a:r>
          </a:p>
          <a:p>
            <a:pPr lvl="2">
              <a:lnSpc>
                <a:spcPct val="90000"/>
              </a:lnSpc>
            </a:pPr>
            <a:r>
              <a:rPr lang="en-US" sz="1800" smtClean="0">
                <a:cs typeface="Arial" charset="0"/>
              </a:rPr>
              <a:t>written in XML – you can reuse the normal XML technology</a:t>
            </a:r>
          </a:p>
          <a:p>
            <a:pPr lvl="2">
              <a:lnSpc>
                <a:spcPct val="90000"/>
              </a:lnSpc>
            </a:pPr>
            <a:r>
              <a:rPr lang="en-US" sz="1800" smtClean="0">
                <a:cs typeface="Arial" charset="0"/>
              </a:rPr>
              <a:t>more verbose</a:t>
            </a:r>
          </a:p>
          <a:p>
            <a:pPr lvl="2">
              <a:lnSpc>
                <a:spcPct val="90000"/>
              </a:lnSpc>
            </a:pPr>
            <a:r>
              <a:rPr lang="en-US" sz="1800" smtClean="0">
                <a:cs typeface="Arial" charset="0"/>
              </a:rPr>
              <a:t>Can be referenced in the namespace</a:t>
            </a:r>
          </a:p>
          <a:p>
            <a:pPr lvl="1">
              <a:lnSpc>
                <a:spcPct val="90000"/>
              </a:lnSpc>
            </a:pPr>
            <a:r>
              <a:rPr lang="en-US" sz="1800" smtClean="0">
                <a:cs typeface="Arial" charset="0"/>
              </a:rPr>
              <a:t>RelaxNG</a:t>
            </a:r>
          </a:p>
          <a:p>
            <a:pPr lvl="2">
              <a:lnSpc>
                <a:spcPct val="90000"/>
              </a:lnSpc>
            </a:pPr>
            <a:r>
              <a:rPr lang="en-US" sz="1800" smtClean="0">
                <a:cs typeface="Arial" charset="0"/>
              </a:rPr>
              <a:t>Less used</a:t>
            </a:r>
          </a:p>
          <a:p>
            <a:pPr lvl="2">
              <a:lnSpc>
                <a:spcPct val="90000"/>
              </a:lnSpc>
            </a:pPr>
            <a:r>
              <a:rPr lang="en-US" sz="1800" smtClean="0">
                <a:cs typeface="Arial" charset="0"/>
              </a:rPr>
              <a:t>written in XML – you can reuse the normal XML technology</a:t>
            </a:r>
          </a:p>
        </p:txBody>
      </p:sp>
    </p:spTree>
  </p:cSld>
  <p:clrMapOvr>
    <a:masterClrMapping/>
  </p:clrMapOvr>
  <p:transition>
    <p:strips dir="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0"/>
          </p:nvPr>
        </p:nvSpPr>
        <p:spPr>
          <a:noFill/>
        </p:spPr>
        <p:txBody>
          <a:bodyPr/>
          <a:lstStyle/>
          <a:p>
            <a:fld id="{32A25485-D0C6-489A-8621-97B8FD6293EA}" type="slidenum">
              <a:rPr lang="en-US"/>
              <a:pPr/>
              <a:t>42</a:t>
            </a:fld>
            <a:endParaRPr lang="en-US"/>
          </a:p>
        </p:txBody>
      </p:sp>
      <p:sp>
        <p:nvSpPr>
          <p:cNvPr id="660482" name="Rectangle 2"/>
          <p:cNvSpPr>
            <a:spLocks noGrp="1" noChangeArrowheads="1"/>
          </p:cNvSpPr>
          <p:nvPr>
            <p:ph type="title"/>
          </p:nvPr>
        </p:nvSpPr>
        <p:spPr/>
        <p:txBody>
          <a:bodyPr/>
          <a:lstStyle/>
          <a:p>
            <a:pPr>
              <a:defRPr/>
            </a:pPr>
            <a:r>
              <a:rPr lang="en-US" smtClean="0"/>
              <a:t>XML documents validation</a:t>
            </a:r>
          </a:p>
        </p:txBody>
      </p:sp>
      <p:sp>
        <p:nvSpPr>
          <p:cNvPr id="46084" name="Rectangle 3"/>
          <p:cNvSpPr>
            <a:spLocks noGrp="1" noChangeArrowheads="1"/>
          </p:cNvSpPr>
          <p:nvPr>
            <p:ph type="body" idx="1"/>
          </p:nvPr>
        </p:nvSpPr>
        <p:spPr/>
        <p:txBody>
          <a:bodyPr/>
          <a:lstStyle/>
          <a:p>
            <a:r>
              <a:rPr lang="en-US" smtClean="0"/>
              <a:t>“Well formed” </a:t>
            </a:r>
          </a:p>
          <a:p>
            <a:pPr lvl="1"/>
            <a:r>
              <a:rPr lang="en-US" smtClean="0"/>
              <a:t>Correct XML syntax (tags closed, …)</a:t>
            </a:r>
          </a:p>
          <a:p>
            <a:r>
              <a:rPr lang="en-US" smtClean="0"/>
              <a:t>“Valid” documents</a:t>
            </a:r>
          </a:p>
          <a:p>
            <a:pPr lvl="1"/>
            <a:r>
              <a:rPr lang="en-US" smtClean="0"/>
              <a:t>Validation against an existing DTD/Schema</a:t>
            </a:r>
          </a:p>
          <a:p>
            <a:pPr lvl="1"/>
            <a:r>
              <a:rPr lang="en-US" smtClean="0"/>
              <a:t>No unknown elements/attributes</a:t>
            </a:r>
          </a:p>
          <a:p>
            <a:pPr lvl="1"/>
            <a:r>
              <a:rPr lang="en-US" smtClean="0"/>
              <a:t>No invalid values for elements/attributes</a:t>
            </a:r>
          </a:p>
        </p:txBody>
      </p:sp>
    </p:spTree>
  </p:cSld>
  <p:clrMapOvr>
    <a:masterClrMapping/>
  </p:clrMapOvr>
  <p:transition>
    <p:strips dir="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3"/>
          <p:cNvSpPr>
            <a:spLocks noGrp="1"/>
          </p:cNvSpPr>
          <p:nvPr>
            <p:ph type="sldNum" sz="quarter" idx="10"/>
          </p:nvPr>
        </p:nvSpPr>
        <p:spPr>
          <a:noFill/>
        </p:spPr>
        <p:txBody>
          <a:bodyPr/>
          <a:lstStyle/>
          <a:p>
            <a:fld id="{EBD18D51-7D60-4CB0-9772-CC2CFD9EDCA8}" type="slidenum">
              <a:rPr lang="en-US"/>
              <a:pPr/>
              <a:t>43</a:t>
            </a:fld>
            <a:endParaRPr lang="en-US"/>
          </a:p>
        </p:txBody>
      </p:sp>
      <p:sp>
        <p:nvSpPr>
          <p:cNvPr id="658436" name="Rectangle 4"/>
          <p:cNvSpPr>
            <a:spLocks noGrp="1" noChangeArrowheads="1"/>
          </p:cNvSpPr>
          <p:nvPr>
            <p:ph type="title"/>
          </p:nvPr>
        </p:nvSpPr>
        <p:spPr/>
        <p:txBody>
          <a:bodyPr/>
          <a:lstStyle/>
          <a:p>
            <a:pPr>
              <a:defRPr/>
            </a:pPr>
            <a:r>
              <a:rPr lang="en-US" sz="3600" smtClean="0"/>
              <a:t>XML Schema definition, RelaxNG</a:t>
            </a:r>
          </a:p>
        </p:txBody>
      </p:sp>
      <p:sp>
        <p:nvSpPr>
          <p:cNvPr id="47108" name="Rectangle 5"/>
          <p:cNvSpPr>
            <a:spLocks noGrp="1" noChangeArrowheads="1"/>
          </p:cNvSpPr>
          <p:nvPr>
            <p:ph type="body" idx="1"/>
          </p:nvPr>
        </p:nvSpPr>
        <p:spPr/>
        <p:txBody>
          <a:bodyPr/>
          <a:lstStyle/>
          <a:p>
            <a:r>
              <a:rPr lang="en-US" smtClean="0"/>
              <a:t>Formal syntax to describe exactly what is allowed in an XML document</a:t>
            </a:r>
          </a:p>
          <a:p>
            <a:r>
              <a:rPr lang="en-US" smtClean="0"/>
              <a:t>Not discussed further.</a:t>
            </a:r>
          </a:p>
          <a:p>
            <a:r>
              <a:rPr lang="en-US" smtClean="0"/>
              <a:t>For XML Schema definition (XSD)</a:t>
            </a:r>
          </a:p>
          <a:p>
            <a:pPr lvl="1"/>
            <a:r>
              <a:rPr lang="en-US" smtClean="0"/>
              <a:t>See </a:t>
            </a:r>
            <a:r>
              <a:rPr lang="en-US" smtClean="0">
                <a:hlinkClick r:id="rId2"/>
              </a:rPr>
              <a:t>http://www.w3.org/TR/xmlschema-0/</a:t>
            </a:r>
            <a:r>
              <a:rPr lang="en-US" smtClean="0"/>
              <a:t> </a:t>
            </a:r>
          </a:p>
          <a:p>
            <a:r>
              <a:rPr lang="en-US" smtClean="0"/>
              <a:t>For RelaxNG</a:t>
            </a:r>
          </a:p>
          <a:p>
            <a:pPr lvl="1"/>
            <a:r>
              <a:rPr lang="en-US" smtClean="0"/>
              <a:t>See </a:t>
            </a:r>
            <a:r>
              <a:rPr lang="en-US" smtClean="0">
                <a:hlinkClick r:id="rId3"/>
              </a:rPr>
              <a:t>http://www.relaxng.org/</a:t>
            </a:r>
            <a:r>
              <a:rPr lang="en-US" smtClean="0"/>
              <a:t> </a:t>
            </a:r>
          </a:p>
        </p:txBody>
      </p:sp>
    </p:spTree>
  </p:cSld>
  <p:clrMapOvr>
    <a:masterClrMapping/>
  </p:clrMapOvr>
  <p:transition>
    <p:strips dir="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0"/>
          </p:nvPr>
        </p:nvSpPr>
        <p:spPr>
          <a:noFill/>
        </p:spPr>
        <p:txBody>
          <a:bodyPr/>
          <a:lstStyle/>
          <a:p>
            <a:fld id="{3DF67141-07DD-4B8D-9D11-241153DD2C66}" type="slidenum">
              <a:rPr lang="en-US"/>
              <a:pPr/>
              <a:t>44</a:t>
            </a:fld>
            <a:endParaRPr lang="en-US"/>
          </a:p>
        </p:txBody>
      </p:sp>
      <p:sp>
        <p:nvSpPr>
          <p:cNvPr id="519172" name="Rectangle 4"/>
          <p:cNvSpPr>
            <a:spLocks noGrp="1" noChangeArrowheads="1"/>
          </p:cNvSpPr>
          <p:nvPr>
            <p:ph type="title"/>
          </p:nvPr>
        </p:nvSpPr>
        <p:spPr/>
        <p:txBody>
          <a:bodyPr/>
          <a:lstStyle/>
          <a:p>
            <a:pPr>
              <a:defRPr/>
            </a:pPr>
            <a:r>
              <a:rPr lang="en-US" sz="3200" smtClean="0"/>
              <a:t>Document Type Definitions (DTDs)</a:t>
            </a:r>
          </a:p>
        </p:txBody>
      </p:sp>
      <p:sp>
        <p:nvSpPr>
          <p:cNvPr id="48132" name="Rectangle 5"/>
          <p:cNvSpPr>
            <a:spLocks noGrp="1" noChangeArrowheads="1"/>
          </p:cNvSpPr>
          <p:nvPr>
            <p:ph type="body" idx="1"/>
          </p:nvPr>
        </p:nvSpPr>
        <p:spPr/>
        <p:txBody>
          <a:bodyPr/>
          <a:lstStyle/>
          <a:p>
            <a:pPr>
              <a:lnSpc>
                <a:spcPct val="90000"/>
              </a:lnSpc>
            </a:pPr>
            <a:r>
              <a:rPr lang="en-US" smtClean="0"/>
              <a:t>Formal syntax to describe exactly what is allowed in an XML document</a:t>
            </a:r>
          </a:p>
          <a:p>
            <a:pPr lvl="1">
              <a:lnSpc>
                <a:spcPct val="90000"/>
              </a:lnSpc>
            </a:pPr>
            <a:r>
              <a:rPr lang="en-US" smtClean="0"/>
              <a:t>HTML: “ul” may only contain “li”s … </a:t>
            </a:r>
          </a:p>
          <a:p>
            <a:pPr>
              <a:lnSpc>
                <a:spcPct val="90000"/>
              </a:lnSpc>
            </a:pPr>
            <a:r>
              <a:rPr lang="en-US" smtClean="0"/>
              <a:t>Used for validation of XML documents</a:t>
            </a:r>
          </a:p>
          <a:p>
            <a:pPr lvl="1">
              <a:lnSpc>
                <a:spcPct val="90000"/>
              </a:lnSpc>
            </a:pPr>
            <a:r>
              <a:rPr lang="en-US" smtClean="0"/>
              <a:t>If required by the user</a:t>
            </a:r>
          </a:p>
          <a:p>
            <a:pPr>
              <a:lnSpc>
                <a:spcPct val="90000"/>
              </a:lnSpc>
            </a:pPr>
            <a:r>
              <a:rPr lang="en-US" smtClean="0"/>
              <a:t>Declares elements &lt;!ELEMENT … &gt;</a:t>
            </a:r>
          </a:p>
          <a:p>
            <a:pPr>
              <a:lnSpc>
                <a:spcPct val="90000"/>
              </a:lnSpc>
            </a:pPr>
            <a:r>
              <a:rPr lang="en-US" smtClean="0"/>
              <a:t>Declares attributes   &lt;!ATTLIST … &gt;</a:t>
            </a:r>
          </a:p>
          <a:p>
            <a:pPr>
              <a:lnSpc>
                <a:spcPct val="90000"/>
              </a:lnSpc>
            </a:pPr>
            <a:r>
              <a:rPr lang="en-US" smtClean="0"/>
              <a:t>A DTD is not an XML document !</a:t>
            </a:r>
          </a:p>
          <a:p>
            <a:pPr lvl="1">
              <a:lnSpc>
                <a:spcPct val="90000"/>
              </a:lnSpc>
            </a:pPr>
            <a:r>
              <a:rPr lang="en-US" smtClean="0">
                <a:sym typeface="Wingdings" pitchFamily="2" charset="2"/>
              </a:rPr>
              <a:t>Different from XML Schema, </a:t>
            </a:r>
            <a:r>
              <a:rPr lang="en-US" smtClean="0"/>
              <a:t>RelaxNG</a:t>
            </a:r>
          </a:p>
        </p:txBody>
      </p:sp>
    </p:spTree>
  </p:cSld>
  <p:clrMapOvr>
    <a:masterClrMapping/>
  </p:clrMapOvr>
  <p:transition>
    <p:strips dir="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2"/>
          <p:cNvSpPr>
            <a:spLocks noGrp="1"/>
          </p:cNvSpPr>
          <p:nvPr>
            <p:ph type="sldNum" sz="quarter" idx="10"/>
          </p:nvPr>
        </p:nvSpPr>
        <p:spPr>
          <a:noFill/>
        </p:spPr>
        <p:txBody>
          <a:bodyPr/>
          <a:lstStyle/>
          <a:p>
            <a:fld id="{2E572FBE-6BAC-49C4-B812-8A453A7BD698}" type="slidenum">
              <a:rPr lang="en-US"/>
              <a:pPr/>
              <a:t>45</a:t>
            </a:fld>
            <a:endParaRPr lang="en-US"/>
          </a:p>
        </p:txBody>
      </p:sp>
      <p:sp>
        <p:nvSpPr>
          <p:cNvPr id="521218" name="Rectangle 2"/>
          <p:cNvSpPr>
            <a:spLocks noGrp="1" noChangeArrowheads="1"/>
          </p:cNvSpPr>
          <p:nvPr>
            <p:ph type="title"/>
          </p:nvPr>
        </p:nvSpPr>
        <p:spPr/>
        <p:txBody>
          <a:bodyPr/>
          <a:lstStyle/>
          <a:p>
            <a:pPr>
              <a:defRPr/>
            </a:pPr>
            <a:r>
              <a:rPr lang="en-US" smtClean="0">
                <a:cs typeface="Arial" charset="0"/>
              </a:rPr>
              <a:t>Example of a DTD</a:t>
            </a:r>
          </a:p>
        </p:txBody>
      </p:sp>
      <p:sp>
        <p:nvSpPr>
          <p:cNvPr id="49156" name="Text Box 5"/>
          <p:cNvSpPr txBox="1">
            <a:spLocks noChangeArrowheads="1"/>
          </p:cNvSpPr>
          <p:nvPr/>
        </p:nvSpPr>
        <p:spPr bwMode="auto">
          <a:xfrm>
            <a:off x="6208713" y="2862263"/>
            <a:ext cx="1344612" cy="1044575"/>
          </a:xfrm>
          <a:prstGeom prst="rect">
            <a:avLst/>
          </a:prstGeom>
          <a:noFill/>
          <a:ln w="38100">
            <a:solidFill>
              <a:srgbClr val="FF9933"/>
            </a:solidFill>
            <a:miter lim="800000"/>
            <a:headEnd/>
            <a:tailEnd/>
          </a:ln>
        </p:spPr>
        <p:txBody>
          <a:bodyPr wrap="none">
            <a:spAutoFit/>
          </a:bodyPr>
          <a:lstStyle/>
          <a:p>
            <a:pPr eaLnBrk="1" hangingPunct="1"/>
            <a:r>
              <a:rPr lang="en-US" sz="2000" i="1">
                <a:solidFill>
                  <a:srgbClr val="FF9933"/>
                </a:solidFill>
                <a:latin typeface="Times New Roman" pitchFamily="18" charset="0"/>
              </a:rPr>
              <a:t>Parsed </a:t>
            </a:r>
          </a:p>
          <a:p>
            <a:pPr eaLnBrk="1" hangingPunct="1"/>
            <a:r>
              <a:rPr lang="en-US" sz="2000" i="1">
                <a:solidFill>
                  <a:srgbClr val="FF9933"/>
                </a:solidFill>
                <a:latin typeface="Times New Roman" pitchFamily="18" charset="0"/>
              </a:rPr>
              <a:t>Character </a:t>
            </a:r>
          </a:p>
          <a:p>
            <a:pPr eaLnBrk="1" hangingPunct="1"/>
            <a:r>
              <a:rPr lang="en-US" sz="2000" i="1">
                <a:solidFill>
                  <a:srgbClr val="FF9933"/>
                </a:solidFill>
                <a:latin typeface="Times New Roman" pitchFamily="18" charset="0"/>
              </a:rPr>
              <a:t>DATA</a:t>
            </a:r>
          </a:p>
        </p:txBody>
      </p:sp>
      <p:sp>
        <p:nvSpPr>
          <p:cNvPr id="49157" name="Text Box 6"/>
          <p:cNvSpPr txBox="1">
            <a:spLocks noChangeArrowheads="1"/>
          </p:cNvSpPr>
          <p:nvPr/>
        </p:nvSpPr>
        <p:spPr bwMode="auto">
          <a:xfrm>
            <a:off x="6199188" y="2270125"/>
            <a:ext cx="1344612" cy="434975"/>
          </a:xfrm>
          <a:prstGeom prst="rect">
            <a:avLst/>
          </a:prstGeom>
          <a:noFill/>
          <a:ln w="38100">
            <a:solidFill>
              <a:srgbClr val="FF9933"/>
            </a:solidFill>
            <a:miter lim="800000"/>
            <a:headEnd/>
            <a:tailEnd/>
          </a:ln>
        </p:spPr>
        <p:txBody>
          <a:bodyPr wrap="none">
            <a:spAutoFit/>
          </a:bodyPr>
          <a:lstStyle/>
          <a:p>
            <a:pPr eaLnBrk="1" hangingPunct="1"/>
            <a:r>
              <a:rPr lang="en-US" sz="2000" i="1">
                <a:solidFill>
                  <a:srgbClr val="FF9933"/>
                </a:solidFill>
                <a:latin typeface="Times New Roman" pitchFamily="18" charset="0"/>
              </a:rPr>
              <a:t>Ordering !</a:t>
            </a:r>
          </a:p>
        </p:txBody>
      </p:sp>
      <p:sp>
        <p:nvSpPr>
          <p:cNvPr id="49158" name="Text Box 7"/>
          <p:cNvSpPr txBox="1">
            <a:spLocks noChangeArrowheads="1"/>
          </p:cNvSpPr>
          <p:nvPr/>
        </p:nvSpPr>
        <p:spPr bwMode="auto">
          <a:xfrm>
            <a:off x="5694363" y="4897438"/>
            <a:ext cx="1981200" cy="1044575"/>
          </a:xfrm>
          <a:prstGeom prst="rect">
            <a:avLst/>
          </a:prstGeom>
          <a:noFill/>
          <a:ln w="38100">
            <a:solidFill>
              <a:srgbClr val="FF9933"/>
            </a:solidFill>
            <a:miter lim="800000"/>
            <a:headEnd/>
            <a:tailEnd/>
          </a:ln>
        </p:spPr>
        <p:txBody>
          <a:bodyPr>
            <a:spAutoFit/>
          </a:bodyPr>
          <a:lstStyle/>
          <a:p>
            <a:pPr eaLnBrk="1" hangingPunct="1"/>
            <a:r>
              <a:rPr lang="en-US" sz="2000" i="1">
                <a:solidFill>
                  <a:srgbClr val="FF9933"/>
                </a:solidFill>
                <a:latin typeface="Times New Roman" pitchFamily="18" charset="0"/>
              </a:rPr>
              <a:t>? Zero or one</a:t>
            </a:r>
          </a:p>
          <a:p>
            <a:pPr eaLnBrk="1" hangingPunct="1"/>
            <a:r>
              <a:rPr lang="en-US" sz="2000" i="1">
                <a:solidFill>
                  <a:srgbClr val="FF9933"/>
                </a:solidFill>
                <a:latin typeface="Times New Roman" pitchFamily="18" charset="0"/>
              </a:rPr>
              <a:t>+ One or more</a:t>
            </a:r>
          </a:p>
          <a:p>
            <a:pPr eaLnBrk="1" hangingPunct="1"/>
            <a:r>
              <a:rPr lang="en-US" sz="2000" i="1">
                <a:solidFill>
                  <a:srgbClr val="FF9933"/>
                </a:solidFill>
                <a:latin typeface="Times New Roman" pitchFamily="18" charset="0"/>
              </a:rPr>
              <a:t>* Zero or more</a:t>
            </a:r>
            <a:endParaRPr lang="en-US" sz="2400">
              <a:latin typeface="Times New Roman" pitchFamily="18" charset="0"/>
            </a:endParaRPr>
          </a:p>
        </p:txBody>
      </p:sp>
      <p:sp>
        <p:nvSpPr>
          <p:cNvPr id="49159" name="Text Box 9"/>
          <p:cNvSpPr txBox="1">
            <a:spLocks noChangeArrowheads="1"/>
          </p:cNvSpPr>
          <p:nvPr/>
        </p:nvSpPr>
        <p:spPr bwMode="auto">
          <a:xfrm>
            <a:off x="842963" y="2354263"/>
            <a:ext cx="5235575" cy="1465262"/>
          </a:xfrm>
          <a:prstGeom prst="rect">
            <a:avLst/>
          </a:prstGeom>
          <a:solidFill>
            <a:srgbClr val="002E8A"/>
          </a:solidFill>
          <a:ln w="9525">
            <a:noFill/>
            <a:miter lim="800000"/>
            <a:headEnd/>
            <a:tailEnd/>
          </a:ln>
        </p:spPr>
        <p:txBody>
          <a:bodyPr wrap="none">
            <a:spAutoFit/>
          </a:bodyPr>
          <a:lstStyle/>
          <a:p>
            <a:r>
              <a:rPr lang="en-US" sz="1800">
                <a:latin typeface="Courier New" pitchFamily="49" charset="0"/>
              </a:rPr>
              <a:t>&lt;!ELEMENT person (name, profession*)&gt;</a:t>
            </a:r>
          </a:p>
          <a:p>
            <a:r>
              <a:rPr lang="en-US" sz="1800">
                <a:latin typeface="Courier New" pitchFamily="49" charset="0"/>
              </a:rPr>
              <a:t>&lt;!ELEMENT name (firstName, lastName)&gt;</a:t>
            </a:r>
          </a:p>
          <a:p>
            <a:r>
              <a:rPr lang="en-US" sz="1800">
                <a:latin typeface="Courier New" pitchFamily="49" charset="0"/>
              </a:rPr>
              <a:t>&lt;!ELEMENT firstName  (#PCDATA)&gt;</a:t>
            </a:r>
          </a:p>
          <a:p>
            <a:r>
              <a:rPr lang="en-US" sz="1800">
                <a:latin typeface="Courier New" pitchFamily="49" charset="0"/>
              </a:rPr>
              <a:t>&lt;!ELEMENT lastName   (#PCDATA)&gt;</a:t>
            </a:r>
          </a:p>
          <a:p>
            <a:r>
              <a:rPr lang="en-US" sz="1800">
                <a:latin typeface="Courier New" pitchFamily="49" charset="0"/>
              </a:rPr>
              <a:t>&lt;!ELEMENT profession (#PCDATA)&gt;</a:t>
            </a:r>
          </a:p>
        </p:txBody>
      </p:sp>
      <p:sp>
        <p:nvSpPr>
          <p:cNvPr id="49160" name="Text Box 10"/>
          <p:cNvSpPr txBox="1">
            <a:spLocks noChangeArrowheads="1"/>
          </p:cNvSpPr>
          <p:nvPr/>
        </p:nvSpPr>
        <p:spPr bwMode="auto">
          <a:xfrm>
            <a:off x="849313" y="4124325"/>
            <a:ext cx="4962525" cy="339725"/>
          </a:xfrm>
          <a:prstGeom prst="rect">
            <a:avLst/>
          </a:prstGeom>
          <a:solidFill>
            <a:srgbClr val="002E8A"/>
          </a:solidFill>
          <a:ln w="9525">
            <a:noFill/>
            <a:miter lim="800000"/>
            <a:headEnd/>
            <a:tailEnd/>
          </a:ln>
        </p:spPr>
        <p:txBody>
          <a:bodyPr wrap="none">
            <a:spAutoFit/>
          </a:bodyPr>
          <a:lstStyle/>
          <a:p>
            <a:pPr>
              <a:lnSpc>
                <a:spcPct val="90000"/>
              </a:lnSpc>
            </a:pPr>
            <a:r>
              <a:rPr lang="en-US" sz="1800">
                <a:latin typeface="Courier New" pitchFamily="49" charset="0"/>
              </a:rPr>
              <a:t>&lt;!ELEMENT response (data | fault)*&gt;</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nvPr>
        </p:nvSpPr>
        <p:spPr>
          <a:noFill/>
        </p:spPr>
        <p:txBody>
          <a:bodyPr/>
          <a:lstStyle/>
          <a:p>
            <a:fld id="{1A5F830E-2CC9-4F23-8A6E-09A129C0B660}" type="slidenum">
              <a:rPr lang="en-US"/>
              <a:pPr/>
              <a:t>46</a:t>
            </a:fld>
            <a:endParaRPr lang="en-US"/>
          </a:p>
        </p:txBody>
      </p:sp>
      <p:sp>
        <p:nvSpPr>
          <p:cNvPr id="523272" name="Rectangle 8"/>
          <p:cNvSpPr>
            <a:spLocks noGrp="1" noChangeArrowheads="1"/>
          </p:cNvSpPr>
          <p:nvPr>
            <p:ph type="title"/>
          </p:nvPr>
        </p:nvSpPr>
        <p:spPr/>
        <p:txBody>
          <a:bodyPr/>
          <a:lstStyle/>
          <a:p>
            <a:pPr>
              <a:defRPr/>
            </a:pPr>
            <a:r>
              <a:rPr lang="en-US" smtClean="0"/>
              <a:t>Usage of persons DTD</a:t>
            </a:r>
          </a:p>
        </p:txBody>
      </p:sp>
      <p:sp>
        <p:nvSpPr>
          <p:cNvPr id="50180" name="Rectangle 9"/>
          <p:cNvSpPr>
            <a:spLocks noGrp="1" noChangeArrowheads="1"/>
          </p:cNvSpPr>
          <p:nvPr>
            <p:ph type="body" idx="1"/>
          </p:nvPr>
        </p:nvSpPr>
        <p:spPr/>
        <p:txBody>
          <a:bodyPr/>
          <a:lstStyle/>
          <a:p>
            <a:r>
              <a:rPr lang="en-US" smtClean="0"/>
              <a:t>The example from last slide is in a file called “person.dtd”</a:t>
            </a:r>
          </a:p>
        </p:txBody>
      </p:sp>
      <p:sp>
        <p:nvSpPr>
          <p:cNvPr id="50181" name="Text Box 5"/>
          <p:cNvSpPr txBox="1">
            <a:spLocks noChangeArrowheads="1"/>
          </p:cNvSpPr>
          <p:nvPr/>
        </p:nvSpPr>
        <p:spPr bwMode="auto">
          <a:xfrm>
            <a:off x="7253288" y="3154363"/>
            <a:ext cx="1128712" cy="396875"/>
          </a:xfrm>
          <a:prstGeom prst="rect">
            <a:avLst/>
          </a:prstGeom>
          <a:noFill/>
          <a:ln w="9525">
            <a:noFill/>
            <a:miter lim="800000"/>
            <a:headEnd/>
            <a:tailEnd/>
          </a:ln>
        </p:spPr>
        <p:txBody>
          <a:bodyPr wrap="none">
            <a:spAutoFit/>
          </a:bodyPr>
          <a:lstStyle/>
          <a:p>
            <a:pPr eaLnBrk="1" hangingPunct="1"/>
            <a:r>
              <a:rPr lang="en-US" sz="2000" b="0" i="1">
                <a:solidFill>
                  <a:srgbClr val="FC0000"/>
                </a:solidFill>
                <a:latin typeface="Times New Roman" pitchFamily="18" charset="0"/>
              </a:rPr>
              <a:t>Prologue</a:t>
            </a:r>
          </a:p>
        </p:txBody>
      </p:sp>
      <p:sp>
        <p:nvSpPr>
          <p:cNvPr id="523270" name="AutoShape 6"/>
          <p:cNvSpPr>
            <a:spLocks/>
          </p:cNvSpPr>
          <p:nvPr/>
        </p:nvSpPr>
        <p:spPr bwMode="auto">
          <a:xfrm>
            <a:off x="6796088" y="3154363"/>
            <a:ext cx="381000" cy="381000"/>
          </a:xfrm>
          <a:prstGeom prst="rightBrace">
            <a:avLst>
              <a:gd name="adj1" fmla="val 8333"/>
              <a:gd name="adj2" fmla="val 50000"/>
            </a:avLst>
          </a:prstGeom>
          <a:noFill/>
          <a:ln w="25400">
            <a:solidFill>
              <a:srgbClr val="FC0000"/>
            </a:solidFill>
            <a:miter lim="800000"/>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50183" name="Text Box 10"/>
          <p:cNvSpPr txBox="1">
            <a:spLocks noChangeArrowheads="1"/>
          </p:cNvSpPr>
          <p:nvPr/>
        </p:nvSpPr>
        <p:spPr bwMode="auto">
          <a:xfrm>
            <a:off x="1401763" y="2997200"/>
            <a:ext cx="5372100" cy="2563813"/>
          </a:xfrm>
          <a:prstGeom prst="rect">
            <a:avLst/>
          </a:prstGeom>
          <a:solidFill>
            <a:srgbClr val="002E8A"/>
          </a:solidFill>
          <a:ln w="9525">
            <a:noFill/>
            <a:miter lim="800000"/>
            <a:headEnd/>
            <a:tailEnd/>
          </a:ln>
        </p:spPr>
        <p:txBody>
          <a:bodyPr wrap="none">
            <a:spAutoFit/>
          </a:bodyPr>
          <a:lstStyle/>
          <a:p>
            <a:r>
              <a:rPr lang="en-US" sz="1800">
                <a:latin typeface="Courier New" pitchFamily="49" charset="0"/>
              </a:rPr>
              <a:t>&lt;?xml version=“1.0” </a:t>
            </a:r>
            <a:r>
              <a:rPr lang="en-US" sz="1800">
                <a:solidFill>
                  <a:srgbClr val="FF9933"/>
                </a:solidFill>
                <a:latin typeface="Courier New" pitchFamily="49" charset="0"/>
              </a:rPr>
              <a:t>standalone=“no”</a:t>
            </a:r>
            <a:r>
              <a:rPr lang="en-US" sz="1800">
                <a:latin typeface="Courier New" pitchFamily="49" charset="0"/>
              </a:rPr>
              <a:t> ?&gt;</a:t>
            </a:r>
          </a:p>
          <a:p>
            <a:r>
              <a:rPr lang="en-US" sz="1800">
                <a:solidFill>
                  <a:srgbClr val="FF3300"/>
                </a:solidFill>
                <a:latin typeface="Courier New" pitchFamily="49" charset="0"/>
              </a:rPr>
              <a:t>&lt;!DOCTYPE person SYSTEM “person.dtd”&gt;</a:t>
            </a:r>
          </a:p>
          <a:p>
            <a:r>
              <a:rPr lang="en-US" sz="1800">
                <a:latin typeface="Courier New" pitchFamily="49" charset="0"/>
              </a:rPr>
              <a:t>&lt;person&gt;</a:t>
            </a:r>
          </a:p>
          <a:p>
            <a:r>
              <a:rPr lang="en-US" sz="1800">
                <a:latin typeface="Courier New" pitchFamily="49" charset="0"/>
              </a:rPr>
              <a:t> &lt;name&gt;</a:t>
            </a:r>
          </a:p>
          <a:p>
            <a:r>
              <a:rPr lang="en-US" sz="1800">
                <a:latin typeface="Courier New" pitchFamily="49" charset="0"/>
              </a:rPr>
              <a:t>  &lt;firstName&gt;  Andreas   &lt;/firstName&gt;</a:t>
            </a:r>
          </a:p>
          <a:p>
            <a:r>
              <a:rPr lang="en-US" sz="1800">
                <a:latin typeface="Courier New" pitchFamily="49" charset="0"/>
              </a:rPr>
              <a:t>  &lt;lastName&gt;   Pfeiffer  &lt;/lastName&gt;</a:t>
            </a:r>
          </a:p>
          <a:p>
            <a:r>
              <a:rPr lang="en-US" sz="1800">
                <a:latin typeface="Courier New" pitchFamily="49" charset="0"/>
              </a:rPr>
              <a:t>  &lt;profession&gt; physicist &lt;/profession&gt;</a:t>
            </a:r>
          </a:p>
          <a:p>
            <a:r>
              <a:rPr lang="en-US" sz="1800">
                <a:latin typeface="Courier New" pitchFamily="49" charset="0"/>
              </a:rPr>
              <a:t> &lt;/name&gt;</a:t>
            </a:r>
          </a:p>
          <a:p>
            <a:r>
              <a:rPr lang="en-US" sz="1800">
                <a:latin typeface="Courier New" pitchFamily="49" charset="0"/>
              </a:rPr>
              <a:t>&lt;/person&gt;</a:t>
            </a:r>
          </a:p>
        </p:txBody>
      </p:sp>
      <p:sp>
        <p:nvSpPr>
          <p:cNvPr id="523271" name="Text Box 7"/>
          <p:cNvSpPr txBox="1">
            <a:spLocks noChangeArrowheads="1"/>
          </p:cNvSpPr>
          <p:nvPr/>
        </p:nvSpPr>
        <p:spPr bwMode="auto">
          <a:xfrm>
            <a:off x="5478463" y="5688013"/>
            <a:ext cx="2862262" cy="495300"/>
          </a:xfrm>
          <a:prstGeom prst="rect">
            <a:avLst/>
          </a:prstGeom>
          <a:noFill/>
          <a:ln w="38100">
            <a:solidFill>
              <a:srgbClr val="FC0000"/>
            </a:solidFill>
            <a:miter lim="800000"/>
            <a:headEnd/>
            <a:tailEnd/>
          </a:ln>
        </p:spPr>
        <p:txBody>
          <a:bodyPr wrap="none">
            <a:spAutoFit/>
          </a:bodyPr>
          <a:lstStyle/>
          <a:p>
            <a:pPr eaLnBrk="1" hangingPunct="1"/>
            <a:r>
              <a:rPr lang="en-US" sz="2400">
                <a:solidFill>
                  <a:srgbClr val="FC0000"/>
                </a:solidFill>
                <a:latin typeface="Times New Roman" pitchFamily="18" charset="0"/>
              </a:rPr>
              <a:t>Where is the error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23271"/>
                                        </p:tgtEl>
                                        <p:attrNameLst>
                                          <p:attrName>style.visibility</p:attrName>
                                        </p:attrNameLst>
                                      </p:cBhvr>
                                      <p:to>
                                        <p:strVal val="visible"/>
                                      </p:to>
                                    </p:set>
                                    <p:animEffect transition="in" filter="wipe(down)">
                                      <p:cBhvr>
                                        <p:cTn id="7" dur="580">
                                          <p:stCondLst>
                                            <p:cond delay="0"/>
                                          </p:stCondLst>
                                        </p:cTn>
                                        <p:tgtEl>
                                          <p:spTgt spid="523271"/>
                                        </p:tgtEl>
                                      </p:cBhvr>
                                    </p:animEffect>
                                    <p:anim calcmode="lin" valueType="num">
                                      <p:cBhvr>
                                        <p:cTn id="8" dur="1822" tmFilter="0,0; 0.14,0.36; 0.43,0.73; 0.71,0.91; 1.0,1.0">
                                          <p:stCondLst>
                                            <p:cond delay="0"/>
                                          </p:stCondLst>
                                        </p:cTn>
                                        <p:tgtEl>
                                          <p:spTgt spid="52327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2327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2327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2327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23271"/>
                                        </p:tgtEl>
                                        <p:attrNameLst>
                                          <p:attrName>ppt_y</p:attrName>
                                        </p:attrNameLst>
                                      </p:cBhvr>
                                      <p:tavLst>
                                        <p:tav tm="0" fmla="#ppt_y-sin(pi*$)/81">
                                          <p:val>
                                            <p:fltVal val="0"/>
                                          </p:val>
                                        </p:tav>
                                        <p:tav tm="100000">
                                          <p:val>
                                            <p:fltVal val="1"/>
                                          </p:val>
                                        </p:tav>
                                      </p:tavLst>
                                    </p:anim>
                                    <p:animScale>
                                      <p:cBhvr>
                                        <p:cTn id="13" dur="26">
                                          <p:stCondLst>
                                            <p:cond delay="650"/>
                                          </p:stCondLst>
                                        </p:cTn>
                                        <p:tgtEl>
                                          <p:spTgt spid="523271"/>
                                        </p:tgtEl>
                                      </p:cBhvr>
                                      <p:to x="100000" y="60000"/>
                                    </p:animScale>
                                    <p:animScale>
                                      <p:cBhvr>
                                        <p:cTn id="14" dur="166" decel="50000">
                                          <p:stCondLst>
                                            <p:cond delay="676"/>
                                          </p:stCondLst>
                                        </p:cTn>
                                        <p:tgtEl>
                                          <p:spTgt spid="523271"/>
                                        </p:tgtEl>
                                      </p:cBhvr>
                                      <p:to x="100000" y="100000"/>
                                    </p:animScale>
                                    <p:animScale>
                                      <p:cBhvr>
                                        <p:cTn id="15" dur="26">
                                          <p:stCondLst>
                                            <p:cond delay="1312"/>
                                          </p:stCondLst>
                                        </p:cTn>
                                        <p:tgtEl>
                                          <p:spTgt spid="523271"/>
                                        </p:tgtEl>
                                      </p:cBhvr>
                                      <p:to x="100000" y="80000"/>
                                    </p:animScale>
                                    <p:animScale>
                                      <p:cBhvr>
                                        <p:cTn id="16" dur="166" decel="50000">
                                          <p:stCondLst>
                                            <p:cond delay="1338"/>
                                          </p:stCondLst>
                                        </p:cTn>
                                        <p:tgtEl>
                                          <p:spTgt spid="523271"/>
                                        </p:tgtEl>
                                      </p:cBhvr>
                                      <p:to x="100000" y="100000"/>
                                    </p:animScale>
                                    <p:animScale>
                                      <p:cBhvr>
                                        <p:cTn id="17" dur="26">
                                          <p:stCondLst>
                                            <p:cond delay="1642"/>
                                          </p:stCondLst>
                                        </p:cTn>
                                        <p:tgtEl>
                                          <p:spTgt spid="523271"/>
                                        </p:tgtEl>
                                      </p:cBhvr>
                                      <p:to x="100000" y="90000"/>
                                    </p:animScale>
                                    <p:animScale>
                                      <p:cBhvr>
                                        <p:cTn id="18" dur="166" decel="50000">
                                          <p:stCondLst>
                                            <p:cond delay="1668"/>
                                          </p:stCondLst>
                                        </p:cTn>
                                        <p:tgtEl>
                                          <p:spTgt spid="523271"/>
                                        </p:tgtEl>
                                      </p:cBhvr>
                                      <p:to x="100000" y="100000"/>
                                    </p:animScale>
                                    <p:animScale>
                                      <p:cBhvr>
                                        <p:cTn id="19" dur="26">
                                          <p:stCondLst>
                                            <p:cond delay="1808"/>
                                          </p:stCondLst>
                                        </p:cTn>
                                        <p:tgtEl>
                                          <p:spTgt spid="523271"/>
                                        </p:tgtEl>
                                      </p:cBhvr>
                                      <p:to x="100000" y="95000"/>
                                    </p:animScale>
                                    <p:animScale>
                                      <p:cBhvr>
                                        <p:cTn id="20" dur="166" decel="50000">
                                          <p:stCondLst>
                                            <p:cond delay="1834"/>
                                          </p:stCondLst>
                                        </p:cTn>
                                        <p:tgtEl>
                                          <p:spTgt spid="52327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3271"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0"/>
          </p:nvPr>
        </p:nvSpPr>
        <p:spPr>
          <a:noFill/>
        </p:spPr>
        <p:txBody>
          <a:bodyPr/>
          <a:lstStyle/>
          <a:p>
            <a:fld id="{730418CD-930E-426F-9E08-2D60BFC2B8F6}" type="slidenum">
              <a:rPr lang="en-US"/>
              <a:pPr/>
              <a:t>47</a:t>
            </a:fld>
            <a:endParaRPr lang="en-US"/>
          </a:p>
        </p:txBody>
      </p:sp>
      <p:sp>
        <p:nvSpPr>
          <p:cNvPr id="51203" name="Text Box 6"/>
          <p:cNvSpPr txBox="1">
            <a:spLocks noChangeArrowheads="1"/>
          </p:cNvSpPr>
          <p:nvPr/>
        </p:nvSpPr>
        <p:spPr bwMode="auto">
          <a:xfrm>
            <a:off x="1479550" y="1906588"/>
            <a:ext cx="5508625" cy="4211637"/>
          </a:xfrm>
          <a:prstGeom prst="rect">
            <a:avLst/>
          </a:prstGeom>
          <a:solidFill>
            <a:srgbClr val="002E8A"/>
          </a:solidFill>
          <a:ln w="9525">
            <a:noFill/>
            <a:miter lim="800000"/>
            <a:headEnd/>
            <a:tailEnd/>
          </a:ln>
        </p:spPr>
        <p:txBody>
          <a:bodyPr wrap="none">
            <a:spAutoFit/>
          </a:bodyPr>
          <a:lstStyle/>
          <a:p>
            <a:r>
              <a:rPr lang="en-US" sz="1800">
                <a:latin typeface="Courier New" pitchFamily="49" charset="0"/>
              </a:rPr>
              <a:t>&lt;?xml version=“1.0”?&gt;</a:t>
            </a:r>
          </a:p>
          <a:p>
            <a:r>
              <a:rPr lang="en-US" sz="1800">
                <a:solidFill>
                  <a:srgbClr val="FF3300"/>
                </a:solidFill>
                <a:latin typeface="Courier New" pitchFamily="49" charset="0"/>
              </a:rPr>
              <a:t>&lt;!DOCTYPE person [</a:t>
            </a:r>
          </a:p>
          <a:p>
            <a:r>
              <a:rPr lang="en-US" sz="1800">
                <a:latin typeface="Courier New" pitchFamily="49" charset="0"/>
              </a:rPr>
              <a:t>  &lt;!ELEMENT person (name, profession*)&gt;</a:t>
            </a:r>
          </a:p>
          <a:p>
            <a:r>
              <a:rPr lang="en-US" sz="1800">
                <a:latin typeface="Courier New" pitchFamily="49" charset="0"/>
              </a:rPr>
              <a:t>  &lt;!ELEMENT name (firstName, lastName)&gt;</a:t>
            </a:r>
          </a:p>
          <a:p>
            <a:r>
              <a:rPr lang="en-US" sz="1800">
                <a:latin typeface="Courier New" pitchFamily="49" charset="0"/>
              </a:rPr>
              <a:t>  &lt;!ELEMENT firstName  (#PCDATA)&gt;</a:t>
            </a:r>
          </a:p>
          <a:p>
            <a:r>
              <a:rPr lang="en-US" sz="1800">
                <a:latin typeface="Courier New" pitchFamily="49" charset="0"/>
              </a:rPr>
              <a:t>  &lt;!ELEMENT lastName   (#PCDATA)&gt;</a:t>
            </a:r>
          </a:p>
          <a:p>
            <a:r>
              <a:rPr lang="en-US" sz="1800">
                <a:latin typeface="Courier New" pitchFamily="49" charset="0"/>
              </a:rPr>
              <a:t>  &lt;!ELEMENT profession (#PCDATA)&gt;</a:t>
            </a:r>
          </a:p>
          <a:p>
            <a:r>
              <a:rPr lang="en-US" sz="1800">
                <a:solidFill>
                  <a:srgbClr val="FF3300"/>
                </a:solidFill>
                <a:latin typeface="Courier New" pitchFamily="49" charset="0"/>
              </a:rPr>
              <a:t>]&gt;</a:t>
            </a:r>
          </a:p>
          <a:p>
            <a:r>
              <a:rPr lang="en-US" sz="1800">
                <a:latin typeface="Courier New" pitchFamily="49" charset="0"/>
              </a:rPr>
              <a:t>&lt;person&gt;</a:t>
            </a:r>
          </a:p>
          <a:p>
            <a:r>
              <a:rPr lang="en-US" sz="1800">
                <a:latin typeface="Courier New" pitchFamily="49" charset="0"/>
              </a:rPr>
              <a:t> &lt;name&gt;</a:t>
            </a:r>
          </a:p>
          <a:p>
            <a:r>
              <a:rPr lang="en-US" sz="1800">
                <a:latin typeface="Courier New" pitchFamily="49" charset="0"/>
              </a:rPr>
              <a:t>  &lt;firstName&gt;  Andreas   &lt;/firstName&gt;</a:t>
            </a:r>
          </a:p>
          <a:p>
            <a:r>
              <a:rPr lang="en-US" sz="1800">
                <a:latin typeface="Courier New" pitchFamily="49" charset="0"/>
              </a:rPr>
              <a:t>  &lt;lastName&gt;   Pfeiffer  &lt;/lastName&gt;</a:t>
            </a:r>
          </a:p>
          <a:p>
            <a:r>
              <a:rPr lang="en-US" sz="1800">
                <a:latin typeface="Courier New" pitchFamily="49" charset="0"/>
              </a:rPr>
              <a:t> &lt;/name&gt;</a:t>
            </a:r>
          </a:p>
          <a:p>
            <a:r>
              <a:rPr lang="en-US" sz="1800">
                <a:latin typeface="Courier New" pitchFamily="49" charset="0"/>
              </a:rPr>
              <a:t> &lt;profession&gt; physicist &lt;/profession&gt;</a:t>
            </a:r>
          </a:p>
          <a:p>
            <a:r>
              <a:rPr lang="en-US" sz="1800">
                <a:latin typeface="Courier New" pitchFamily="49" charset="0"/>
              </a:rPr>
              <a:t>&lt;/person&gt;</a:t>
            </a:r>
          </a:p>
        </p:txBody>
      </p:sp>
      <p:sp>
        <p:nvSpPr>
          <p:cNvPr id="525314" name="Rectangle 2"/>
          <p:cNvSpPr>
            <a:spLocks noGrp="1" noChangeArrowheads="1"/>
          </p:cNvSpPr>
          <p:nvPr>
            <p:ph type="title"/>
          </p:nvPr>
        </p:nvSpPr>
        <p:spPr/>
        <p:txBody>
          <a:bodyPr/>
          <a:lstStyle/>
          <a:p>
            <a:pPr>
              <a:defRPr/>
            </a:pPr>
            <a:r>
              <a:rPr lang="en-US" smtClean="0"/>
              <a:t>DTD inside the document</a:t>
            </a:r>
          </a:p>
        </p:txBody>
      </p:sp>
      <p:sp>
        <p:nvSpPr>
          <p:cNvPr id="51205" name="Text Box 4"/>
          <p:cNvSpPr txBox="1">
            <a:spLocks noChangeArrowheads="1"/>
          </p:cNvSpPr>
          <p:nvPr/>
        </p:nvSpPr>
        <p:spPr bwMode="auto">
          <a:xfrm>
            <a:off x="5854700" y="1865313"/>
            <a:ext cx="2392363" cy="434975"/>
          </a:xfrm>
          <a:prstGeom prst="rect">
            <a:avLst/>
          </a:prstGeom>
          <a:noFill/>
          <a:ln w="38100">
            <a:solidFill>
              <a:srgbClr val="FF9933"/>
            </a:solidFill>
            <a:miter lim="800000"/>
            <a:headEnd/>
            <a:tailEnd/>
          </a:ln>
        </p:spPr>
        <p:txBody>
          <a:bodyPr wrap="none">
            <a:spAutoFit/>
          </a:bodyPr>
          <a:lstStyle/>
          <a:p>
            <a:pPr eaLnBrk="1" hangingPunct="1"/>
            <a:r>
              <a:rPr lang="en-US" sz="2000" i="1">
                <a:solidFill>
                  <a:srgbClr val="FF9933"/>
                </a:solidFill>
                <a:latin typeface="Times New Roman" pitchFamily="18" charset="0"/>
              </a:rPr>
              <a:t>Standalone version !</a:t>
            </a:r>
          </a:p>
        </p:txBody>
      </p:sp>
      <p:sp>
        <p:nvSpPr>
          <p:cNvPr id="525317" name="Line 5"/>
          <p:cNvSpPr>
            <a:spLocks noChangeShapeType="1"/>
          </p:cNvSpPr>
          <p:nvPr/>
        </p:nvSpPr>
        <p:spPr bwMode="auto">
          <a:xfrm flipH="1">
            <a:off x="4635500" y="2093913"/>
            <a:ext cx="1219200" cy="0"/>
          </a:xfrm>
          <a:prstGeom prst="line">
            <a:avLst/>
          </a:prstGeom>
          <a:noFill/>
          <a:ln w="38100">
            <a:solidFill>
              <a:srgbClr val="FF9933"/>
            </a:solidFill>
            <a:miter lim="800000"/>
            <a:headEnd/>
            <a:tailEnd type="triangle" w="med" len="lg"/>
          </a:ln>
          <a:effectLst/>
        </p:spPr>
        <p:txBody>
          <a:bodyPr wrap="none"/>
          <a:lstStyle/>
          <a:p>
            <a:pPr>
              <a:defRPr/>
            </a:pPr>
            <a:endParaRPr lang="en-US">
              <a:effectLst>
                <a:outerShdw blurRad="38100" dist="38100" dir="2700000" algn="tl">
                  <a:srgbClr val="000000">
                    <a:alpha val="43137"/>
                  </a:srgbClr>
                </a:outerShdw>
              </a:effectLst>
            </a:endParaRPr>
          </a:p>
        </p:txBody>
      </p:sp>
    </p:spTree>
  </p:cSld>
  <p:clrMapOvr>
    <a:masterClrMapping/>
  </p:clrMapOvr>
  <p:transition>
    <p:strips dir="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0"/>
          </p:nvPr>
        </p:nvSpPr>
        <p:spPr>
          <a:noFill/>
        </p:spPr>
        <p:txBody>
          <a:bodyPr/>
          <a:lstStyle/>
          <a:p>
            <a:fld id="{E88FBCF7-5AD6-4C1A-B0EB-14BA913FD482}" type="slidenum">
              <a:rPr lang="en-US"/>
              <a:pPr/>
              <a:t>48</a:t>
            </a:fld>
            <a:endParaRPr lang="en-US"/>
          </a:p>
        </p:txBody>
      </p:sp>
      <p:sp>
        <p:nvSpPr>
          <p:cNvPr id="52227" name="Text Box 9"/>
          <p:cNvSpPr txBox="1">
            <a:spLocks noChangeArrowheads="1"/>
          </p:cNvSpPr>
          <p:nvPr/>
        </p:nvSpPr>
        <p:spPr bwMode="auto">
          <a:xfrm>
            <a:off x="1203325" y="3284538"/>
            <a:ext cx="5372100" cy="1465262"/>
          </a:xfrm>
          <a:prstGeom prst="rect">
            <a:avLst/>
          </a:prstGeom>
          <a:solidFill>
            <a:srgbClr val="002E8A"/>
          </a:solidFill>
          <a:ln w="9525">
            <a:noFill/>
            <a:miter lim="800000"/>
            <a:headEnd/>
            <a:tailEnd/>
          </a:ln>
        </p:spPr>
        <p:txBody>
          <a:bodyPr wrap="none">
            <a:spAutoFit/>
          </a:bodyPr>
          <a:lstStyle/>
          <a:p>
            <a:r>
              <a:rPr lang="en-US" sz="1800">
                <a:latin typeface="Courier New" pitchFamily="49" charset="0"/>
              </a:rPr>
              <a:t>&lt;!ATTLIST image source CDATA #REQUIRED</a:t>
            </a:r>
          </a:p>
          <a:p>
            <a:r>
              <a:rPr lang="en-US" sz="1800">
                <a:latin typeface="Courier New" pitchFamily="49" charset="0"/>
              </a:rPr>
              <a:t>                width  CDATA #REQUIRED</a:t>
            </a:r>
          </a:p>
          <a:p>
            <a:r>
              <a:rPr lang="en-US" sz="1800">
                <a:latin typeface="Courier New" pitchFamily="49" charset="0"/>
              </a:rPr>
              <a:t>                height CDATA #REQUIRED</a:t>
            </a:r>
          </a:p>
          <a:p>
            <a:r>
              <a:rPr lang="en-US" sz="1800">
                <a:latin typeface="Courier New" pitchFamily="49" charset="0"/>
              </a:rPr>
              <a:t>                alt    CDATA #IMPLIED</a:t>
            </a:r>
          </a:p>
          <a:p>
            <a:r>
              <a:rPr lang="en-US" sz="1800">
                <a:latin typeface="Courier New" pitchFamily="49" charset="0"/>
              </a:rPr>
              <a:t>&gt;</a:t>
            </a:r>
          </a:p>
        </p:txBody>
      </p:sp>
      <p:sp>
        <p:nvSpPr>
          <p:cNvPr id="527367" name="Rectangle 7"/>
          <p:cNvSpPr>
            <a:spLocks noGrp="1" noChangeArrowheads="1"/>
          </p:cNvSpPr>
          <p:nvPr>
            <p:ph type="title"/>
          </p:nvPr>
        </p:nvSpPr>
        <p:spPr/>
        <p:txBody>
          <a:bodyPr/>
          <a:lstStyle/>
          <a:p>
            <a:pPr>
              <a:defRPr/>
            </a:pPr>
            <a:r>
              <a:rPr lang="en-US" smtClean="0"/>
              <a:t>Attribute Declarations</a:t>
            </a:r>
          </a:p>
        </p:txBody>
      </p:sp>
      <p:sp>
        <p:nvSpPr>
          <p:cNvPr id="52229" name="Rectangle 8"/>
          <p:cNvSpPr>
            <a:spLocks noGrp="1" noChangeArrowheads="1"/>
          </p:cNvSpPr>
          <p:nvPr>
            <p:ph type="body" idx="1"/>
          </p:nvPr>
        </p:nvSpPr>
        <p:spPr/>
        <p:txBody>
          <a:bodyPr/>
          <a:lstStyle/>
          <a:p>
            <a:r>
              <a:rPr lang="en-US" smtClean="0"/>
              <a:t>Syntax</a:t>
            </a:r>
          </a:p>
          <a:p>
            <a:pPr lvl="1"/>
            <a:r>
              <a:rPr lang="en-US" sz="1800" smtClean="0">
                <a:latin typeface="Courier New" pitchFamily="49" charset="0"/>
              </a:rPr>
              <a:t>&lt;!ATTLIST elementName attName attType attDefault&gt;</a:t>
            </a:r>
          </a:p>
          <a:p>
            <a:r>
              <a:rPr lang="en-US" smtClean="0"/>
              <a:t>Example</a:t>
            </a:r>
          </a:p>
          <a:p>
            <a:endParaRPr lang="en-US" smtClean="0"/>
          </a:p>
          <a:p>
            <a:endParaRPr lang="en-US" smtClean="0"/>
          </a:p>
        </p:txBody>
      </p:sp>
      <p:sp>
        <p:nvSpPr>
          <p:cNvPr id="52230" name="Text Box 5"/>
          <p:cNvSpPr txBox="1">
            <a:spLocks noChangeArrowheads="1"/>
          </p:cNvSpPr>
          <p:nvPr/>
        </p:nvSpPr>
        <p:spPr bwMode="auto">
          <a:xfrm>
            <a:off x="7329488" y="4065588"/>
            <a:ext cx="1082675" cy="434975"/>
          </a:xfrm>
          <a:prstGeom prst="rect">
            <a:avLst/>
          </a:prstGeom>
          <a:noFill/>
          <a:ln w="38100">
            <a:solidFill>
              <a:srgbClr val="FF9933"/>
            </a:solidFill>
            <a:miter lim="800000"/>
            <a:headEnd/>
            <a:tailEnd/>
          </a:ln>
        </p:spPr>
        <p:txBody>
          <a:bodyPr wrap="none">
            <a:spAutoFit/>
          </a:bodyPr>
          <a:lstStyle/>
          <a:p>
            <a:pPr eaLnBrk="1" hangingPunct="1"/>
            <a:r>
              <a:rPr lang="en-US" sz="2000" i="1">
                <a:solidFill>
                  <a:srgbClr val="FF9933"/>
                </a:solidFill>
                <a:latin typeface="Times New Roman" pitchFamily="18" charset="0"/>
              </a:rPr>
              <a:t>optional</a:t>
            </a:r>
          </a:p>
        </p:txBody>
      </p:sp>
      <p:sp>
        <p:nvSpPr>
          <p:cNvPr id="527366" name="Line 6"/>
          <p:cNvSpPr>
            <a:spLocks noChangeShapeType="1"/>
          </p:cNvSpPr>
          <p:nvPr/>
        </p:nvSpPr>
        <p:spPr bwMode="auto">
          <a:xfrm flipH="1">
            <a:off x="6415088" y="4294188"/>
            <a:ext cx="914400" cy="0"/>
          </a:xfrm>
          <a:prstGeom prst="line">
            <a:avLst/>
          </a:prstGeom>
          <a:noFill/>
          <a:ln w="38100">
            <a:solidFill>
              <a:srgbClr val="FF9933"/>
            </a:solidFill>
            <a:miter lim="800000"/>
            <a:headEnd/>
            <a:tailEnd type="triangle" w="med" len="med"/>
          </a:ln>
          <a:effectLst/>
        </p:spPr>
        <p:txBody>
          <a:bodyPr wrap="none"/>
          <a:lstStyle/>
          <a:p>
            <a:pPr>
              <a:defRPr/>
            </a:pPr>
            <a:endParaRPr lang="en-US">
              <a:effectLst>
                <a:outerShdw blurRad="38100" dist="38100" dir="2700000" algn="tl">
                  <a:srgbClr val="000000">
                    <a:alpha val="43137"/>
                  </a:srgbClr>
                </a:outerShdw>
              </a:effectLst>
            </a:endParaRPr>
          </a:p>
        </p:txBody>
      </p:sp>
    </p:spTree>
  </p:cSld>
  <p:clrMapOvr>
    <a:masterClrMapping/>
  </p:clrMapOvr>
  <p:transition>
    <p:strips dir="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4"/>
          <p:cNvSpPr>
            <a:spLocks noGrp="1"/>
          </p:cNvSpPr>
          <p:nvPr>
            <p:ph type="sldNum" sz="quarter" idx="10"/>
          </p:nvPr>
        </p:nvSpPr>
        <p:spPr>
          <a:noFill/>
        </p:spPr>
        <p:txBody>
          <a:bodyPr/>
          <a:lstStyle/>
          <a:p>
            <a:fld id="{158DE53B-E406-4B90-A645-F1C7916A040C}" type="slidenum">
              <a:rPr lang="en-US"/>
              <a:pPr/>
              <a:t>49</a:t>
            </a:fld>
            <a:endParaRPr lang="en-US"/>
          </a:p>
        </p:txBody>
      </p:sp>
      <p:sp>
        <p:nvSpPr>
          <p:cNvPr id="529413" name="Rectangle 5"/>
          <p:cNvSpPr>
            <a:spLocks noGrp="1" noChangeArrowheads="1"/>
          </p:cNvSpPr>
          <p:nvPr>
            <p:ph type="title"/>
          </p:nvPr>
        </p:nvSpPr>
        <p:spPr/>
        <p:txBody>
          <a:bodyPr/>
          <a:lstStyle/>
          <a:p>
            <a:pPr>
              <a:defRPr/>
            </a:pPr>
            <a:r>
              <a:rPr lang="en-US" smtClean="0"/>
              <a:t>Attribute types</a:t>
            </a:r>
          </a:p>
        </p:txBody>
      </p:sp>
      <p:sp>
        <p:nvSpPr>
          <p:cNvPr id="53252" name="Rectangle 6"/>
          <p:cNvSpPr>
            <a:spLocks noGrp="1" noChangeArrowheads="1"/>
          </p:cNvSpPr>
          <p:nvPr>
            <p:ph type="body" sz="half" idx="1"/>
          </p:nvPr>
        </p:nvSpPr>
        <p:spPr/>
        <p:txBody>
          <a:bodyPr/>
          <a:lstStyle/>
          <a:p>
            <a:r>
              <a:rPr lang="en-US" sz="2000" smtClean="0"/>
              <a:t>CDATA – text string</a:t>
            </a:r>
          </a:p>
          <a:p>
            <a:pPr lvl="1"/>
            <a:r>
              <a:rPr lang="en-US" sz="1600" smtClean="0"/>
              <a:t>Most generic</a:t>
            </a:r>
          </a:p>
          <a:p>
            <a:r>
              <a:rPr lang="en-US" sz="2000" smtClean="0"/>
              <a:t>NMTOKEN</a:t>
            </a:r>
          </a:p>
          <a:p>
            <a:pPr lvl="1"/>
            <a:r>
              <a:rPr lang="en-US" sz="1600" smtClean="0"/>
              <a:t>Same rules as for any XML name</a:t>
            </a:r>
          </a:p>
          <a:p>
            <a:r>
              <a:rPr lang="en-US" sz="2000" smtClean="0"/>
              <a:t>NMTOKENS</a:t>
            </a:r>
          </a:p>
          <a:p>
            <a:pPr lvl="1"/>
            <a:r>
              <a:rPr lang="en-US" sz="1600" smtClean="0"/>
              <a:t>One or more NMTOKEN separated by whitespace</a:t>
            </a:r>
          </a:p>
          <a:p>
            <a:r>
              <a:rPr lang="en-US" sz="2000" smtClean="0"/>
              <a:t>Enumeration</a:t>
            </a:r>
          </a:p>
          <a:p>
            <a:pPr lvl="1"/>
            <a:r>
              <a:rPr lang="en-US" sz="1600" smtClean="0"/>
              <a:t>List of possible choices</a:t>
            </a:r>
          </a:p>
          <a:p>
            <a:r>
              <a:rPr lang="en-US" sz="2000" smtClean="0"/>
              <a:t>ID</a:t>
            </a:r>
          </a:p>
          <a:p>
            <a:pPr lvl="1"/>
            <a:r>
              <a:rPr lang="en-US" sz="1600" smtClean="0"/>
              <a:t>Must contain a name unique within the document</a:t>
            </a:r>
          </a:p>
          <a:p>
            <a:endParaRPr lang="en-US" sz="2000" smtClean="0"/>
          </a:p>
        </p:txBody>
      </p:sp>
      <p:sp>
        <p:nvSpPr>
          <p:cNvPr id="53253" name="Rectangle 7"/>
          <p:cNvSpPr>
            <a:spLocks noGrp="1" noChangeArrowheads="1"/>
          </p:cNvSpPr>
          <p:nvPr>
            <p:ph type="body" sz="half" idx="2"/>
          </p:nvPr>
        </p:nvSpPr>
        <p:spPr/>
        <p:txBody>
          <a:bodyPr/>
          <a:lstStyle/>
          <a:p>
            <a:r>
              <a:rPr lang="en-US" sz="2400" smtClean="0"/>
              <a:t>IDREF</a:t>
            </a:r>
          </a:p>
          <a:p>
            <a:pPr lvl="1"/>
            <a:r>
              <a:rPr lang="en-US" sz="1800" smtClean="0"/>
              <a:t>Reference to an ID type attribute of an element in the doc.</a:t>
            </a:r>
          </a:p>
          <a:p>
            <a:r>
              <a:rPr lang="en-US" sz="2400" smtClean="0"/>
              <a:t>IDREFS</a:t>
            </a:r>
          </a:p>
          <a:p>
            <a:pPr lvl="1"/>
            <a:r>
              <a:rPr lang="en-US" sz="1800" smtClean="0"/>
              <a:t>Separated by whitespace</a:t>
            </a:r>
          </a:p>
          <a:p>
            <a:r>
              <a:rPr lang="en-US" sz="2400" smtClean="0"/>
              <a:t>ENTITY</a:t>
            </a:r>
          </a:p>
          <a:p>
            <a:pPr lvl="1"/>
            <a:r>
              <a:rPr lang="en-US" sz="1800" smtClean="0"/>
              <a:t>Name of an unparsed entity</a:t>
            </a:r>
          </a:p>
          <a:p>
            <a:r>
              <a:rPr lang="en-US" sz="2400" smtClean="0"/>
              <a:t>ENTITIES</a:t>
            </a:r>
          </a:p>
          <a:p>
            <a:pPr lvl="1"/>
            <a:r>
              <a:rPr lang="en-US" sz="1800" smtClean="0"/>
              <a:t>Separated by whitespace</a:t>
            </a:r>
          </a:p>
          <a:p>
            <a:r>
              <a:rPr lang="en-US" sz="2400" smtClean="0"/>
              <a:t>NOTATION</a:t>
            </a:r>
          </a:p>
          <a:p>
            <a:pPr lvl="1"/>
            <a:r>
              <a:rPr lang="en-US" sz="1800" smtClean="0"/>
              <a:t>Rarely used</a:t>
            </a:r>
          </a:p>
        </p:txBody>
      </p:sp>
    </p:spTree>
  </p:cSld>
  <p:clrMapOvr>
    <a:masterClrMapping/>
  </p:clrMapOvr>
  <p:transition>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2"/>
          <p:cNvSpPr>
            <a:spLocks noGrp="1"/>
          </p:cNvSpPr>
          <p:nvPr>
            <p:ph type="sldNum" sz="quarter" idx="10"/>
          </p:nvPr>
        </p:nvSpPr>
        <p:spPr>
          <a:noFill/>
        </p:spPr>
        <p:txBody>
          <a:bodyPr/>
          <a:lstStyle/>
          <a:p>
            <a:fld id="{21A0FF2A-CA6A-4AAB-B710-2AFDA711765A}" type="slidenum">
              <a:rPr lang="en-US"/>
              <a:pPr/>
              <a:t>5</a:t>
            </a:fld>
            <a:endParaRPr lang="en-US"/>
          </a:p>
        </p:txBody>
      </p:sp>
      <p:sp>
        <p:nvSpPr>
          <p:cNvPr id="623618" name="Rectangle 2"/>
          <p:cNvSpPr>
            <a:spLocks noGrp="1" noChangeArrowheads="1"/>
          </p:cNvSpPr>
          <p:nvPr>
            <p:ph type="title"/>
          </p:nvPr>
        </p:nvSpPr>
        <p:spPr/>
        <p:txBody>
          <a:bodyPr/>
          <a:lstStyle/>
          <a:p>
            <a:pPr>
              <a:defRPr/>
            </a:pPr>
            <a:r>
              <a:rPr lang="en-US" smtClean="0"/>
              <a:t>HTTP request example</a:t>
            </a:r>
          </a:p>
        </p:txBody>
      </p:sp>
      <p:sp>
        <p:nvSpPr>
          <p:cNvPr id="8196" name="Text Box 4"/>
          <p:cNvSpPr txBox="1">
            <a:spLocks noChangeArrowheads="1"/>
          </p:cNvSpPr>
          <p:nvPr/>
        </p:nvSpPr>
        <p:spPr bwMode="auto">
          <a:xfrm>
            <a:off x="906463" y="2581275"/>
            <a:ext cx="7194550" cy="1920875"/>
          </a:xfrm>
          <a:prstGeom prst="rect">
            <a:avLst/>
          </a:prstGeom>
          <a:solidFill>
            <a:srgbClr val="002E8A"/>
          </a:solidFill>
          <a:ln w="9525" algn="ctr">
            <a:noFill/>
            <a:miter lim="800000"/>
            <a:headEnd/>
            <a:tailEnd/>
          </a:ln>
        </p:spPr>
        <p:txBody>
          <a:bodyPr wrap="none" lIns="92075" tIns="46038" rIns="92075" bIns="46038">
            <a:spAutoFit/>
          </a:bodyPr>
          <a:lstStyle/>
          <a:p>
            <a:r>
              <a:rPr lang="en-US" sz="2000">
                <a:latin typeface="Courier New" pitchFamily="49" charset="0"/>
              </a:rPr>
              <a:t>GET /data/en/catalogue/ HTTP/1.1</a:t>
            </a:r>
            <a:br>
              <a:rPr lang="en-US" sz="2000">
                <a:latin typeface="Courier New" pitchFamily="49" charset="0"/>
              </a:rPr>
            </a:br>
            <a:r>
              <a:rPr lang="en-US" sz="2000">
                <a:latin typeface="Courier New" pitchFamily="49" charset="0"/>
              </a:rPr>
              <a:t>Accept:*/*               </a:t>
            </a:r>
            <a:br>
              <a:rPr lang="en-US" sz="2000">
                <a:latin typeface="Courier New" pitchFamily="49" charset="0"/>
              </a:rPr>
            </a:br>
            <a:r>
              <a:rPr lang="en-US" sz="2000">
                <a:latin typeface="Courier New" pitchFamily="49" charset="0"/>
              </a:rPr>
              <a:t>Accept-Language: en-gb</a:t>
            </a:r>
            <a:br>
              <a:rPr lang="en-US" sz="2000">
                <a:latin typeface="Courier New" pitchFamily="49" charset="0"/>
              </a:rPr>
            </a:br>
            <a:r>
              <a:rPr lang="en-US" sz="2000">
                <a:latin typeface="Courier New" pitchFamily="49" charset="0"/>
              </a:rPr>
              <a:t>Accept-Encoding: gzip, deflate</a:t>
            </a:r>
            <a:br>
              <a:rPr lang="en-US" sz="2000">
                <a:latin typeface="Courier New" pitchFamily="49" charset="0"/>
              </a:rPr>
            </a:br>
            <a:r>
              <a:rPr lang="en-US" sz="2000">
                <a:latin typeface="Courier New" pitchFamily="49" charset="0"/>
              </a:rPr>
              <a:t>User-Agent: Mozilla/4.0 (compatible; MSIE 6.0)</a:t>
            </a:r>
            <a:br>
              <a:rPr lang="en-US" sz="2000">
                <a:latin typeface="Courier New" pitchFamily="49" charset="0"/>
              </a:rPr>
            </a:br>
            <a:r>
              <a:rPr lang="en-US" sz="2000">
                <a:latin typeface="Courier New" pitchFamily="49" charset="0"/>
              </a:rPr>
              <a:t>Connection: Keep-Alive</a:t>
            </a:r>
          </a:p>
        </p:txBody>
      </p:sp>
      <p:sp>
        <p:nvSpPr>
          <p:cNvPr id="8197" name="Rectangle 5"/>
          <p:cNvSpPr>
            <a:spLocks noChangeArrowheads="1"/>
          </p:cNvSpPr>
          <p:nvPr/>
        </p:nvSpPr>
        <p:spPr bwMode="auto">
          <a:xfrm>
            <a:off x="363538" y="1565275"/>
            <a:ext cx="2935287" cy="396875"/>
          </a:xfrm>
          <a:prstGeom prst="rect">
            <a:avLst/>
          </a:prstGeom>
          <a:noFill/>
          <a:ln w="9525" algn="ctr">
            <a:noFill/>
            <a:miter lim="800000"/>
            <a:headEnd/>
            <a:tailEnd/>
          </a:ln>
        </p:spPr>
        <p:txBody>
          <a:bodyPr wrap="none" lIns="92075" tIns="46038" rIns="92075" bIns="46038">
            <a:spAutoFit/>
          </a:bodyPr>
          <a:lstStyle/>
          <a:p>
            <a:r>
              <a:rPr lang="en-US" sz="2000">
                <a:solidFill>
                  <a:srgbClr val="FFFF99"/>
                </a:solidFill>
              </a:rPr>
              <a:t>HTTP method (or verb)</a:t>
            </a:r>
          </a:p>
        </p:txBody>
      </p:sp>
      <p:sp>
        <p:nvSpPr>
          <p:cNvPr id="8198" name="Rectangle 6"/>
          <p:cNvSpPr>
            <a:spLocks noChangeArrowheads="1"/>
          </p:cNvSpPr>
          <p:nvPr/>
        </p:nvSpPr>
        <p:spPr bwMode="auto">
          <a:xfrm>
            <a:off x="3371850" y="2097088"/>
            <a:ext cx="1665288" cy="396875"/>
          </a:xfrm>
          <a:prstGeom prst="rect">
            <a:avLst/>
          </a:prstGeom>
          <a:noFill/>
          <a:ln w="9525" algn="ctr">
            <a:noFill/>
            <a:miter lim="800000"/>
            <a:headEnd/>
            <a:tailEnd/>
          </a:ln>
        </p:spPr>
        <p:txBody>
          <a:bodyPr wrap="none" lIns="92075" tIns="46038" rIns="92075" bIns="46038">
            <a:spAutoFit/>
          </a:bodyPr>
          <a:lstStyle/>
          <a:p>
            <a:r>
              <a:rPr lang="en-US" sz="2000">
                <a:solidFill>
                  <a:srgbClr val="FFFF99"/>
                </a:solidFill>
              </a:rPr>
              <a:t>relative URL</a:t>
            </a:r>
          </a:p>
        </p:txBody>
      </p:sp>
      <p:sp>
        <p:nvSpPr>
          <p:cNvPr id="8199" name="Rectangle 7"/>
          <p:cNvSpPr>
            <a:spLocks noChangeArrowheads="1"/>
          </p:cNvSpPr>
          <p:nvPr/>
        </p:nvSpPr>
        <p:spPr bwMode="auto">
          <a:xfrm>
            <a:off x="6289675" y="2003425"/>
            <a:ext cx="2132013" cy="396875"/>
          </a:xfrm>
          <a:prstGeom prst="rect">
            <a:avLst/>
          </a:prstGeom>
          <a:noFill/>
          <a:ln w="9525" algn="ctr">
            <a:noFill/>
            <a:miter lim="800000"/>
            <a:headEnd/>
            <a:tailEnd/>
          </a:ln>
        </p:spPr>
        <p:txBody>
          <a:bodyPr wrap="none" lIns="92075" tIns="46038" rIns="92075" bIns="46038">
            <a:spAutoFit/>
          </a:bodyPr>
          <a:lstStyle/>
          <a:p>
            <a:r>
              <a:rPr lang="en-US" sz="2000">
                <a:solidFill>
                  <a:srgbClr val="FFFF99"/>
                </a:solidFill>
              </a:rPr>
              <a:t>version of HTTP</a:t>
            </a:r>
          </a:p>
        </p:txBody>
      </p:sp>
      <p:sp>
        <p:nvSpPr>
          <p:cNvPr id="8200" name="Rectangle 8"/>
          <p:cNvSpPr>
            <a:spLocks noChangeArrowheads="1"/>
          </p:cNvSpPr>
          <p:nvPr/>
        </p:nvSpPr>
        <p:spPr bwMode="auto">
          <a:xfrm>
            <a:off x="0" y="5256213"/>
            <a:ext cx="8359775" cy="701675"/>
          </a:xfrm>
          <a:prstGeom prst="rect">
            <a:avLst/>
          </a:prstGeom>
          <a:noFill/>
          <a:ln w="9525" algn="ctr">
            <a:noFill/>
            <a:miter lim="800000"/>
            <a:headEnd/>
            <a:tailEnd/>
          </a:ln>
        </p:spPr>
        <p:txBody>
          <a:bodyPr lIns="92075" tIns="46038" rIns="92075" bIns="46038">
            <a:spAutoFit/>
          </a:bodyPr>
          <a:lstStyle/>
          <a:p>
            <a:r>
              <a:rPr lang="en-US" sz="2000">
                <a:solidFill>
                  <a:srgbClr val="FFFF99"/>
                </a:solidFill>
              </a:rPr>
              <a:t>a set of name/value pairs (</a:t>
            </a:r>
            <a:r>
              <a:rPr lang="en-US" sz="2000" i="1">
                <a:solidFill>
                  <a:srgbClr val="FFFF99"/>
                </a:solidFill>
              </a:rPr>
              <a:t>headers)</a:t>
            </a:r>
          </a:p>
          <a:p>
            <a:r>
              <a:rPr lang="en-US" sz="2000">
                <a:solidFill>
                  <a:srgbClr val="FFFF99"/>
                </a:solidFill>
              </a:rPr>
              <a:t>header values control how the request is processed by the server.</a:t>
            </a:r>
          </a:p>
        </p:txBody>
      </p:sp>
      <p:sp>
        <p:nvSpPr>
          <p:cNvPr id="623626" name="AutoShape 10"/>
          <p:cNvSpPr>
            <a:spLocks/>
          </p:cNvSpPr>
          <p:nvPr/>
        </p:nvSpPr>
        <p:spPr bwMode="auto">
          <a:xfrm>
            <a:off x="692150" y="3006725"/>
            <a:ext cx="187325" cy="1430338"/>
          </a:xfrm>
          <a:prstGeom prst="leftBrace">
            <a:avLst>
              <a:gd name="adj1" fmla="val 63630"/>
              <a:gd name="adj2" fmla="val 65259"/>
            </a:avLst>
          </a:prstGeom>
          <a:noFill/>
          <a:ln w="38100">
            <a:solidFill>
              <a:srgbClr val="FF3300"/>
            </a:solidFill>
            <a:round/>
            <a:headEnd type="none" w="sm" len="sm"/>
            <a:tailEnd type="none" w="sm" len="sm"/>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623627" name="Line 11"/>
          <p:cNvSpPr>
            <a:spLocks noChangeShapeType="1"/>
          </p:cNvSpPr>
          <p:nvPr/>
        </p:nvSpPr>
        <p:spPr bwMode="auto">
          <a:xfrm>
            <a:off x="695325" y="2019300"/>
            <a:ext cx="355600" cy="573088"/>
          </a:xfrm>
          <a:prstGeom prst="line">
            <a:avLst/>
          </a:prstGeom>
          <a:noFill/>
          <a:ln w="38100">
            <a:solidFill>
              <a:srgbClr val="FF3300"/>
            </a:solidFill>
            <a:round/>
            <a:headEn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623628" name="Line 12"/>
          <p:cNvSpPr>
            <a:spLocks noChangeShapeType="1"/>
          </p:cNvSpPr>
          <p:nvPr/>
        </p:nvSpPr>
        <p:spPr bwMode="auto">
          <a:xfrm flipV="1">
            <a:off x="446088" y="3968750"/>
            <a:ext cx="206375" cy="1146175"/>
          </a:xfrm>
          <a:prstGeom prst="line">
            <a:avLst/>
          </a:prstGeom>
          <a:noFill/>
          <a:ln w="38100">
            <a:solidFill>
              <a:srgbClr val="FF3300"/>
            </a:solidFill>
            <a:round/>
            <a:headEn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623629" name="Line 13"/>
          <p:cNvSpPr>
            <a:spLocks noChangeShapeType="1"/>
          </p:cNvSpPr>
          <p:nvPr/>
        </p:nvSpPr>
        <p:spPr bwMode="auto">
          <a:xfrm flipH="1">
            <a:off x="5510213" y="2301875"/>
            <a:ext cx="736600" cy="271463"/>
          </a:xfrm>
          <a:prstGeom prst="line">
            <a:avLst/>
          </a:prstGeom>
          <a:noFill/>
          <a:ln w="38100">
            <a:solidFill>
              <a:srgbClr val="FF3300"/>
            </a:solidFill>
            <a:round/>
            <a:headEn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623630" name="Line 14"/>
          <p:cNvSpPr>
            <a:spLocks noChangeShapeType="1"/>
          </p:cNvSpPr>
          <p:nvPr/>
        </p:nvSpPr>
        <p:spPr bwMode="auto">
          <a:xfrm flipH="1">
            <a:off x="3008313" y="2352675"/>
            <a:ext cx="312737" cy="204788"/>
          </a:xfrm>
          <a:prstGeom prst="line">
            <a:avLst/>
          </a:prstGeom>
          <a:noFill/>
          <a:ln w="38100">
            <a:solidFill>
              <a:srgbClr val="FF3300"/>
            </a:solidFill>
            <a:round/>
            <a:headEn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Tree>
  </p:cSld>
  <p:clrMapOvr>
    <a:masterClrMapping/>
  </p:clrMapOvr>
  <p:transition>
    <p:strips dir="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p:spPr>
        <p:txBody>
          <a:bodyPr/>
          <a:lstStyle/>
          <a:p>
            <a:fld id="{1878B652-6470-406F-9FAD-D2F4E6839B93}" type="slidenum">
              <a:rPr lang="en-US"/>
              <a:pPr/>
              <a:t>50</a:t>
            </a:fld>
            <a:endParaRPr lang="en-US"/>
          </a:p>
        </p:txBody>
      </p:sp>
      <p:sp>
        <p:nvSpPr>
          <p:cNvPr id="531460" name="Rectangle 4"/>
          <p:cNvSpPr>
            <a:spLocks noGrp="1" noChangeArrowheads="1"/>
          </p:cNvSpPr>
          <p:nvPr>
            <p:ph type="title"/>
          </p:nvPr>
        </p:nvSpPr>
        <p:spPr/>
        <p:txBody>
          <a:bodyPr/>
          <a:lstStyle/>
          <a:p>
            <a:pPr>
              <a:defRPr/>
            </a:pPr>
            <a:r>
              <a:rPr lang="en-US" smtClean="0"/>
              <a:t>Attribute defaults</a:t>
            </a:r>
          </a:p>
        </p:txBody>
      </p:sp>
      <p:sp>
        <p:nvSpPr>
          <p:cNvPr id="54276" name="Rectangle 5"/>
          <p:cNvSpPr>
            <a:spLocks noGrp="1" noChangeArrowheads="1"/>
          </p:cNvSpPr>
          <p:nvPr>
            <p:ph type="body" idx="1"/>
          </p:nvPr>
        </p:nvSpPr>
        <p:spPr/>
        <p:txBody>
          <a:bodyPr/>
          <a:lstStyle/>
          <a:p>
            <a:r>
              <a:rPr lang="en-US" smtClean="0"/>
              <a:t>#IMPLIED</a:t>
            </a:r>
          </a:p>
          <a:p>
            <a:pPr lvl="1"/>
            <a:r>
              <a:rPr lang="en-US" smtClean="0"/>
              <a:t>Optional, no default provided</a:t>
            </a:r>
          </a:p>
          <a:p>
            <a:r>
              <a:rPr lang="en-US" smtClean="0"/>
              <a:t>#REQUIRED</a:t>
            </a:r>
          </a:p>
          <a:p>
            <a:pPr lvl="1"/>
            <a:r>
              <a:rPr lang="en-US" smtClean="0"/>
              <a:t>Each instance of the element must provide a value for this attribute, no default.</a:t>
            </a:r>
          </a:p>
          <a:p>
            <a:r>
              <a:rPr lang="en-US" smtClean="0"/>
              <a:t>#FIXED</a:t>
            </a:r>
          </a:p>
          <a:p>
            <a:pPr lvl="1"/>
            <a:r>
              <a:rPr lang="en-US" smtClean="0"/>
              <a:t>Attribute value is constant and immutable, cannot be overwritten</a:t>
            </a:r>
          </a:p>
          <a:p>
            <a:r>
              <a:rPr lang="en-US" smtClean="0"/>
              <a:t>Default values can be provided</a:t>
            </a:r>
          </a:p>
          <a:p>
            <a:pPr lvl="1"/>
            <a:r>
              <a:rPr lang="en-US" smtClean="0">
                <a:latin typeface="Courier New" pitchFamily="49" charset="0"/>
              </a:rPr>
              <a:t>&lt;!ATTLIST webPage protocol NMTOKEN “http”&gt;</a:t>
            </a:r>
          </a:p>
          <a:p>
            <a:pPr lvl="1"/>
            <a:endParaRPr lang="en-US" smtClean="0">
              <a:latin typeface="Courier New" pitchFamily="49" charset="0"/>
            </a:endParaRPr>
          </a:p>
        </p:txBody>
      </p:sp>
    </p:spTree>
  </p:cSld>
  <p:clrMapOvr>
    <a:masterClrMapping/>
  </p:clrMapOvr>
  <p:transition>
    <p:strips dir="rd"/>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3"/>
          <p:cNvSpPr>
            <a:spLocks noGrp="1"/>
          </p:cNvSpPr>
          <p:nvPr>
            <p:ph type="sldNum" sz="quarter" idx="10"/>
          </p:nvPr>
        </p:nvSpPr>
        <p:spPr>
          <a:noFill/>
        </p:spPr>
        <p:txBody>
          <a:bodyPr/>
          <a:lstStyle/>
          <a:p>
            <a:fld id="{AEC0397F-2690-4CEE-8B45-6F38B6EFFEAC}" type="slidenum">
              <a:rPr lang="en-US"/>
              <a:pPr/>
              <a:t>51</a:t>
            </a:fld>
            <a:endParaRPr lang="en-US"/>
          </a:p>
        </p:txBody>
      </p:sp>
      <p:sp>
        <p:nvSpPr>
          <p:cNvPr id="533506" name="Rectangle 2"/>
          <p:cNvSpPr>
            <a:spLocks noGrp="1" noChangeArrowheads="1"/>
          </p:cNvSpPr>
          <p:nvPr>
            <p:ph type="title"/>
          </p:nvPr>
        </p:nvSpPr>
        <p:spPr/>
        <p:txBody>
          <a:bodyPr/>
          <a:lstStyle/>
          <a:p>
            <a:pPr>
              <a:defRPr/>
            </a:pPr>
            <a:r>
              <a:rPr lang="en-US" smtClean="0"/>
              <a:t>Entity references</a:t>
            </a:r>
          </a:p>
        </p:txBody>
      </p:sp>
      <p:sp>
        <p:nvSpPr>
          <p:cNvPr id="55300" name="Rectangle 3"/>
          <p:cNvSpPr>
            <a:spLocks noGrp="1" noChangeArrowheads="1"/>
          </p:cNvSpPr>
          <p:nvPr>
            <p:ph type="body" idx="1"/>
          </p:nvPr>
        </p:nvSpPr>
        <p:spPr/>
        <p:txBody>
          <a:bodyPr/>
          <a:lstStyle/>
          <a:p>
            <a:r>
              <a:rPr lang="en-US" smtClean="0"/>
              <a:t>“Shorthand” notation for DTDs</a:t>
            </a:r>
          </a:p>
          <a:p>
            <a:pPr lvl="1"/>
            <a:r>
              <a:rPr lang="en-US" smtClean="0"/>
              <a:t>Five pre-defined</a:t>
            </a:r>
          </a:p>
          <a:p>
            <a:pPr lvl="2"/>
            <a:r>
              <a:rPr lang="en-US" smtClean="0"/>
              <a:t>&amp;lt; &amp;gt; &amp;amp; &amp;quot; &amp;apos;</a:t>
            </a:r>
          </a:p>
          <a:p>
            <a:pPr lvl="1"/>
            <a:r>
              <a:rPr lang="en-US" smtClean="0"/>
              <a:t>You can define your own</a:t>
            </a:r>
          </a:p>
          <a:p>
            <a:pPr lvl="2"/>
            <a:r>
              <a:rPr lang="en-US" smtClean="0"/>
              <a:t>Eases readability and re-use</a:t>
            </a:r>
          </a:p>
        </p:txBody>
      </p:sp>
      <p:sp>
        <p:nvSpPr>
          <p:cNvPr id="55301" name="Text Box 5"/>
          <p:cNvSpPr txBox="1">
            <a:spLocks noChangeArrowheads="1"/>
          </p:cNvSpPr>
          <p:nvPr/>
        </p:nvSpPr>
        <p:spPr bwMode="auto">
          <a:xfrm>
            <a:off x="950913" y="4460875"/>
            <a:ext cx="6737350" cy="915988"/>
          </a:xfrm>
          <a:prstGeom prst="rect">
            <a:avLst/>
          </a:prstGeom>
          <a:solidFill>
            <a:srgbClr val="002E8A"/>
          </a:solidFill>
          <a:ln w="9525">
            <a:noFill/>
            <a:miter lim="800000"/>
            <a:headEnd/>
            <a:tailEnd/>
          </a:ln>
        </p:spPr>
        <p:txBody>
          <a:bodyPr wrap="none">
            <a:spAutoFit/>
          </a:bodyPr>
          <a:lstStyle/>
          <a:p>
            <a:r>
              <a:rPr lang="en-US" sz="1800">
                <a:latin typeface="Courier New" pitchFamily="49" charset="0"/>
              </a:rPr>
              <a:t>&lt;!ENTITY </a:t>
            </a:r>
            <a:r>
              <a:rPr lang="en-US" sz="1800">
                <a:solidFill>
                  <a:srgbClr val="FF3300"/>
                </a:solidFill>
                <a:latin typeface="Courier New" pitchFamily="49" charset="0"/>
              </a:rPr>
              <a:t>coord</a:t>
            </a:r>
            <a:r>
              <a:rPr lang="en-US" sz="1800">
                <a:latin typeface="Courier New" pitchFamily="49" charset="0"/>
              </a:rPr>
              <a:t> “( (x,y)|(y,x)|(th,r)|(r,th) )” &gt;</a:t>
            </a:r>
          </a:p>
          <a:p>
            <a:r>
              <a:rPr lang="en-US" sz="1800">
                <a:latin typeface="Courier New" pitchFamily="49" charset="0"/>
              </a:rPr>
              <a:t>&lt;!-- a polygon has at least three points --&gt;</a:t>
            </a:r>
          </a:p>
          <a:p>
            <a:r>
              <a:rPr lang="en-US" sz="1800">
                <a:latin typeface="Courier New" pitchFamily="49" charset="0"/>
              </a:rPr>
              <a:t>&lt;!ELEMENT polygon (&amp;</a:t>
            </a:r>
            <a:r>
              <a:rPr lang="en-US" sz="1800">
                <a:solidFill>
                  <a:srgbClr val="FF3300"/>
                </a:solidFill>
                <a:latin typeface="Courier New" pitchFamily="49" charset="0"/>
              </a:rPr>
              <a:t>coord</a:t>
            </a:r>
            <a:r>
              <a:rPr lang="en-US" sz="1800">
                <a:latin typeface="Courier New" pitchFamily="49" charset="0"/>
              </a:rPr>
              <a:t>;, &amp;</a:t>
            </a:r>
            <a:r>
              <a:rPr lang="en-US" sz="1800">
                <a:solidFill>
                  <a:srgbClr val="FF3300"/>
                </a:solidFill>
                <a:latin typeface="Courier New" pitchFamily="49" charset="0"/>
              </a:rPr>
              <a:t>coord</a:t>
            </a:r>
            <a:r>
              <a:rPr lang="en-US" sz="1800">
                <a:latin typeface="Courier New" pitchFamily="49" charset="0"/>
              </a:rPr>
              <a:t>;, &amp;</a:t>
            </a:r>
            <a:r>
              <a:rPr lang="en-US" sz="1800">
                <a:solidFill>
                  <a:srgbClr val="FF3300"/>
                </a:solidFill>
                <a:latin typeface="Courier New" pitchFamily="49" charset="0"/>
              </a:rPr>
              <a:t>coord</a:t>
            </a:r>
            <a:r>
              <a:rPr lang="en-US" sz="1800">
                <a:latin typeface="Courier New" pitchFamily="49" charset="0"/>
              </a:rPr>
              <a:t>;+) &gt;</a:t>
            </a:r>
          </a:p>
        </p:txBody>
      </p:sp>
    </p:spTree>
  </p:cSld>
  <p:clrMapOvr>
    <a:masterClrMapping/>
  </p:clrMapOvr>
  <p:transition>
    <p:strips dir="rd"/>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6322" name="Slide Number Placeholder 3"/>
          <p:cNvSpPr>
            <a:spLocks noGrp="1"/>
          </p:cNvSpPr>
          <p:nvPr>
            <p:ph type="sldNum" sz="quarter" idx="10"/>
          </p:nvPr>
        </p:nvSpPr>
        <p:spPr>
          <a:noFill/>
        </p:spPr>
        <p:txBody>
          <a:bodyPr/>
          <a:lstStyle/>
          <a:p>
            <a:fld id="{1D0D2B04-04B6-4319-882B-3FCE6D801FFC}" type="slidenum">
              <a:rPr lang="en-US"/>
              <a:pPr/>
              <a:t>52</a:t>
            </a:fld>
            <a:endParaRPr lang="en-US"/>
          </a:p>
        </p:txBody>
      </p:sp>
      <p:sp>
        <p:nvSpPr>
          <p:cNvPr id="535554" name="Rectangle 2"/>
          <p:cNvSpPr>
            <a:spLocks noGrp="1" noChangeArrowheads="1"/>
          </p:cNvSpPr>
          <p:nvPr>
            <p:ph type="title"/>
          </p:nvPr>
        </p:nvSpPr>
        <p:spPr/>
        <p:txBody>
          <a:bodyPr/>
          <a:lstStyle/>
          <a:p>
            <a:pPr>
              <a:defRPr/>
            </a:pPr>
            <a:r>
              <a:rPr lang="en-US" smtClean="0"/>
              <a:t>Parameter entities</a:t>
            </a:r>
          </a:p>
        </p:txBody>
      </p:sp>
      <p:sp>
        <p:nvSpPr>
          <p:cNvPr id="56324" name="Rectangle 3"/>
          <p:cNvSpPr>
            <a:spLocks noGrp="1" noChangeArrowheads="1"/>
          </p:cNvSpPr>
          <p:nvPr>
            <p:ph type="body" idx="1"/>
          </p:nvPr>
        </p:nvSpPr>
        <p:spPr>
          <a:xfrm>
            <a:off x="685800" y="1600200"/>
            <a:ext cx="8305800" cy="4495800"/>
          </a:xfrm>
        </p:spPr>
        <p:txBody>
          <a:bodyPr/>
          <a:lstStyle/>
          <a:p>
            <a:r>
              <a:rPr lang="en-US" sz="2400" smtClean="0"/>
              <a:t>Different from general entities</a:t>
            </a:r>
          </a:p>
          <a:p>
            <a:pPr lvl="1"/>
            <a:r>
              <a:rPr lang="en-US" sz="1800" smtClean="0"/>
              <a:t>Can be used only in DTDs (not in the docs)</a:t>
            </a:r>
          </a:p>
        </p:txBody>
      </p:sp>
      <p:sp>
        <p:nvSpPr>
          <p:cNvPr id="56325" name="Text Box 4"/>
          <p:cNvSpPr txBox="1">
            <a:spLocks noChangeArrowheads="1"/>
          </p:cNvSpPr>
          <p:nvPr/>
        </p:nvSpPr>
        <p:spPr bwMode="auto">
          <a:xfrm>
            <a:off x="201613" y="2632075"/>
            <a:ext cx="8375650" cy="915988"/>
          </a:xfrm>
          <a:prstGeom prst="rect">
            <a:avLst/>
          </a:prstGeom>
          <a:solidFill>
            <a:srgbClr val="002E8A"/>
          </a:solidFill>
          <a:ln w="9525">
            <a:noFill/>
            <a:miter lim="800000"/>
            <a:headEnd/>
            <a:tailEnd/>
          </a:ln>
        </p:spPr>
        <p:txBody>
          <a:bodyPr wrap="none">
            <a:spAutoFit/>
          </a:bodyPr>
          <a:lstStyle/>
          <a:p>
            <a:r>
              <a:rPr lang="en-US" sz="1800">
                <a:latin typeface="Courier New" pitchFamily="49" charset="0"/>
              </a:rPr>
              <a:t>&lt;!ENTITY </a:t>
            </a:r>
            <a:r>
              <a:rPr lang="en-US" sz="1800">
                <a:solidFill>
                  <a:srgbClr val="FF3300"/>
                </a:solidFill>
                <a:latin typeface="Courier New" pitchFamily="49" charset="0"/>
              </a:rPr>
              <a:t>%</a:t>
            </a:r>
            <a:r>
              <a:rPr lang="en-US" sz="1800">
                <a:latin typeface="Courier New" pitchFamily="49" charset="0"/>
              </a:rPr>
              <a:t> </a:t>
            </a:r>
            <a:r>
              <a:rPr lang="en-US" sz="1800">
                <a:solidFill>
                  <a:srgbClr val="FF3300"/>
                </a:solidFill>
                <a:latin typeface="Courier New" pitchFamily="49" charset="0"/>
              </a:rPr>
              <a:t>residentialContent</a:t>
            </a:r>
            <a:r>
              <a:rPr lang="en-US" sz="1800">
                <a:latin typeface="Courier New" pitchFamily="49" charset="0"/>
              </a:rPr>
              <a:t> “address, size, rooms, baths”&gt;</a:t>
            </a:r>
            <a:br>
              <a:rPr lang="en-US" sz="1800">
                <a:latin typeface="Courier New" pitchFamily="49" charset="0"/>
              </a:rPr>
            </a:br>
            <a:r>
              <a:rPr lang="en-US" sz="1800">
                <a:latin typeface="Courier New" pitchFamily="49" charset="0"/>
              </a:rPr>
              <a:t>&lt;!ENTITY </a:t>
            </a:r>
            <a:r>
              <a:rPr lang="en-US" sz="1800">
                <a:solidFill>
                  <a:srgbClr val="FF3300"/>
                </a:solidFill>
                <a:latin typeface="Courier New" pitchFamily="49" charset="0"/>
              </a:rPr>
              <a:t>%</a:t>
            </a:r>
            <a:r>
              <a:rPr lang="en-US" sz="1800">
                <a:latin typeface="Courier New" pitchFamily="49" charset="0"/>
              </a:rPr>
              <a:t> </a:t>
            </a:r>
            <a:r>
              <a:rPr lang="en-US" sz="1800">
                <a:solidFill>
                  <a:srgbClr val="FF3300"/>
                </a:solidFill>
                <a:latin typeface="Courier New" pitchFamily="49" charset="0"/>
              </a:rPr>
              <a:t>rentalContent</a:t>
            </a:r>
            <a:r>
              <a:rPr lang="en-US" sz="1800">
                <a:latin typeface="Courier New" pitchFamily="49" charset="0"/>
              </a:rPr>
              <a:t> “rent”&gt;</a:t>
            </a:r>
            <a:br>
              <a:rPr lang="en-US" sz="1800">
                <a:latin typeface="Courier New" pitchFamily="49" charset="0"/>
              </a:rPr>
            </a:br>
            <a:r>
              <a:rPr lang="en-US" sz="1800">
                <a:latin typeface="Courier New" pitchFamily="49" charset="0"/>
              </a:rPr>
              <a:t>&lt;!ELEMENT apartment (</a:t>
            </a:r>
            <a:r>
              <a:rPr lang="en-US" sz="1800">
                <a:solidFill>
                  <a:srgbClr val="FF3300"/>
                </a:solidFill>
                <a:latin typeface="Courier New" pitchFamily="49" charset="0"/>
              </a:rPr>
              <a:t>%residentialContent</a:t>
            </a:r>
            <a:r>
              <a:rPr lang="en-US" sz="1800">
                <a:latin typeface="Courier New" pitchFamily="49" charset="0"/>
              </a:rPr>
              <a:t>;, </a:t>
            </a:r>
            <a:r>
              <a:rPr lang="en-US" sz="1800">
                <a:solidFill>
                  <a:srgbClr val="FF3300"/>
                </a:solidFill>
                <a:latin typeface="Courier New" pitchFamily="49" charset="0"/>
              </a:rPr>
              <a:t>%rentalContent</a:t>
            </a:r>
            <a:r>
              <a:rPr lang="en-US" sz="1800">
                <a:latin typeface="Courier New" pitchFamily="49" charset="0"/>
              </a:rPr>
              <a:t>;)&gt;</a:t>
            </a:r>
          </a:p>
        </p:txBody>
      </p:sp>
      <p:sp>
        <p:nvSpPr>
          <p:cNvPr id="56326" name="Rectangle 5"/>
          <p:cNvSpPr>
            <a:spLocks noChangeArrowheads="1"/>
          </p:cNvSpPr>
          <p:nvPr/>
        </p:nvSpPr>
        <p:spPr bwMode="auto">
          <a:xfrm>
            <a:off x="587375" y="3889375"/>
            <a:ext cx="8305800" cy="1787525"/>
          </a:xfrm>
          <a:prstGeom prst="rect">
            <a:avLst/>
          </a:prstGeom>
          <a:noFill/>
          <a:ln w="9525">
            <a:noFill/>
            <a:miter lim="800000"/>
            <a:headEnd/>
            <a:tailEnd/>
          </a:ln>
        </p:spPr>
        <p:txBody>
          <a:bodyPr lIns="92075" tIns="46038" rIns="92075" bIns="46038"/>
          <a:lstStyle/>
          <a:p>
            <a:pPr marL="342900" indent="-342900">
              <a:spcBef>
                <a:spcPct val="20000"/>
              </a:spcBef>
              <a:buClr>
                <a:schemeClr val="tx2"/>
              </a:buClr>
              <a:buSzPct val="75000"/>
              <a:buFont typeface="Wingdings" pitchFamily="2" charset="2"/>
              <a:buChar char="u"/>
            </a:pPr>
            <a:r>
              <a:rPr lang="en-US" sz="2400"/>
              <a:t>Adds higher level of flexibility</a:t>
            </a:r>
          </a:p>
          <a:p>
            <a:pPr marL="742950" lvl="1" indent="-285750">
              <a:spcBef>
                <a:spcPct val="20000"/>
              </a:spcBef>
              <a:buClr>
                <a:schemeClr val="tx2"/>
              </a:buClr>
              <a:buSzPct val="75000"/>
              <a:buFont typeface="Wingdings" pitchFamily="2" charset="2"/>
              <a:buChar char="u"/>
            </a:pPr>
            <a:r>
              <a:rPr lang="en-US" sz="1800">
                <a:solidFill>
                  <a:schemeClr val="hlink"/>
                </a:solidFill>
              </a:rPr>
              <a:t>Parameter is </a:t>
            </a:r>
            <a:r>
              <a:rPr lang="en-US" sz="1800" i="1">
                <a:solidFill>
                  <a:schemeClr val="hlink"/>
                </a:solidFill>
              </a:rPr>
              <a:t>replaced</a:t>
            </a:r>
            <a:r>
              <a:rPr lang="en-US" sz="1800">
                <a:solidFill>
                  <a:schemeClr val="hlink"/>
                </a:solidFill>
              </a:rPr>
              <a:t> by text it refers to</a:t>
            </a:r>
          </a:p>
          <a:p>
            <a:pPr marL="742950" lvl="1" indent="-285750">
              <a:spcBef>
                <a:spcPct val="20000"/>
              </a:spcBef>
              <a:buClr>
                <a:schemeClr val="tx2"/>
              </a:buClr>
              <a:buSzPct val="75000"/>
              <a:buFont typeface="Wingdings" pitchFamily="2" charset="2"/>
              <a:buChar char="u"/>
            </a:pPr>
            <a:r>
              <a:rPr lang="en-US" sz="1800">
                <a:solidFill>
                  <a:schemeClr val="hlink"/>
                </a:solidFill>
              </a:rPr>
              <a:t>Can be overwritten before being used !</a:t>
            </a:r>
          </a:p>
          <a:p>
            <a:pPr marL="742950" lvl="1" indent="-285750">
              <a:spcBef>
                <a:spcPct val="20000"/>
              </a:spcBef>
              <a:buClr>
                <a:schemeClr val="tx2"/>
              </a:buClr>
              <a:buSzPct val="75000"/>
              <a:buFont typeface="Wingdings" pitchFamily="2" charset="2"/>
              <a:buChar char="u"/>
            </a:pPr>
            <a:r>
              <a:rPr lang="en-US" sz="1800">
                <a:solidFill>
                  <a:schemeClr val="hlink"/>
                </a:solidFill>
              </a:rPr>
              <a:t>Useful also for conditional inclusions</a:t>
            </a:r>
          </a:p>
        </p:txBody>
      </p:sp>
    </p:spTree>
  </p:cSld>
  <p:clrMapOvr>
    <a:masterClrMapping/>
  </p:clrMapOvr>
  <p:transition>
    <p:strips dir="rd"/>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3"/>
          <p:cNvSpPr>
            <a:spLocks noGrp="1"/>
          </p:cNvSpPr>
          <p:nvPr>
            <p:ph type="sldNum" sz="quarter" idx="10"/>
          </p:nvPr>
        </p:nvSpPr>
        <p:spPr>
          <a:noFill/>
        </p:spPr>
        <p:txBody>
          <a:bodyPr/>
          <a:lstStyle/>
          <a:p>
            <a:fld id="{4EB0E9F5-DA40-4519-9F4F-73EB3671CB37}" type="slidenum">
              <a:rPr lang="en-US"/>
              <a:pPr/>
              <a:t>53</a:t>
            </a:fld>
            <a:endParaRPr lang="en-US"/>
          </a:p>
        </p:txBody>
      </p:sp>
      <p:sp>
        <p:nvSpPr>
          <p:cNvPr id="662530" name="Rectangle 2"/>
          <p:cNvSpPr>
            <a:spLocks noGrp="1" noChangeArrowheads="1"/>
          </p:cNvSpPr>
          <p:nvPr>
            <p:ph type="title"/>
          </p:nvPr>
        </p:nvSpPr>
        <p:spPr/>
        <p:txBody>
          <a:bodyPr/>
          <a:lstStyle/>
          <a:p>
            <a:pPr>
              <a:defRPr/>
            </a:pPr>
            <a:r>
              <a:rPr lang="en-US" smtClean="0"/>
              <a:t>Parsing XML</a:t>
            </a:r>
          </a:p>
        </p:txBody>
      </p:sp>
      <p:sp>
        <p:nvSpPr>
          <p:cNvPr id="57348" name="Rectangle 3"/>
          <p:cNvSpPr>
            <a:spLocks noGrp="1" noChangeArrowheads="1"/>
          </p:cNvSpPr>
          <p:nvPr>
            <p:ph type="body" idx="1"/>
          </p:nvPr>
        </p:nvSpPr>
        <p:spPr/>
        <p:txBody>
          <a:bodyPr/>
          <a:lstStyle/>
          <a:p>
            <a:r>
              <a:rPr lang="en-US" smtClean="0"/>
              <a:t>Solutions to access programmatically XML data</a:t>
            </a:r>
          </a:p>
          <a:p>
            <a:pPr lvl="1"/>
            <a:r>
              <a:rPr lang="en-US" smtClean="0"/>
              <a:t>Software capable of reading, writing, modifying XML documents and provide access to their structure</a:t>
            </a:r>
          </a:p>
          <a:p>
            <a:r>
              <a:rPr lang="en-US" smtClean="0"/>
              <a:t>Often referred as an XML processor or an XML API</a:t>
            </a:r>
          </a:p>
          <a:p>
            <a:r>
              <a:rPr lang="en-US" smtClean="0"/>
              <a:t>Two main API specifications have gained popularity:</a:t>
            </a:r>
          </a:p>
          <a:p>
            <a:pPr lvl="1"/>
            <a:r>
              <a:rPr lang="en-US" smtClean="0"/>
              <a:t>Document Object Model (DOM) </a:t>
            </a:r>
          </a:p>
          <a:p>
            <a:pPr lvl="1"/>
            <a:r>
              <a:rPr lang="en-US" smtClean="0"/>
              <a:t>Simple API for XML (SAX).</a:t>
            </a:r>
          </a:p>
          <a:p>
            <a:endParaRPr lang="en-US" smtClean="0"/>
          </a:p>
          <a:p>
            <a:endParaRPr lang="en-US" smtClean="0"/>
          </a:p>
        </p:txBody>
      </p:sp>
    </p:spTree>
  </p:cSld>
  <p:clrMapOvr>
    <a:masterClrMapping/>
  </p:clrMapOvr>
  <p:transition>
    <p:strips dir="rd"/>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3"/>
          <p:cNvSpPr>
            <a:spLocks noGrp="1"/>
          </p:cNvSpPr>
          <p:nvPr>
            <p:ph type="sldNum" sz="quarter" idx="10"/>
          </p:nvPr>
        </p:nvSpPr>
        <p:spPr>
          <a:noFill/>
        </p:spPr>
        <p:txBody>
          <a:bodyPr/>
          <a:lstStyle/>
          <a:p>
            <a:fld id="{3A54111A-12A2-406C-A3D6-113DC5693DD7}" type="slidenum">
              <a:rPr lang="en-US"/>
              <a:pPr/>
              <a:t>54</a:t>
            </a:fld>
            <a:endParaRPr lang="en-US"/>
          </a:p>
        </p:txBody>
      </p:sp>
      <p:sp>
        <p:nvSpPr>
          <p:cNvPr id="541720" name="Rectangle 24"/>
          <p:cNvSpPr>
            <a:spLocks noGrp="1" noChangeArrowheads="1"/>
          </p:cNvSpPr>
          <p:nvPr>
            <p:ph type="title"/>
          </p:nvPr>
        </p:nvSpPr>
        <p:spPr/>
        <p:txBody>
          <a:bodyPr/>
          <a:lstStyle/>
          <a:p>
            <a:pPr>
              <a:defRPr/>
            </a:pPr>
            <a:r>
              <a:rPr lang="en-US" smtClean="0"/>
              <a:t>Programming models for XML </a:t>
            </a:r>
          </a:p>
        </p:txBody>
      </p:sp>
      <p:sp>
        <p:nvSpPr>
          <p:cNvPr id="58372" name="Rectangle 25"/>
          <p:cNvSpPr>
            <a:spLocks noGrp="1" noChangeArrowheads="1"/>
          </p:cNvSpPr>
          <p:nvPr>
            <p:ph type="body" idx="1"/>
          </p:nvPr>
        </p:nvSpPr>
        <p:spPr/>
        <p:txBody>
          <a:bodyPr/>
          <a:lstStyle/>
          <a:p>
            <a:r>
              <a:rPr lang="en-US" sz="2400" smtClean="0"/>
              <a:t>“Event driven” (SAX) vs. “object based” (DOM)</a:t>
            </a:r>
          </a:p>
        </p:txBody>
      </p:sp>
      <p:graphicFrame>
        <p:nvGraphicFramePr>
          <p:cNvPr id="541700" name="Group 4"/>
          <p:cNvGraphicFramePr>
            <a:graphicFrameLocks noGrp="1"/>
          </p:cNvGraphicFramePr>
          <p:nvPr/>
        </p:nvGraphicFramePr>
        <p:xfrm>
          <a:off x="533400" y="2819400"/>
          <a:ext cx="8382000" cy="3048000"/>
        </p:xfrm>
        <a:graphic>
          <a:graphicData uri="http://schemas.openxmlformats.org/drawingml/2006/table">
            <a:tbl>
              <a:tblPr/>
              <a:tblGrid>
                <a:gridCol w="3733800"/>
                <a:gridCol w="4648200"/>
              </a:tblGrid>
              <a:tr h="485775">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SAX </a:t>
                      </a:r>
                      <a:r>
                        <a:rPr kumimoji="0" lang="en-US" sz="1800" b="0" i="0" u="none" strike="noStrike" cap="none" normalizeH="0" baseline="0" smtClean="0">
                          <a:ln>
                            <a:noFill/>
                          </a:ln>
                          <a:solidFill>
                            <a:schemeClr val="tx1"/>
                          </a:solidFill>
                          <a:effectLst/>
                          <a:latin typeface="Arial" charset="0"/>
                        </a:rPr>
                        <a:t>(simple API for XML)</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2400" b="0" i="0" u="none" strike="noStrike" cap="none" normalizeH="0" baseline="0" smtClean="0">
                          <a:ln>
                            <a:noFill/>
                          </a:ln>
                          <a:solidFill>
                            <a:schemeClr val="tx1"/>
                          </a:solidFill>
                          <a:effectLst/>
                          <a:latin typeface="Arial" charset="0"/>
                        </a:rPr>
                        <a:t>DOM </a:t>
                      </a:r>
                      <a:r>
                        <a:rPr kumimoji="0" lang="en-US" sz="1800" b="0" i="0" u="none" strike="noStrike" cap="none" normalizeH="0" baseline="0" smtClean="0">
                          <a:ln>
                            <a:noFill/>
                          </a:ln>
                          <a:solidFill>
                            <a:schemeClr val="tx1"/>
                          </a:solidFill>
                          <a:effectLst/>
                          <a:latin typeface="Arial" charset="0"/>
                        </a:rPr>
                        <a:t>(Document Object Model)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854075">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Doesn’t store data while parsing</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Constructs an in memory copy of the document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854075">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No support for writing/modifying</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In-memory tree can be modified</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854075">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Document data becomes available as it’s parsed</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Entire document must be parsed before tree is available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58390" name="Text Box 21"/>
          <p:cNvSpPr txBox="1">
            <a:spLocks noChangeArrowheads="1"/>
          </p:cNvSpPr>
          <p:nvPr/>
        </p:nvSpPr>
        <p:spPr bwMode="auto">
          <a:xfrm>
            <a:off x="3606800" y="2192338"/>
            <a:ext cx="1328738" cy="557212"/>
          </a:xfrm>
          <a:prstGeom prst="rect">
            <a:avLst/>
          </a:prstGeom>
          <a:noFill/>
          <a:ln w="38100">
            <a:solidFill>
              <a:srgbClr val="FF9933"/>
            </a:solidFill>
            <a:miter lim="800000"/>
            <a:headEnd/>
            <a:tailEnd/>
          </a:ln>
        </p:spPr>
        <p:txBody>
          <a:bodyPr wrap="none">
            <a:spAutoFit/>
          </a:bodyPr>
          <a:lstStyle/>
          <a:p>
            <a:pPr eaLnBrk="1" hangingPunct="1"/>
            <a:r>
              <a:rPr lang="en-US" sz="2800" i="1">
                <a:solidFill>
                  <a:srgbClr val="FF9933"/>
                </a:solidFill>
                <a:latin typeface="Times New Roman" pitchFamily="18" charset="0"/>
              </a:rPr>
              <a:t>Parsers</a:t>
            </a:r>
          </a:p>
        </p:txBody>
      </p:sp>
    </p:spTree>
  </p:cSld>
  <p:clrMapOvr>
    <a:masterClrMapping/>
  </p:clrMapOvr>
  <p:transition>
    <p:strips dir="rd"/>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3"/>
          <p:cNvSpPr>
            <a:spLocks noGrp="1"/>
          </p:cNvSpPr>
          <p:nvPr>
            <p:ph type="sldNum" sz="quarter" idx="10"/>
          </p:nvPr>
        </p:nvSpPr>
        <p:spPr>
          <a:noFill/>
        </p:spPr>
        <p:txBody>
          <a:bodyPr/>
          <a:lstStyle/>
          <a:p>
            <a:fld id="{18A55C4A-CCA8-4186-B691-518C46A48581}" type="slidenum">
              <a:rPr lang="en-US"/>
              <a:pPr/>
              <a:t>55</a:t>
            </a:fld>
            <a:endParaRPr lang="en-US"/>
          </a:p>
        </p:txBody>
      </p:sp>
      <p:sp>
        <p:nvSpPr>
          <p:cNvPr id="663554" name="Rectangle 2"/>
          <p:cNvSpPr>
            <a:spLocks noGrp="1" noChangeArrowheads="1"/>
          </p:cNvSpPr>
          <p:nvPr>
            <p:ph type="title"/>
          </p:nvPr>
        </p:nvSpPr>
        <p:spPr/>
        <p:txBody>
          <a:bodyPr/>
          <a:lstStyle/>
          <a:p>
            <a:pPr>
              <a:defRPr/>
            </a:pPr>
            <a:r>
              <a:rPr lang="en-US" smtClean="0"/>
              <a:t>More on DOM</a:t>
            </a:r>
          </a:p>
        </p:txBody>
      </p:sp>
      <p:sp>
        <p:nvSpPr>
          <p:cNvPr id="59396" name="Rectangle 3"/>
          <p:cNvSpPr>
            <a:spLocks noGrp="1" noChangeArrowheads="1"/>
          </p:cNvSpPr>
          <p:nvPr>
            <p:ph type="body" idx="1"/>
          </p:nvPr>
        </p:nvSpPr>
        <p:spPr/>
        <p:txBody>
          <a:bodyPr/>
          <a:lstStyle/>
          <a:p>
            <a:r>
              <a:rPr lang="en-US" sz="2000" smtClean="0"/>
              <a:t>In-memory tree representation of the XML document</a:t>
            </a:r>
          </a:p>
          <a:p>
            <a:r>
              <a:rPr lang="en-US" sz="2000" smtClean="0"/>
              <a:t>When loaded, the processor builds an in-memory tree that correctly represents the document</a:t>
            </a:r>
          </a:p>
          <a:p>
            <a:r>
              <a:rPr lang="en-US" sz="2000" smtClean="0"/>
              <a:t>DOM exposes programmatic interfaces that allow traversing the XML tree and manipulate the elements, values, and attributes</a:t>
            </a:r>
          </a:p>
        </p:txBody>
      </p:sp>
      <p:sp>
        <p:nvSpPr>
          <p:cNvPr id="59397" name="Text Box 4"/>
          <p:cNvSpPr txBox="1">
            <a:spLocks noChangeArrowheads="1"/>
          </p:cNvSpPr>
          <p:nvPr/>
        </p:nvSpPr>
        <p:spPr bwMode="auto">
          <a:xfrm>
            <a:off x="933450" y="4330700"/>
            <a:ext cx="7419975" cy="2014538"/>
          </a:xfrm>
          <a:prstGeom prst="rect">
            <a:avLst/>
          </a:prstGeom>
          <a:solidFill>
            <a:srgbClr val="002E8A"/>
          </a:solidFill>
          <a:ln w="9525">
            <a:noFill/>
            <a:miter lim="800000"/>
            <a:headEnd/>
            <a:tailEnd/>
          </a:ln>
        </p:spPr>
        <p:txBody>
          <a:bodyPr wrap="none">
            <a:spAutoFit/>
          </a:bodyPr>
          <a:lstStyle/>
          <a:p>
            <a:r>
              <a:rPr lang="en-US" sz="1800">
                <a:latin typeface="Courier New" pitchFamily="49" charset="0"/>
              </a:rPr>
              <a:t>Set xmlDoc = CreateObject("MSXML.DOMDocument")</a:t>
            </a:r>
          </a:p>
          <a:p>
            <a:r>
              <a:rPr lang="en-US" sz="1800">
                <a:latin typeface="Courier New" pitchFamily="49" charset="0"/>
              </a:rPr>
              <a:t>bSuccess = xmlDoc.load(“customers.xml")</a:t>
            </a:r>
          </a:p>
          <a:p>
            <a:r>
              <a:rPr lang="en-US" sz="1800">
                <a:latin typeface="Courier New" pitchFamily="49" charset="0"/>
              </a:rPr>
              <a:t>If bSuccess Then</a:t>
            </a:r>
          </a:p>
          <a:p>
            <a:r>
              <a:rPr lang="en-US" sz="1800">
                <a:latin typeface="Courier New" pitchFamily="49" charset="0"/>
              </a:rPr>
              <a:t>   For Each node in xmlDoc.documentElement.childNodes</a:t>
            </a:r>
          </a:p>
          <a:p>
            <a:r>
              <a:rPr lang="en-US" sz="1800">
                <a:latin typeface="Courier New" pitchFamily="49" charset="0"/>
              </a:rPr>
              <a:t>       val = node.text</a:t>
            </a:r>
          </a:p>
          <a:p>
            <a:r>
              <a:rPr lang="en-US" sz="1800">
                <a:latin typeface="Courier New" pitchFamily="49" charset="0"/>
              </a:rPr>
              <a:t>   Next</a:t>
            </a:r>
          </a:p>
          <a:p>
            <a:r>
              <a:rPr lang="en-US" sz="1800">
                <a:latin typeface="Courier New" pitchFamily="49" charset="0"/>
              </a:rPr>
              <a:t>End If</a:t>
            </a:r>
          </a:p>
        </p:txBody>
      </p:sp>
      <p:sp>
        <p:nvSpPr>
          <p:cNvPr id="663557" name="Rectangle 5"/>
          <p:cNvSpPr>
            <a:spLocks noChangeArrowheads="1"/>
          </p:cNvSpPr>
          <p:nvPr/>
        </p:nvSpPr>
        <p:spPr bwMode="auto">
          <a:xfrm>
            <a:off x="195263" y="3948113"/>
            <a:ext cx="6724650" cy="311150"/>
          </a:xfrm>
          <a:prstGeom prst="rect">
            <a:avLst/>
          </a:prstGeom>
          <a:noFill/>
          <a:ln w="9525" algn="ctr">
            <a:noFill/>
            <a:miter lim="800000"/>
            <a:headEnd/>
            <a:tailEnd/>
          </a:ln>
          <a:effectLst/>
        </p:spPr>
        <p:txBody>
          <a:bodyPr wrap="none" lIns="92075" tIns="46038" rIns="92075" bIns="46038">
            <a:spAutoFit/>
          </a:bodyPr>
          <a:lstStyle/>
          <a:p>
            <a:pPr>
              <a:lnSpc>
                <a:spcPct val="80000"/>
              </a:lnSpc>
              <a:spcBef>
                <a:spcPct val="20000"/>
              </a:spcBef>
              <a:buClr>
                <a:schemeClr val="tx2"/>
              </a:buClr>
              <a:buSzPct val="75000"/>
              <a:buFont typeface="Wingdings" pitchFamily="2" charset="2"/>
              <a:buNone/>
              <a:defRPr/>
            </a:pPr>
            <a:r>
              <a:rPr lang="en-US" sz="1800"/>
              <a:t>Example: DOM enumeration of child elements</a:t>
            </a:r>
            <a:r>
              <a:rPr lang="en-US" sz="1800">
                <a:effectLst>
                  <a:outerShdw blurRad="38100" dist="38100" dir="2700000" algn="tl">
                    <a:srgbClr val="000000"/>
                  </a:outerShdw>
                </a:effectLst>
              </a:rPr>
              <a:t> </a:t>
            </a:r>
            <a:r>
              <a:rPr lang="en-US" sz="1800"/>
              <a:t>using MSXML</a:t>
            </a:r>
          </a:p>
        </p:txBody>
      </p:sp>
    </p:spTree>
  </p:cSld>
  <p:clrMapOvr>
    <a:masterClrMapping/>
  </p:clrMapOvr>
  <p:transition>
    <p:strips dir="rd"/>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3"/>
          <p:cNvSpPr>
            <a:spLocks noGrp="1"/>
          </p:cNvSpPr>
          <p:nvPr>
            <p:ph type="sldNum" sz="quarter" idx="10"/>
          </p:nvPr>
        </p:nvSpPr>
        <p:spPr>
          <a:noFill/>
        </p:spPr>
        <p:txBody>
          <a:bodyPr/>
          <a:lstStyle/>
          <a:p>
            <a:fld id="{33CE6045-F037-4D5A-8AC4-257650C679B4}" type="slidenum">
              <a:rPr lang="en-US"/>
              <a:pPr/>
              <a:t>56</a:t>
            </a:fld>
            <a:endParaRPr lang="en-US"/>
          </a:p>
        </p:txBody>
      </p:sp>
      <p:sp>
        <p:nvSpPr>
          <p:cNvPr id="543748" name="Rectangle 4"/>
          <p:cNvSpPr>
            <a:spLocks noGrp="1" noChangeArrowheads="1"/>
          </p:cNvSpPr>
          <p:nvPr>
            <p:ph type="title"/>
          </p:nvPr>
        </p:nvSpPr>
        <p:spPr/>
        <p:txBody>
          <a:bodyPr/>
          <a:lstStyle/>
          <a:p>
            <a:pPr>
              <a:defRPr/>
            </a:pPr>
            <a:r>
              <a:rPr lang="en-US" smtClean="0"/>
              <a:t>XML related technologies (I)</a:t>
            </a:r>
          </a:p>
        </p:txBody>
      </p:sp>
      <p:sp>
        <p:nvSpPr>
          <p:cNvPr id="60420" name="Rectangle 5"/>
          <p:cNvSpPr>
            <a:spLocks noGrp="1" noChangeArrowheads="1"/>
          </p:cNvSpPr>
          <p:nvPr>
            <p:ph type="body" idx="1"/>
          </p:nvPr>
        </p:nvSpPr>
        <p:spPr/>
        <p:txBody>
          <a:bodyPr/>
          <a:lstStyle/>
          <a:p>
            <a:pPr>
              <a:lnSpc>
                <a:spcPct val="80000"/>
              </a:lnSpc>
            </a:pPr>
            <a:r>
              <a:rPr lang="en-US" sz="2000" smtClean="0"/>
              <a:t>XLinks</a:t>
            </a:r>
          </a:p>
          <a:p>
            <a:pPr lvl="1">
              <a:lnSpc>
                <a:spcPct val="80000"/>
              </a:lnSpc>
            </a:pPr>
            <a:r>
              <a:rPr lang="en-US" sz="1600" smtClean="0"/>
              <a:t>Attribute-based syntax for hyperlinks between XML and non-XML docs</a:t>
            </a:r>
          </a:p>
          <a:p>
            <a:pPr lvl="2">
              <a:lnSpc>
                <a:spcPct val="80000"/>
              </a:lnSpc>
            </a:pPr>
            <a:endParaRPr lang="en-US" sz="1600" smtClean="0"/>
          </a:p>
          <a:p>
            <a:pPr lvl="2">
              <a:lnSpc>
                <a:spcPct val="80000"/>
              </a:lnSpc>
            </a:pPr>
            <a:endParaRPr lang="en-US" sz="1600" smtClean="0"/>
          </a:p>
          <a:p>
            <a:pPr>
              <a:lnSpc>
                <a:spcPct val="80000"/>
              </a:lnSpc>
            </a:pPr>
            <a:endParaRPr lang="en-US" sz="2000" smtClean="0"/>
          </a:p>
          <a:p>
            <a:pPr>
              <a:lnSpc>
                <a:spcPct val="80000"/>
              </a:lnSpc>
            </a:pPr>
            <a:endParaRPr lang="en-US" sz="2000" smtClean="0"/>
          </a:p>
          <a:p>
            <a:pPr>
              <a:lnSpc>
                <a:spcPct val="80000"/>
              </a:lnSpc>
            </a:pPr>
            <a:r>
              <a:rPr lang="en-US" sz="2000" smtClean="0"/>
              <a:t>XPointers</a:t>
            </a:r>
          </a:p>
          <a:p>
            <a:pPr lvl="1">
              <a:lnSpc>
                <a:spcPct val="80000"/>
              </a:lnSpc>
            </a:pPr>
            <a:r>
              <a:rPr lang="en-US" sz="1600" smtClean="0"/>
              <a:t>More generic that Xlinks, goes beyond URI</a:t>
            </a:r>
          </a:p>
          <a:p>
            <a:pPr lvl="1">
              <a:lnSpc>
                <a:spcPct val="80000"/>
              </a:lnSpc>
            </a:pPr>
            <a:r>
              <a:rPr lang="en-US" sz="1600" smtClean="0"/>
              <a:t>Syntax to identify parts of an XML doc</a:t>
            </a:r>
          </a:p>
          <a:p>
            <a:pPr lvl="1">
              <a:lnSpc>
                <a:spcPct val="80000"/>
              </a:lnSpc>
            </a:pPr>
            <a:r>
              <a:rPr lang="en-US" sz="1600" smtClean="0"/>
              <a:t>Used often in conjunction with an XLink</a:t>
            </a:r>
          </a:p>
          <a:p>
            <a:pPr lvl="1">
              <a:lnSpc>
                <a:spcPct val="80000"/>
              </a:lnSpc>
            </a:pPr>
            <a:r>
              <a:rPr lang="en-US" sz="1600" smtClean="0"/>
              <a:t>consists of a series of location terms. Each location term has a keyword (such as id, child, ancestor, and so on) and can have arguments, such as an instance number, element type, or attribute.</a:t>
            </a:r>
          </a:p>
          <a:p>
            <a:pPr lvl="1">
              <a:lnSpc>
                <a:spcPct val="80000"/>
              </a:lnSpc>
            </a:pPr>
            <a:r>
              <a:rPr lang="en-US" sz="1600" smtClean="0"/>
              <a:t>For example, the XPointer:</a:t>
            </a:r>
          </a:p>
          <a:p>
            <a:pPr lvl="1">
              <a:lnSpc>
                <a:spcPct val="80000"/>
              </a:lnSpc>
              <a:buFont typeface="Wingdings" pitchFamily="2" charset="2"/>
              <a:buNone/>
            </a:pPr>
            <a:endParaRPr lang="en-US" sz="1600" smtClean="0"/>
          </a:p>
          <a:p>
            <a:pPr lvl="1">
              <a:lnSpc>
                <a:spcPct val="80000"/>
              </a:lnSpc>
              <a:buFont typeface="Wingdings" pitchFamily="2" charset="2"/>
              <a:buNone/>
            </a:pPr>
            <a:endParaRPr lang="en-US" sz="1600" smtClean="0"/>
          </a:p>
          <a:p>
            <a:pPr lvl="1">
              <a:lnSpc>
                <a:spcPct val="80000"/>
              </a:lnSpc>
              <a:buFont typeface="Wingdings" pitchFamily="2" charset="2"/>
              <a:buNone/>
            </a:pPr>
            <a:r>
              <a:rPr lang="en-US" sz="1600" smtClean="0"/>
              <a:t>refers to the second child element whose type is </a:t>
            </a:r>
            <a:r>
              <a:rPr lang="en-US" sz="1600" i="1" smtClean="0"/>
              <a:t>customer</a:t>
            </a:r>
          </a:p>
        </p:txBody>
      </p:sp>
      <p:sp>
        <p:nvSpPr>
          <p:cNvPr id="60421" name="Text Box 7"/>
          <p:cNvSpPr txBox="1">
            <a:spLocks noChangeArrowheads="1"/>
          </p:cNvSpPr>
          <p:nvPr/>
        </p:nvSpPr>
        <p:spPr bwMode="auto">
          <a:xfrm>
            <a:off x="600075" y="2590800"/>
            <a:ext cx="8161338" cy="304800"/>
          </a:xfrm>
          <a:prstGeom prst="rect">
            <a:avLst/>
          </a:prstGeom>
          <a:solidFill>
            <a:srgbClr val="002E8A"/>
          </a:solidFill>
          <a:ln w="9525">
            <a:noFill/>
            <a:miter lim="800000"/>
            <a:headEnd/>
            <a:tailEnd/>
          </a:ln>
        </p:spPr>
        <p:txBody>
          <a:bodyPr wrap="none">
            <a:spAutoFit/>
          </a:bodyPr>
          <a:lstStyle/>
          <a:p>
            <a:r>
              <a:rPr lang="en-US">
                <a:latin typeface="Courier New" pitchFamily="49" charset="0"/>
              </a:rPr>
              <a:t>&lt;customer xml:link="simple" href="http://cern.ch/customer.htm"&gt; &lt;/customer&gt;</a:t>
            </a:r>
          </a:p>
        </p:txBody>
      </p:sp>
      <p:sp>
        <p:nvSpPr>
          <p:cNvPr id="60422" name="Text Box 8"/>
          <p:cNvSpPr txBox="1">
            <a:spLocks noChangeArrowheads="1"/>
          </p:cNvSpPr>
          <p:nvPr/>
        </p:nvSpPr>
        <p:spPr bwMode="auto">
          <a:xfrm>
            <a:off x="2722563" y="5286375"/>
            <a:ext cx="1992312" cy="304800"/>
          </a:xfrm>
          <a:prstGeom prst="rect">
            <a:avLst/>
          </a:prstGeom>
          <a:solidFill>
            <a:srgbClr val="002E8A"/>
          </a:solidFill>
          <a:ln w="9525">
            <a:noFill/>
            <a:miter lim="800000"/>
            <a:headEnd/>
            <a:tailEnd/>
          </a:ln>
        </p:spPr>
        <p:txBody>
          <a:bodyPr wrap="none">
            <a:spAutoFit/>
          </a:bodyPr>
          <a:lstStyle/>
          <a:p>
            <a:r>
              <a:rPr lang="en-US">
                <a:latin typeface="Courier New" pitchFamily="49" charset="0"/>
              </a:rPr>
              <a:t>child(2,customer)</a:t>
            </a:r>
          </a:p>
        </p:txBody>
      </p:sp>
    </p:spTree>
  </p:cSld>
  <p:clrMapOvr>
    <a:masterClrMapping/>
  </p:clrMapOvr>
  <p:transition>
    <p:strips dir="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3"/>
          <p:cNvSpPr>
            <a:spLocks noGrp="1"/>
          </p:cNvSpPr>
          <p:nvPr>
            <p:ph type="sldNum" sz="quarter" idx="10"/>
          </p:nvPr>
        </p:nvSpPr>
        <p:spPr>
          <a:noFill/>
        </p:spPr>
        <p:txBody>
          <a:bodyPr/>
          <a:lstStyle/>
          <a:p>
            <a:fld id="{4626E6CB-EE7C-432B-9D27-12384E602688}" type="slidenum">
              <a:rPr lang="en-US"/>
              <a:pPr/>
              <a:t>57</a:t>
            </a:fld>
            <a:endParaRPr lang="en-US"/>
          </a:p>
        </p:txBody>
      </p:sp>
      <p:sp>
        <p:nvSpPr>
          <p:cNvPr id="665604" name="Rectangle 4"/>
          <p:cNvSpPr>
            <a:spLocks noGrp="1" noChangeArrowheads="1"/>
          </p:cNvSpPr>
          <p:nvPr>
            <p:ph type="title"/>
          </p:nvPr>
        </p:nvSpPr>
        <p:spPr/>
        <p:txBody>
          <a:bodyPr/>
          <a:lstStyle/>
          <a:p>
            <a:pPr>
              <a:defRPr/>
            </a:pPr>
            <a:r>
              <a:rPr lang="en-US" smtClean="0"/>
              <a:t>Transforming XML</a:t>
            </a:r>
          </a:p>
        </p:txBody>
      </p:sp>
      <p:sp>
        <p:nvSpPr>
          <p:cNvPr id="61444" name="Rectangle 5"/>
          <p:cNvSpPr>
            <a:spLocks noGrp="1" noChangeArrowheads="1"/>
          </p:cNvSpPr>
          <p:nvPr>
            <p:ph type="body" idx="1"/>
          </p:nvPr>
        </p:nvSpPr>
        <p:spPr>
          <a:xfrm>
            <a:off x="703263" y="1506538"/>
            <a:ext cx="7772400" cy="4441825"/>
          </a:xfrm>
        </p:spPr>
        <p:txBody>
          <a:bodyPr/>
          <a:lstStyle/>
          <a:p>
            <a:r>
              <a:rPr lang="en-US" sz="2400" smtClean="0"/>
              <a:t>Even when using DOM or SAX API it is tedious to extract specific pieces of data from large documents or to transform certain parts of XML into another format (such as HTML)</a:t>
            </a:r>
          </a:p>
          <a:p>
            <a:r>
              <a:rPr lang="en-US" sz="2400" smtClean="0"/>
              <a:t>These tasks can be accomplished using Extensible Stylesheet Language (XSL)</a:t>
            </a:r>
          </a:p>
          <a:p>
            <a:pPr lvl="1"/>
            <a:r>
              <a:rPr lang="en-US" sz="1800" smtClean="0"/>
              <a:t>Combined with a query language (XSL Patterns) to extract data</a:t>
            </a:r>
          </a:p>
          <a:p>
            <a:pPr lvl="1"/>
            <a:r>
              <a:rPr lang="en-US" sz="1800" smtClean="0"/>
              <a:t>And rules to transform XSLT (XSL transformations) </a:t>
            </a:r>
          </a:p>
        </p:txBody>
      </p:sp>
    </p:spTree>
  </p:cSld>
  <p:clrMapOvr>
    <a:masterClrMapping/>
  </p:clrMapOvr>
  <p:transition>
    <p:strips dir="r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3"/>
          <p:cNvSpPr>
            <a:spLocks noGrp="1"/>
          </p:cNvSpPr>
          <p:nvPr>
            <p:ph type="sldNum" sz="quarter" idx="10"/>
          </p:nvPr>
        </p:nvSpPr>
        <p:spPr>
          <a:noFill/>
        </p:spPr>
        <p:txBody>
          <a:bodyPr/>
          <a:lstStyle/>
          <a:p>
            <a:fld id="{6D897807-D4C7-491F-9E9B-8CD203300A9C}" type="slidenum">
              <a:rPr lang="en-US"/>
              <a:pPr/>
              <a:t>58</a:t>
            </a:fld>
            <a:endParaRPr lang="en-US"/>
          </a:p>
        </p:txBody>
      </p:sp>
      <p:sp>
        <p:nvSpPr>
          <p:cNvPr id="666632" name="Rectangle 8"/>
          <p:cNvSpPr>
            <a:spLocks noGrp="1" noChangeArrowheads="1"/>
          </p:cNvSpPr>
          <p:nvPr>
            <p:ph type="title"/>
          </p:nvPr>
        </p:nvSpPr>
        <p:spPr/>
        <p:txBody>
          <a:bodyPr/>
          <a:lstStyle/>
          <a:p>
            <a:pPr>
              <a:defRPr/>
            </a:pPr>
            <a:r>
              <a:rPr lang="en-US" sz="2800" smtClean="0"/>
              <a:t>Extensible Stylesheet Language (XSL)</a:t>
            </a:r>
          </a:p>
        </p:txBody>
      </p:sp>
      <p:sp>
        <p:nvSpPr>
          <p:cNvPr id="62468" name="Rectangle 9"/>
          <p:cNvSpPr>
            <a:spLocks noGrp="1" noChangeArrowheads="1"/>
          </p:cNvSpPr>
          <p:nvPr>
            <p:ph type="body" idx="1"/>
          </p:nvPr>
        </p:nvSpPr>
        <p:spPr/>
        <p:txBody>
          <a:bodyPr/>
          <a:lstStyle/>
          <a:p>
            <a:r>
              <a:rPr lang="en-US" sz="2000" smtClean="0"/>
              <a:t>XSL helps transforming nodes from an XML format into another format</a:t>
            </a:r>
          </a:p>
          <a:p>
            <a:pPr lvl="1"/>
            <a:r>
              <a:rPr lang="en-US" sz="1600" smtClean="0"/>
              <a:t>The need is originated on the Web as developers wanted to take their XML data and transform it into HTML for the user to view</a:t>
            </a:r>
          </a:p>
          <a:p>
            <a:r>
              <a:rPr lang="en-US" sz="2000" smtClean="0"/>
              <a:t>XSL can also define transformations from a given XML format to another distinct XML format</a:t>
            </a:r>
          </a:p>
          <a:p>
            <a:pPr lvl="1"/>
            <a:r>
              <a:rPr lang="en-US" sz="1600" smtClean="0"/>
              <a:t>Ease of interoperability </a:t>
            </a:r>
          </a:p>
          <a:p>
            <a:pPr lvl="1"/>
            <a:r>
              <a:rPr lang="en-US" sz="1600" smtClean="0"/>
              <a:t>No need to agree on a universal vocabulary for describing a type of data</a:t>
            </a:r>
          </a:p>
          <a:p>
            <a:r>
              <a:rPr lang="en-US" sz="2000" smtClean="0"/>
              <a:t>An XSL file is a list of declarative templates that define the transformation rules</a:t>
            </a:r>
          </a:p>
          <a:p>
            <a:r>
              <a:rPr lang="en-US" sz="2000" smtClean="0"/>
              <a:t>Each template defines exactly how you wish to transform a given node from the source document </a:t>
            </a:r>
          </a:p>
          <a:p>
            <a:r>
              <a:rPr lang="en-US" sz="2000" smtClean="0"/>
              <a:t>You use XSL Patterns within a template to define which portions of the document the template applies to</a:t>
            </a:r>
          </a:p>
        </p:txBody>
      </p:sp>
    </p:spTree>
  </p:cSld>
  <p:clrMapOvr>
    <a:masterClrMapping/>
  </p:clrMapOvr>
  <p:transition>
    <p:strips dir="rd"/>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2"/>
          <p:cNvSpPr>
            <a:spLocks noGrp="1"/>
          </p:cNvSpPr>
          <p:nvPr>
            <p:ph type="sldNum" sz="quarter" idx="10"/>
          </p:nvPr>
        </p:nvSpPr>
        <p:spPr>
          <a:noFill/>
        </p:spPr>
        <p:txBody>
          <a:bodyPr/>
          <a:lstStyle/>
          <a:p>
            <a:fld id="{D52BFBCA-04B4-45D1-BA90-20F9BAEED05C}" type="slidenum">
              <a:rPr lang="en-US"/>
              <a:pPr/>
              <a:t>59</a:t>
            </a:fld>
            <a:endParaRPr lang="en-US"/>
          </a:p>
        </p:txBody>
      </p:sp>
      <p:sp>
        <p:nvSpPr>
          <p:cNvPr id="667652" name="Rectangle 4"/>
          <p:cNvSpPr>
            <a:spLocks noGrp="1" noChangeArrowheads="1"/>
          </p:cNvSpPr>
          <p:nvPr>
            <p:ph type="title"/>
          </p:nvPr>
        </p:nvSpPr>
        <p:spPr/>
        <p:txBody>
          <a:bodyPr/>
          <a:lstStyle/>
          <a:p>
            <a:pPr>
              <a:defRPr/>
            </a:pPr>
            <a:r>
              <a:rPr lang="en-US" smtClean="0"/>
              <a:t>XSLT Example</a:t>
            </a:r>
          </a:p>
        </p:txBody>
      </p:sp>
      <p:sp>
        <p:nvSpPr>
          <p:cNvPr id="63492" name="Text Box 5"/>
          <p:cNvSpPr txBox="1">
            <a:spLocks noChangeArrowheads="1"/>
          </p:cNvSpPr>
          <p:nvPr/>
        </p:nvSpPr>
        <p:spPr bwMode="auto">
          <a:xfrm>
            <a:off x="109538" y="1276350"/>
            <a:ext cx="4511675" cy="1552575"/>
          </a:xfrm>
          <a:prstGeom prst="rect">
            <a:avLst/>
          </a:prstGeom>
          <a:solidFill>
            <a:srgbClr val="002E8A"/>
          </a:solidFill>
          <a:ln w="9525">
            <a:noFill/>
            <a:miter lim="800000"/>
            <a:headEnd/>
            <a:tailEnd/>
          </a:ln>
        </p:spPr>
        <p:txBody>
          <a:bodyPr wrap="none">
            <a:spAutoFit/>
          </a:bodyPr>
          <a:lstStyle/>
          <a:p>
            <a:r>
              <a:rPr lang="en-US" sz="1200">
                <a:latin typeface="Courier New" pitchFamily="49" charset="0"/>
              </a:rPr>
              <a:t>&lt;?xml version="1.0"?&gt;</a:t>
            </a:r>
          </a:p>
          <a:p>
            <a:r>
              <a:rPr lang="en-US" sz="1200">
                <a:latin typeface="Courier New" pitchFamily="49" charset="0"/>
              </a:rPr>
              <a:t>&lt;hamburgers&gt;</a:t>
            </a:r>
          </a:p>
          <a:p>
            <a:r>
              <a:rPr lang="en-US" sz="1200">
                <a:latin typeface="Courier New" pitchFamily="49" charset="0"/>
              </a:rPr>
              <a:t>  &lt;hamburger lowfat="dream on"&gt;</a:t>
            </a:r>
          </a:p>
          <a:p>
            <a:r>
              <a:rPr lang="en-US" sz="1200">
                <a:latin typeface="Courier New" pitchFamily="49" charset="0"/>
              </a:rPr>
              <a:t>    &lt;name&gt;CowBurger&lt;/name&gt;</a:t>
            </a:r>
          </a:p>
          <a:p>
            <a:r>
              <a:rPr lang="en-US" sz="1200">
                <a:latin typeface="Courier New" pitchFamily="49" charset="0"/>
              </a:rPr>
              <a:t>    &lt;description&gt;Greasy and good.&lt;/description&gt;</a:t>
            </a:r>
          </a:p>
          <a:p>
            <a:r>
              <a:rPr lang="en-US" sz="1200">
                <a:latin typeface="Courier New" pitchFamily="49" charset="0"/>
              </a:rPr>
              <a:t>    &lt;price&gt;2.99&lt;/price&gt;</a:t>
            </a:r>
          </a:p>
          <a:p>
            <a:r>
              <a:rPr lang="en-US" sz="1200">
                <a:latin typeface="Courier New" pitchFamily="49" charset="0"/>
              </a:rPr>
              <a:t>  &lt;/hamburger&gt;</a:t>
            </a:r>
          </a:p>
          <a:p>
            <a:r>
              <a:rPr lang="en-US" sz="1200">
                <a:latin typeface="Courier New" pitchFamily="49" charset="0"/>
              </a:rPr>
              <a:t>&lt;/hamburgers&gt;</a:t>
            </a:r>
          </a:p>
        </p:txBody>
      </p:sp>
      <p:sp>
        <p:nvSpPr>
          <p:cNvPr id="63493" name="Text Box 6"/>
          <p:cNvSpPr txBox="1">
            <a:spLocks noChangeArrowheads="1"/>
          </p:cNvSpPr>
          <p:nvPr/>
        </p:nvSpPr>
        <p:spPr bwMode="auto">
          <a:xfrm>
            <a:off x="87313" y="4748213"/>
            <a:ext cx="4327525" cy="1735137"/>
          </a:xfrm>
          <a:prstGeom prst="rect">
            <a:avLst/>
          </a:prstGeom>
          <a:solidFill>
            <a:srgbClr val="002E8A"/>
          </a:solidFill>
          <a:ln w="9525">
            <a:noFill/>
            <a:miter lim="800000"/>
            <a:headEnd/>
            <a:tailEnd/>
          </a:ln>
        </p:spPr>
        <p:txBody>
          <a:bodyPr wrap="none">
            <a:spAutoFit/>
          </a:bodyPr>
          <a:lstStyle/>
          <a:p>
            <a:r>
              <a:rPr lang="en-US" sz="1200">
                <a:latin typeface="Courier New" pitchFamily="49" charset="0"/>
              </a:rPr>
              <a:t>&lt;html&gt;</a:t>
            </a:r>
          </a:p>
          <a:p>
            <a:r>
              <a:rPr lang="en-US" sz="1200">
                <a:latin typeface="Courier New" pitchFamily="49" charset="0"/>
              </a:rPr>
              <a:t>&lt;body&gt;</a:t>
            </a:r>
          </a:p>
          <a:p>
            <a:r>
              <a:rPr lang="en-US" sz="1200">
                <a:latin typeface="Courier New" pitchFamily="49" charset="0"/>
              </a:rPr>
              <a:t>&lt;h1&gt;hamburgers&lt;/h1&gt;</a:t>
            </a:r>
          </a:p>
          <a:p>
            <a:r>
              <a:rPr lang="en-US" sz="1200">
                <a:latin typeface="Courier New" pitchFamily="49" charset="0"/>
              </a:rPr>
              <a:t>&lt;ol&gt;</a:t>
            </a:r>
          </a:p>
          <a:p>
            <a:r>
              <a:rPr lang="en-US" sz="1200">
                <a:latin typeface="Courier New" pitchFamily="49" charset="0"/>
              </a:rPr>
              <a:t>  &lt;li&gt;CowBurger, $2.99, Greasy and good.&lt;/li&gt;</a:t>
            </a:r>
          </a:p>
          <a:p>
            <a:r>
              <a:rPr lang="en-US" sz="1200">
                <a:latin typeface="Courier New" pitchFamily="49" charset="0"/>
              </a:rPr>
              <a:t>&lt;/ol&gt;</a:t>
            </a:r>
          </a:p>
          <a:p>
            <a:r>
              <a:rPr lang="en-US" sz="1200">
                <a:latin typeface="Courier New" pitchFamily="49" charset="0"/>
              </a:rPr>
              <a:t>&lt;/body&gt;</a:t>
            </a:r>
          </a:p>
          <a:p>
            <a:r>
              <a:rPr lang="en-US" sz="1200">
                <a:latin typeface="Courier New" pitchFamily="49" charset="0"/>
              </a:rPr>
              <a:t>&lt;/html&gt;</a:t>
            </a:r>
          </a:p>
          <a:p>
            <a:endParaRPr lang="en-US" sz="1200">
              <a:latin typeface="Courier New" pitchFamily="49" charset="0"/>
            </a:endParaRPr>
          </a:p>
        </p:txBody>
      </p:sp>
      <p:sp>
        <p:nvSpPr>
          <p:cNvPr id="63494" name="Text Box 7"/>
          <p:cNvSpPr txBox="1">
            <a:spLocks noChangeArrowheads="1"/>
          </p:cNvSpPr>
          <p:nvPr/>
        </p:nvSpPr>
        <p:spPr bwMode="auto">
          <a:xfrm>
            <a:off x="3705225" y="2541588"/>
            <a:ext cx="6823075" cy="2840037"/>
          </a:xfrm>
          <a:prstGeom prst="rect">
            <a:avLst/>
          </a:prstGeom>
          <a:solidFill>
            <a:srgbClr val="002E8A"/>
          </a:solidFill>
          <a:ln w="9525">
            <a:solidFill>
              <a:schemeClr val="tx1"/>
            </a:solidFill>
            <a:miter lim="800000"/>
            <a:headEnd/>
            <a:tailEnd/>
          </a:ln>
        </p:spPr>
        <p:txBody>
          <a:bodyPr wrap="none">
            <a:spAutoFit/>
          </a:bodyPr>
          <a:lstStyle/>
          <a:p>
            <a:r>
              <a:rPr lang="en-US" sz="1200">
                <a:latin typeface="Courier New" pitchFamily="49" charset="0"/>
              </a:rPr>
              <a:t>&lt;?xml version="1.0"?&gt;</a:t>
            </a:r>
          </a:p>
          <a:p>
            <a:r>
              <a:rPr lang="en-US" sz="1200">
                <a:latin typeface="Courier New" pitchFamily="49" charset="0"/>
              </a:rPr>
              <a:t>&lt;xsl:stylesheet xmlns:xsl=" http://www.w3.org/TR/WD-xsl "&gt;</a:t>
            </a:r>
          </a:p>
          <a:p>
            <a:r>
              <a:rPr lang="en-US" sz="1200">
                <a:latin typeface="Courier New" pitchFamily="49" charset="0"/>
              </a:rPr>
              <a:t>  &lt;xsl:template match="/"&gt;</a:t>
            </a:r>
          </a:p>
          <a:p>
            <a:r>
              <a:rPr lang="en-US" sz="1200">
                <a:latin typeface="Courier New" pitchFamily="49" charset="0"/>
              </a:rPr>
              <a:t>    &lt;html&gt;</a:t>
            </a:r>
          </a:p>
          <a:p>
            <a:r>
              <a:rPr lang="en-US" sz="1200">
                <a:latin typeface="Courier New" pitchFamily="49" charset="0"/>
              </a:rPr>
              <a:t>    &lt;body&gt;</a:t>
            </a:r>
          </a:p>
          <a:p>
            <a:r>
              <a:rPr lang="en-US" sz="1200">
                <a:latin typeface="Courier New" pitchFamily="49" charset="0"/>
              </a:rPr>
              <a:t>    &lt;h1&gt;hamburgers&lt;/h1&gt;</a:t>
            </a:r>
          </a:p>
          <a:p>
            <a:r>
              <a:rPr lang="en-US" sz="1200">
                <a:latin typeface="Courier New" pitchFamily="49" charset="0"/>
              </a:rPr>
              <a:t>    &lt;xsl:for-each select="hamburgers[@lowfat="dream on"]&gt;</a:t>
            </a:r>
          </a:p>
          <a:p>
            <a:r>
              <a:rPr lang="en-US" sz="1200">
                <a:latin typeface="Courier New" pitchFamily="49" charset="0"/>
              </a:rPr>
              <a:t>      &lt;li&gt;&lt;xsl:value-of select="name"/&gt;, &lt;xsl:value-of select="price"/&gt;,</a:t>
            </a:r>
          </a:p>
          <a:p>
            <a:r>
              <a:rPr lang="en-US" sz="1200">
                <a:latin typeface="Courier New" pitchFamily="49" charset="0"/>
              </a:rPr>
              <a:t>      &lt;xsl:value-of select="description"/&gt;&lt;/li&gt;</a:t>
            </a:r>
          </a:p>
          <a:p>
            <a:r>
              <a:rPr lang="en-US" sz="1200">
                <a:latin typeface="Courier New" pitchFamily="49" charset="0"/>
              </a:rPr>
              <a:t>    &lt;/xsl:for-each&gt;</a:t>
            </a:r>
          </a:p>
          <a:p>
            <a:r>
              <a:rPr lang="en-US" sz="1200">
                <a:latin typeface="Courier New" pitchFamily="49" charset="0"/>
              </a:rPr>
              <a:t>    &lt;/body&gt;</a:t>
            </a:r>
          </a:p>
          <a:p>
            <a:r>
              <a:rPr lang="en-US" sz="1200">
                <a:latin typeface="Courier New" pitchFamily="49" charset="0"/>
              </a:rPr>
              <a:t>    &lt;/html&gt;</a:t>
            </a:r>
          </a:p>
          <a:p>
            <a:r>
              <a:rPr lang="en-US" sz="1200">
                <a:latin typeface="Courier New" pitchFamily="49" charset="0"/>
              </a:rPr>
              <a:t>  &lt;/xsl:template&gt;</a:t>
            </a:r>
          </a:p>
          <a:p>
            <a:r>
              <a:rPr lang="en-US" sz="1200">
                <a:latin typeface="Courier New" pitchFamily="49" charset="0"/>
              </a:rPr>
              <a:t>&lt;/xsl:stylesheet&gt;</a:t>
            </a:r>
          </a:p>
          <a:p>
            <a:endParaRPr lang="en-US" sz="1200">
              <a:latin typeface="Courier New" pitchFamily="49" charset="0"/>
            </a:endParaRPr>
          </a:p>
        </p:txBody>
      </p:sp>
      <p:sp>
        <p:nvSpPr>
          <p:cNvPr id="667656" name="Line 8"/>
          <p:cNvSpPr>
            <a:spLocks noChangeShapeType="1"/>
          </p:cNvSpPr>
          <p:nvPr/>
        </p:nvSpPr>
        <p:spPr bwMode="auto">
          <a:xfrm flipH="1">
            <a:off x="1317625" y="3063875"/>
            <a:ext cx="1588" cy="522288"/>
          </a:xfrm>
          <a:prstGeom prst="line">
            <a:avLst/>
          </a:prstGeom>
          <a:noFill/>
          <a:ln w="38100">
            <a:solidFill>
              <a:srgbClr val="FF9933"/>
            </a:solidFill>
            <a:miter lim="800000"/>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667657" name="Line 9"/>
          <p:cNvSpPr>
            <a:spLocks noChangeShapeType="1"/>
          </p:cNvSpPr>
          <p:nvPr/>
        </p:nvSpPr>
        <p:spPr bwMode="auto">
          <a:xfrm flipH="1">
            <a:off x="1325563" y="4184650"/>
            <a:ext cx="1587" cy="522288"/>
          </a:xfrm>
          <a:prstGeom prst="line">
            <a:avLst/>
          </a:prstGeom>
          <a:noFill/>
          <a:ln w="38100">
            <a:solidFill>
              <a:srgbClr val="FF9933"/>
            </a:solidFill>
            <a:miter lim="800000"/>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667658" name="Line 10"/>
          <p:cNvSpPr>
            <a:spLocks noChangeShapeType="1"/>
          </p:cNvSpPr>
          <p:nvPr/>
        </p:nvSpPr>
        <p:spPr bwMode="auto">
          <a:xfrm flipH="1" flipV="1">
            <a:off x="2744788" y="3694113"/>
            <a:ext cx="811212" cy="7937"/>
          </a:xfrm>
          <a:prstGeom prst="line">
            <a:avLst/>
          </a:prstGeom>
          <a:noFill/>
          <a:ln w="38100">
            <a:solidFill>
              <a:srgbClr val="FF9933"/>
            </a:solidFill>
            <a:miter lim="800000"/>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667659" name="Text Box 11"/>
          <p:cNvSpPr txBox="1">
            <a:spLocks noChangeArrowheads="1"/>
          </p:cNvSpPr>
          <p:nvPr/>
        </p:nvSpPr>
        <p:spPr bwMode="auto">
          <a:xfrm>
            <a:off x="230188" y="3476625"/>
            <a:ext cx="1936750" cy="366713"/>
          </a:xfrm>
          <a:prstGeom prst="rect">
            <a:avLst/>
          </a:prstGeom>
          <a:noFill/>
          <a:ln w="9525" algn="ctr">
            <a:noFill/>
            <a:miter lim="800000"/>
            <a:headEnd/>
            <a:tailEnd/>
          </a:ln>
          <a:effectLst/>
        </p:spPr>
        <p:txBody>
          <a:bodyPr wrap="none" lIns="92075" tIns="46038" rIns="92075" bIns="46038">
            <a:spAutoFit/>
          </a:bodyPr>
          <a:lstStyle/>
          <a:p>
            <a:pPr>
              <a:defRPr/>
            </a:pPr>
            <a:r>
              <a:rPr lang="en-US" sz="1800">
                <a:effectLst>
                  <a:outerShdw blurRad="38100" dist="38100" dir="2700000" algn="tl">
                    <a:srgbClr val="000000"/>
                  </a:outerShdw>
                </a:effectLst>
              </a:rPr>
              <a:t>XSLT processor</a:t>
            </a:r>
          </a:p>
        </p:txBody>
      </p:sp>
      <p:sp>
        <p:nvSpPr>
          <p:cNvPr id="63499" name="Rectangle 12"/>
          <p:cNvSpPr>
            <a:spLocks noChangeArrowheads="1"/>
          </p:cNvSpPr>
          <p:nvPr/>
        </p:nvSpPr>
        <p:spPr bwMode="auto">
          <a:xfrm>
            <a:off x="231775" y="3733800"/>
            <a:ext cx="4572000" cy="457200"/>
          </a:xfrm>
          <a:prstGeom prst="rect">
            <a:avLst/>
          </a:prstGeom>
          <a:noFill/>
          <a:ln w="9525" algn="ctr">
            <a:noFill/>
            <a:miter lim="800000"/>
            <a:headEnd/>
            <a:tailEnd/>
          </a:ln>
        </p:spPr>
        <p:txBody>
          <a:bodyPr lIns="92075" tIns="46038" rIns="92075" bIns="46038">
            <a:spAutoFit/>
          </a:bodyPr>
          <a:lstStyle/>
          <a:p>
            <a:pPr lvl="1"/>
            <a:r>
              <a:rPr lang="en-US" sz="1200">
                <a:solidFill>
                  <a:schemeClr val="hlink"/>
                </a:solidFill>
              </a:rPr>
              <a:t>Internet Explorer, Cocoon (Apache)</a:t>
            </a:r>
          </a:p>
          <a:p>
            <a:pPr lvl="1"/>
            <a:r>
              <a:rPr lang="en-US" sz="1200">
                <a:solidFill>
                  <a:schemeClr val="hlink"/>
                </a:solidFill>
              </a:rPr>
              <a:t>Stand-alone: Saxon, Xalan</a:t>
            </a:r>
          </a:p>
        </p:txBody>
      </p:sp>
    </p:spTree>
  </p:cSld>
  <p:clrMapOvr>
    <a:masterClrMapping/>
  </p:clrMapOvr>
  <p:transition>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2"/>
          <p:cNvSpPr>
            <a:spLocks noGrp="1"/>
          </p:cNvSpPr>
          <p:nvPr>
            <p:ph type="sldNum" sz="quarter" idx="10"/>
          </p:nvPr>
        </p:nvSpPr>
        <p:spPr>
          <a:noFill/>
        </p:spPr>
        <p:txBody>
          <a:bodyPr/>
          <a:lstStyle/>
          <a:p>
            <a:fld id="{778CB6CB-0539-487E-B623-3541ADFB82C8}" type="slidenum">
              <a:rPr lang="en-US"/>
              <a:pPr/>
              <a:t>6</a:t>
            </a:fld>
            <a:endParaRPr lang="en-US"/>
          </a:p>
        </p:txBody>
      </p:sp>
      <p:sp>
        <p:nvSpPr>
          <p:cNvPr id="626690" name="Rectangle 2"/>
          <p:cNvSpPr>
            <a:spLocks noGrp="1" noChangeArrowheads="1"/>
          </p:cNvSpPr>
          <p:nvPr>
            <p:ph type="title"/>
          </p:nvPr>
        </p:nvSpPr>
        <p:spPr/>
        <p:txBody>
          <a:bodyPr/>
          <a:lstStyle/>
          <a:p>
            <a:pPr>
              <a:defRPr/>
            </a:pPr>
            <a:r>
              <a:rPr lang="en-US" smtClean="0"/>
              <a:t>HTTP response example</a:t>
            </a:r>
          </a:p>
        </p:txBody>
      </p:sp>
      <p:sp>
        <p:nvSpPr>
          <p:cNvPr id="626691" name="Text Box 3"/>
          <p:cNvSpPr txBox="1">
            <a:spLocks noChangeArrowheads="1"/>
          </p:cNvSpPr>
          <p:nvPr/>
        </p:nvSpPr>
        <p:spPr bwMode="auto">
          <a:xfrm>
            <a:off x="1163638" y="2581275"/>
            <a:ext cx="5975350" cy="3140075"/>
          </a:xfrm>
          <a:prstGeom prst="rect">
            <a:avLst/>
          </a:prstGeom>
          <a:solidFill>
            <a:srgbClr val="002E8A"/>
          </a:solidFill>
          <a:ln w="9525" algn="ctr">
            <a:noFill/>
            <a:miter lim="800000"/>
            <a:headEnd/>
            <a:tailEnd/>
          </a:ln>
          <a:effectLst/>
        </p:spPr>
        <p:txBody>
          <a:bodyPr wrap="none" lIns="92075" tIns="46038" rIns="92075" bIns="46038">
            <a:spAutoFit/>
          </a:bodyPr>
          <a:lstStyle/>
          <a:p>
            <a:pPr>
              <a:defRPr/>
            </a:pPr>
            <a:r>
              <a:rPr lang="en-US" sz="2000">
                <a:latin typeface="Courier New" pitchFamily="49" charset="0"/>
              </a:rPr>
              <a:t>HTTP/1.1 200 OK</a:t>
            </a:r>
            <a:br>
              <a:rPr lang="en-US" sz="2000">
                <a:latin typeface="Courier New" pitchFamily="49" charset="0"/>
              </a:rPr>
            </a:br>
            <a:r>
              <a:rPr lang="en-US" sz="2000">
                <a:latin typeface="Courier New" pitchFamily="49" charset="0"/>
              </a:rPr>
              <a:t>Date: Mon, 04 Oct 2004 12:04:43 GMT</a:t>
            </a:r>
            <a:br>
              <a:rPr lang="en-US" sz="2000">
                <a:latin typeface="Courier New" pitchFamily="49" charset="0"/>
              </a:rPr>
            </a:br>
            <a:r>
              <a:rPr lang="en-US" sz="2000">
                <a:latin typeface="Courier New" pitchFamily="49" charset="0"/>
              </a:rPr>
              <a:t>Cache-Control: no-cache</a:t>
            </a:r>
            <a:br>
              <a:rPr lang="en-US" sz="2000">
                <a:latin typeface="Courier New" pitchFamily="49" charset="0"/>
              </a:rPr>
            </a:br>
            <a:r>
              <a:rPr lang="en-US" sz="2000">
                <a:latin typeface="Courier New" pitchFamily="49" charset="0"/>
              </a:rPr>
              <a:t>Content-Type: text/html; charset=utf-8</a:t>
            </a:r>
            <a:br>
              <a:rPr lang="en-US" sz="2000">
                <a:latin typeface="Courier New" pitchFamily="49" charset="0"/>
              </a:rPr>
            </a:br>
            <a:r>
              <a:rPr lang="en-US" sz="2000">
                <a:latin typeface="Courier New" pitchFamily="49" charset="0"/>
              </a:rPr>
              <a:t>Content-Length: 8307</a:t>
            </a:r>
            <a:br>
              <a:rPr lang="en-US" sz="2000">
                <a:latin typeface="Courier New" pitchFamily="49" charset="0"/>
              </a:rPr>
            </a:br>
            <a:r>
              <a:rPr lang="en-US" sz="2000">
                <a:latin typeface="Courier New" pitchFamily="49" charset="0"/>
              </a:rPr>
              <a:t/>
            </a:r>
            <a:br>
              <a:rPr lang="en-US" sz="2000">
                <a:latin typeface="Courier New" pitchFamily="49" charset="0"/>
              </a:rPr>
            </a:br>
            <a:r>
              <a:rPr lang="en-US" sz="2000">
                <a:latin typeface="Courier New" pitchFamily="49" charset="0"/>
              </a:rPr>
              <a:t>&lt;html&gt;</a:t>
            </a:r>
            <a:br>
              <a:rPr lang="en-US" sz="2000">
                <a:latin typeface="Courier New" pitchFamily="49" charset="0"/>
              </a:rPr>
            </a:br>
            <a:r>
              <a:rPr lang="en-US" sz="2000">
                <a:latin typeface="Courier New" pitchFamily="49" charset="0"/>
              </a:rPr>
              <a:t>  &lt;head&gt;&lt;/head&gt;</a:t>
            </a:r>
          </a:p>
          <a:p>
            <a:pPr>
              <a:defRPr/>
            </a:pPr>
            <a:r>
              <a:rPr lang="en-US" sz="2000">
                <a:latin typeface="Courier New" pitchFamily="49" charset="0"/>
              </a:rPr>
              <a:t>  &lt;body&gt;&lt;p&gt;Hello World&lt;/p&gt;&lt;/body</a:t>
            </a:r>
            <a:r>
              <a:rPr lang="en-US" sz="2000">
                <a:effectLst>
                  <a:outerShdw blurRad="38100" dist="38100" dir="2700000" algn="tl">
                    <a:srgbClr val="000000"/>
                  </a:outerShdw>
                </a:effectLst>
                <a:latin typeface="Courier New" pitchFamily="49" charset="0"/>
              </a:rPr>
              <a:t> </a:t>
            </a:r>
            <a:r>
              <a:rPr lang="en-US" sz="2000">
                <a:latin typeface="Courier New" pitchFamily="49" charset="0"/>
              </a:rPr>
              <a:t>&gt;</a:t>
            </a:r>
            <a:br>
              <a:rPr lang="en-US" sz="2000">
                <a:latin typeface="Courier New" pitchFamily="49" charset="0"/>
              </a:rPr>
            </a:br>
            <a:r>
              <a:rPr lang="en-US" sz="2000">
                <a:latin typeface="Courier New" pitchFamily="49" charset="0"/>
              </a:rPr>
              <a:t>&lt;/html&gt;</a:t>
            </a:r>
          </a:p>
        </p:txBody>
      </p:sp>
      <p:sp>
        <p:nvSpPr>
          <p:cNvPr id="9221" name="Rectangle 4"/>
          <p:cNvSpPr>
            <a:spLocks noChangeArrowheads="1"/>
          </p:cNvSpPr>
          <p:nvPr/>
        </p:nvSpPr>
        <p:spPr bwMode="auto">
          <a:xfrm>
            <a:off x="635000" y="1565275"/>
            <a:ext cx="2132013" cy="396875"/>
          </a:xfrm>
          <a:prstGeom prst="rect">
            <a:avLst/>
          </a:prstGeom>
          <a:noFill/>
          <a:ln w="9525" algn="ctr">
            <a:noFill/>
            <a:miter lim="800000"/>
            <a:headEnd/>
            <a:tailEnd/>
          </a:ln>
        </p:spPr>
        <p:txBody>
          <a:bodyPr wrap="none" lIns="92075" tIns="46038" rIns="92075" bIns="46038">
            <a:spAutoFit/>
          </a:bodyPr>
          <a:lstStyle/>
          <a:p>
            <a:r>
              <a:rPr lang="en-US" sz="2000">
                <a:solidFill>
                  <a:srgbClr val="FFFF99"/>
                </a:solidFill>
              </a:rPr>
              <a:t>version of HTTP</a:t>
            </a:r>
          </a:p>
        </p:txBody>
      </p:sp>
      <p:sp>
        <p:nvSpPr>
          <p:cNvPr id="9222" name="Rectangle 5"/>
          <p:cNvSpPr>
            <a:spLocks noChangeArrowheads="1"/>
          </p:cNvSpPr>
          <p:nvPr/>
        </p:nvSpPr>
        <p:spPr bwMode="auto">
          <a:xfrm>
            <a:off x="3643313" y="2097088"/>
            <a:ext cx="1666875" cy="396875"/>
          </a:xfrm>
          <a:prstGeom prst="rect">
            <a:avLst/>
          </a:prstGeom>
          <a:noFill/>
          <a:ln w="9525" algn="ctr">
            <a:noFill/>
            <a:miter lim="800000"/>
            <a:headEnd/>
            <a:tailEnd/>
          </a:ln>
        </p:spPr>
        <p:txBody>
          <a:bodyPr wrap="none" lIns="92075" tIns="46038" rIns="92075" bIns="46038">
            <a:spAutoFit/>
          </a:bodyPr>
          <a:lstStyle/>
          <a:p>
            <a:r>
              <a:rPr lang="en-US" sz="2000">
                <a:solidFill>
                  <a:srgbClr val="FFFF99"/>
                </a:solidFill>
              </a:rPr>
              <a:t>Status Code</a:t>
            </a:r>
          </a:p>
        </p:txBody>
      </p:sp>
      <p:sp>
        <p:nvSpPr>
          <p:cNvPr id="9223" name="Rectangle 6"/>
          <p:cNvSpPr>
            <a:spLocks noChangeArrowheads="1"/>
          </p:cNvSpPr>
          <p:nvPr/>
        </p:nvSpPr>
        <p:spPr bwMode="auto">
          <a:xfrm>
            <a:off x="6561138" y="2003425"/>
            <a:ext cx="2132012" cy="396875"/>
          </a:xfrm>
          <a:prstGeom prst="rect">
            <a:avLst/>
          </a:prstGeom>
          <a:noFill/>
          <a:ln w="9525" algn="ctr">
            <a:noFill/>
            <a:miter lim="800000"/>
            <a:headEnd/>
            <a:tailEnd/>
          </a:ln>
        </p:spPr>
        <p:txBody>
          <a:bodyPr wrap="none" lIns="92075" tIns="46038" rIns="92075" bIns="46038">
            <a:spAutoFit/>
          </a:bodyPr>
          <a:lstStyle/>
          <a:p>
            <a:r>
              <a:rPr lang="en-US" sz="2000">
                <a:solidFill>
                  <a:srgbClr val="FFFF99"/>
                </a:solidFill>
              </a:rPr>
              <a:t>version of HTTP</a:t>
            </a:r>
          </a:p>
        </p:txBody>
      </p:sp>
      <p:sp>
        <p:nvSpPr>
          <p:cNvPr id="9224" name="Rectangle 7"/>
          <p:cNvSpPr>
            <a:spLocks noChangeArrowheads="1"/>
          </p:cNvSpPr>
          <p:nvPr/>
        </p:nvSpPr>
        <p:spPr bwMode="auto">
          <a:xfrm>
            <a:off x="6823075" y="4313238"/>
            <a:ext cx="2428875" cy="701675"/>
          </a:xfrm>
          <a:prstGeom prst="rect">
            <a:avLst/>
          </a:prstGeom>
          <a:noFill/>
          <a:ln w="9525" algn="ctr">
            <a:noFill/>
            <a:miter lim="800000"/>
            <a:headEnd/>
            <a:tailEnd/>
          </a:ln>
        </p:spPr>
        <p:txBody>
          <a:bodyPr lIns="92075" tIns="46038" rIns="92075" bIns="46038">
            <a:spAutoFit/>
          </a:bodyPr>
          <a:lstStyle/>
          <a:p>
            <a:r>
              <a:rPr lang="en-US" sz="2000">
                <a:solidFill>
                  <a:srgbClr val="FFFF99"/>
                </a:solidFill>
              </a:rPr>
              <a:t>name/value pairs (</a:t>
            </a:r>
            <a:r>
              <a:rPr lang="en-US" sz="2000" i="1">
                <a:solidFill>
                  <a:srgbClr val="FFFF99"/>
                </a:solidFill>
              </a:rPr>
              <a:t>headers)</a:t>
            </a:r>
          </a:p>
        </p:txBody>
      </p:sp>
      <p:sp>
        <p:nvSpPr>
          <p:cNvPr id="626697" name="Line 9"/>
          <p:cNvSpPr>
            <a:spLocks noChangeShapeType="1"/>
          </p:cNvSpPr>
          <p:nvPr/>
        </p:nvSpPr>
        <p:spPr bwMode="auto">
          <a:xfrm>
            <a:off x="966788" y="2019300"/>
            <a:ext cx="355600" cy="573088"/>
          </a:xfrm>
          <a:prstGeom prst="line">
            <a:avLst/>
          </a:prstGeom>
          <a:noFill/>
          <a:ln w="38100">
            <a:solidFill>
              <a:srgbClr val="FF3300"/>
            </a:solidFill>
            <a:round/>
            <a:headEn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626698" name="Line 10"/>
          <p:cNvSpPr>
            <a:spLocks noChangeShapeType="1"/>
          </p:cNvSpPr>
          <p:nvPr/>
        </p:nvSpPr>
        <p:spPr bwMode="auto">
          <a:xfrm flipH="1" flipV="1">
            <a:off x="7256463" y="3817938"/>
            <a:ext cx="366712" cy="463550"/>
          </a:xfrm>
          <a:prstGeom prst="line">
            <a:avLst/>
          </a:prstGeom>
          <a:noFill/>
          <a:ln w="38100">
            <a:solidFill>
              <a:srgbClr val="FF3300"/>
            </a:solidFill>
            <a:round/>
            <a:headEn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626699" name="Line 11"/>
          <p:cNvSpPr>
            <a:spLocks noChangeShapeType="1"/>
          </p:cNvSpPr>
          <p:nvPr/>
        </p:nvSpPr>
        <p:spPr bwMode="auto">
          <a:xfrm flipH="1">
            <a:off x="5781675" y="2301875"/>
            <a:ext cx="736600" cy="271463"/>
          </a:xfrm>
          <a:prstGeom prst="line">
            <a:avLst/>
          </a:prstGeom>
          <a:noFill/>
          <a:ln w="38100">
            <a:solidFill>
              <a:srgbClr val="FF3300"/>
            </a:solidFill>
            <a:round/>
            <a:headEn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626700" name="Line 12"/>
          <p:cNvSpPr>
            <a:spLocks noChangeShapeType="1"/>
          </p:cNvSpPr>
          <p:nvPr/>
        </p:nvSpPr>
        <p:spPr bwMode="auto">
          <a:xfrm flipH="1">
            <a:off x="3279775" y="2352675"/>
            <a:ext cx="312738" cy="204788"/>
          </a:xfrm>
          <a:prstGeom prst="line">
            <a:avLst/>
          </a:prstGeom>
          <a:noFill/>
          <a:ln w="38100">
            <a:solidFill>
              <a:srgbClr val="FF3300"/>
            </a:solidFill>
            <a:round/>
            <a:headEn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626701" name="AutoShape 13"/>
          <p:cNvSpPr>
            <a:spLocks/>
          </p:cNvSpPr>
          <p:nvPr/>
        </p:nvSpPr>
        <p:spPr bwMode="auto">
          <a:xfrm flipH="1">
            <a:off x="7007225" y="2965450"/>
            <a:ext cx="201613" cy="1225550"/>
          </a:xfrm>
          <a:prstGeom prst="leftBrace">
            <a:avLst>
              <a:gd name="adj1" fmla="val 50656"/>
              <a:gd name="adj2" fmla="val 65259"/>
            </a:avLst>
          </a:prstGeom>
          <a:noFill/>
          <a:ln w="38100">
            <a:solidFill>
              <a:srgbClr val="FF3300"/>
            </a:solidFill>
            <a:round/>
            <a:headEnd type="none" w="sm" len="sm"/>
            <a:tailEnd type="none" w="sm" len="sm"/>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9230" name="Rectangle 14"/>
          <p:cNvSpPr>
            <a:spLocks noChangeArrowheads="1"/>
          </p:cNvSpPr>
          <p:nvPr/>
        </p:nvSpPr>
        <p:spPr bwMode="auto">
          <a:xfrm>
            <a:off x="3449638" y="5797550"/>
            <a:ext cx="2428875" cy="396875"/>
          </a:xfrm>
          <a:prstGeom prst="rect">
            <a:avLst/>
          </a:prstGeom>
          <a:noFill/>
          <a:ln w="9525" algn="ctr">
            <a:noFill/>
            <a:miter lim="800000"/>
            <a:headEnd/>
            <a:tailEnd/>
          </a:ln>
        </p:spPr>
        <p:txBody>
          <a:bodyPr lIns="92075" tIns="46038" rIns="92075" bIns="46038">
            <a:spAutoFit/>
          </a:bodyPr>
          <a:lstStyle/>
          <a:p>
            <a:r>
              <a:rPr lang="en-US" sz="2000">
                <a:solidFill>
                  <a:srgbClr val="FFFF99"/>
                </a:solidFill>
              </a:rPr>
              <a:t>HTML document</a:t>
            </a:r>
            <a:endParaRPr lang="en-US" sz="2000" i="1">
              <a:solidFill>
                <a:srgbClr val="FFFF99"/>
              </a:solidFill>
            </a:endParaRPr>
          </a:p>
        </p:txBody>
      </p:sp>
      <p:sp>
        <p:nvSpPr>
          <p:cNvPr id="9231" name="Rectangle 15"/>
          <p:cNvSpPr>
            <a:spLocks noChangeArrowheads="1"/>
          </p:cNvSpPr>
          <p:nvPr/>
        </p:nvSpPr>
        <p:spPr bwMode="auto">
          <a:xfrm>
            <a:off x="165100" y="4581525"/>
            <a:ext cx="1185863" cy="701675"/>
          </a:xfrm>
          <a:prstGeom prst="rect">
            <a:avLst/>
          </a:prstGeom>
          <a:noFill/>
          <a:ln w="9525" algn="ctr">
            <a:noFill/>
            <a:miter lim="800000"/>
            <a:headEnd/>
            <a:tailEnd/>
          </a:ln>
        </p:spPr>
        <p:txBody>
          <a:bodyPr lIns="92075" tIns="46038" rIns="92075" bIns="46038">
            <a:spAutoFit/>
          </a:bodyPr>
          <a:lstStyle/>
          <a:p>
            <a:r>
              <a:rPr lang="en-US" sz="2000">
                <a:solidFill>
                  <a:srgbClr val="FFFF99"/>
                </a:solidFill>
              </a:rPr>
              <a:t>Blank line</a:t>
            </a:r>
            <a:endParaRPr lang="en-US" sz="2000" i="1">
              <a:solidFill>
                <a:srgbClr val="FFFF99"/>
              </a:solidFill>
            </a:endParaRPr>
          </a:p>
        </p:txBody>
      </p:sp>
      <p:sp>
        <p:nvSpPr>
          <p:cNvPr id="626704" name="Line 16"/>
          <p:cNvSpPr>
            <a:spLocks noChangeShapeType="1"/>
          </p:cNvSpPr>
          <p:nvPr/>
        </p:nvSpPr>
        <p:spPr bwMode="auto">
          <a:xfrm flipV="1">
            <a:off x="638175" y="4324350"/>
            <a:ext cx="614363" cy="204788"/>
          </a:xfrm>
          <a:prstGeom prst="line">
            <a:avLst/>
          </a:prstGeom>
          <a:noFill/>
          <a:ln w="38100">
            <a:solidFill>
              <a:srgbClr val="FF3300"/>
            </a:solidFill>
            <a:round/>
            <a:headEn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626705" name="Line 17"/>
          <p:cNvSpPr>
            <a:spLocks noChangeShapeType="1"/>
          </p:cNvSpPr>
          <p:nvPr/>
        </p:nvSpPr>
        <p:spPr bwMode="auto">
          <a:xfrm flipH="1" flipV="1">
            <a:off x="3133725" y="5522913"/>
            <a:ext cx="696913" cy="287337"/>
          </a:xfrm>
          <a:prstGeom prst="line">
            <a:avLst/>
          </a:prstGeom>
          <a:noFill/>
          <a:ln w="38100">
            <a:solidFill>
              <a:srgbClr val="FF3300"/>
            </a:solidFill>
            <a:round/>
            <a:headEn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626706" name="Text Box 18"/>
          <p:cNvSpPr txBox="1">
            <a:spLocks noChangeArrowheads="1"/>
          </p:cNvSpPr>
          <p:nvPr/>
        </p:nvSpPr>
        <p:spPr bwMode="auto">
          <a:xfrm rot="-1418564">
            <a:off x="3313113" y="3549650"/>
            <a:ext cx="3841750" cy="1555750"/>
          </a:xfrm>
          <a:prstGeom prst="rect">
            <a:avLst/>
          </a:prstGeom>
          <a:noFill/>
          <a:ln w="9525" algn="ctr">
            <a:noFill/>
            <a:miter lim="800000"/>
            <a:headEnd/>
            <a:tailEnd/>
          </a:ln>
          <a:effectLst/>
        </p:spPr>
        <p:txBody>
          <a:bodyPr wrap="none" lIns="92075" tIns="46038" rIns="92075" bIns="46038">
            <a:spAutoFit/>
          </a:bodyPr>
          <a:lstStyle/>
          <a:p>
            <a:pPr>
              <a:defRPr/>
            </a:pPr>
            <a:r>
              <a:rPr lang="en-US" sz="9600">
                <a:solidFill>
                  <a:srgbClr val="FF3300"/>
                </a:solidFill>
                <a:effectLst>
                  <a:outerShdw blurRad="38100" dist="38100" dir="2700000" algn="tl">
                    <a:srgbClr val="000000"/>
                  </a:outerShdw>
                </a:effectLst>
              </a:rPr>
              <a:t>DEMO</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26706"/>
                                        </p:tgtEl>
                                        <p:attrNameLst>
                                          <p:attrName>style.visibility</p:attrName>
                                        </p:attrNameLst>
                                      </p:cBhvr>
                                      <p:to>
                                        <p:strVal val="visible"/>
                                      </p:to>
                                    </p:set>
                                    <p:anim calcmode="lin" valueType="num">
                                      <p:cBhvr>
                                        <p:cTn id="7" dur="500" fill="hold"/>
                                        <p:tgtEl>
                                          <p:spTgt spid="626706"/>
                                        </p:tgtEl>
                                        <p:attrNameLst>
                                          <p:attrName>ppt_w</p:attrName>
                                        </p:attrNameLst>
                                      </p:cBhvr>
                                      <p:tavLst>
                                        <p:tav tm="0">
                                          <p:val>
                                            <p:fltVal val="0"/>
                                          </p:val>
                                        </p:tav>
                                        <p:tav tm="100000">
                                          <p:val>
                                            <p:strVal val="#ppt_w"/>
                                          </p:val>
                                        </p:tav>
                                      </p:tavLst>
                                    </p:anim>
                                    <p:anim calcmode="lin" valueType="num">
                                      <p:cBhvr>
                                        <p:cTn id="8" dur="500" fill="hold"/>
                                        <p:tgtEl>
                                          <p:spTgt spid="62670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670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3"/>
          <p:cNvSpPr>
            <a:spLocks noGrp="1"/>
          </p:cNvSpPr>
          <p:nvPr>
            <p:ph type="sldNum" sz="quarter" idx="10"/>
          </p:nvPr>
        </p:nvSpPr>
        <p:spPr>
          <a:noFill/>
        </p:spPr>
        <p:txBody>
          <a:bodyPr/>
          <a:lstStyle/>
          <a:p>
            <a:fld id="{9914DD50-98C2-475F-86E5-B9510D3D29A2}" type="slidenum">
              <a:rPr lang="en-US"/>
              <a:pPr/>
              <a:t>60</a:t>
            </a:fld>
            <a:endParaRPr lang="en-US"/>
          </a:p>
        </p:txBody>
      </p:sp>
      <p:sp>
        <p:nvSpPr>
          <p:cNvPr id="670722" name="Rectangle 2"/>
          <p:cNvSpPr>
            <a:spLocks noGrp="1" noChangeArrowheads="1"/>
          </p:cNvSpPr>
          <p:nvPr>
            <p:ph type="title"/>
          </p:nvPr>
        </p:nvSpPr>
        <p:spPr/>
        <p:txBody>
          <a:bodyPr/>
          <a:lstStyle/>
          <a:p>
            <a:pPr>
              <a:defRPr/>
            </a:pPr>
            <a:r>
              <a:rPr lang="en-US" smtClean="0"/>
              <a:t>Summary</a:t>
            </a:r>
          </a:p>
        </p:txBody>
      </p:sp>
      <p:sp>
        <p:nvSpPr>
          <p:cNvPr id="64516" name="Rectangle 3"/>
          <p:cNvSpPr>
            <a:spLocks noGrp="1" noChangeArrowheads="1"/>
          </p:cNvSpPr>
          <p:nvPr>
            <p:ph type="body" idx="1"/>
          </p:nvPr>
        </p:nvSpPr>
        <p:spPr/>
        <p:txBody>
          <a:bodyPr/>
          <a:lstStyle/>
          <a:p>
            <a:r>
              <a:rPr lang="en-US" smtClean="0"/>
              <a:t>XML</a:t>
            </a:r>
          </a:p>
          <a:p>
            <a:r>
              <a:rPr lang="en-US" smtClean="0"/>
              <a:t>Namespaces, Schemas</a:t>
            </a:r>
          </a:p>
          <a:p>
            <a:r>
              <a:rPr lang="en-US" smtClean="0"/>
              <a:t>DTD, XSD</a:t>
            </a:r>
          </a:p>
          <a:p>
            <a:r>
              <a:rPr lang="en-US" smtClean="0"/>
              <a:t>XLink, XPointer</a:t>
            </a:r>
          </a:p>
          <a:p>
            <a:r>
              <a:rPr lang="en-US" smtClean="0"/>
              <a:t>XML parsers, SAX, DOM, XPath</a:t>
            </a:r>
          </a:p>
          <a:p>
            <a:r>
              <a:rPr lang="en-US" smtClean="0"/>
              <a:t>XML verification</a:t>
            </a:r>
          </a:p>
          <a:p>
            <a:r>
              <a:rPr lang="en-US" smtClean="0"/>
              <a:t>XSL, XSLT, transformation</a:t>
            </a:r>
          </a:p>
          <a:p>
            <a:r>
              <a:rPr lang="en-US" smtClean="0">
                <a:cs typeface="Arial" charset="0"/>
              </a:rPr>
              <a:t>Formatting Objects (XSL-FO)</a:t>
            </a:r>
            <a:endParaRPr lang="en-US" smtClean="0"/>
          </a:p>
          <a:p>
            <a:endParaRPr lang="en-US" smtClean="0"/>
          </a:p>
        </p:txBody>
      </p:sp>
    </p:spTree>
  </p:cSld>
  <p:clrMapOvr>
    <a:masterClrMapping/>
  </p:clrMapOvr>
  <p:transition>
    <p:strips dir="rd"/>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3"/>
          <p:cNvSpPr>
            <a:spLocks noGrp="1"/>
          </p:cNvSpPr>
          <p:nvPr>
            <p:ph type="sldNum" sz="quarter" idx="10"/>
          </p:nvPr>
        </p:nvSpPr>
        <p:spPr>
          <a:noFill/>
        </p:spPr>
        <p:txBody>
          <a:bodyPr/>
          <a:lstStyle/>
          <a:p>
            <a:fld id="{F2B73B9D-D1E3-4F57-AB4B-C313B4B3A4E7}" type="slidenum">
              <a:rPr lang="en-US"/>
              <a:pPr/>
              <a:t>61</a:t>
            </a:fld>
            <a:endParaRPr lang="en-US"/>
          </a:p>
        </p:txBody>
      </p:sp>
      <p:sp>
        <p:nvSpPr>
          <p:cNvPr id="549893" name="Rectangle 5"/>
          <p:cNvSpPr>
            <a:spLocks noGrp="1" noChangeArrowheads="1"/>
          </p:cNvSpPr>
          <p:nvPr>
            <p:ph type="title"/>
          </p:nvPr>
        </p:nvSpPr>
        <p:spPr/>
        <p:txBody>
          <a:bodyPr/>
          <a:lstStyle/>
          <a:p>
            <a:pPr>
              <a:defRPr/>
            </a:pPr>
            <a:r>
              <a:rPr lang="en-US" smtClean="0"/>
              <a:t>Other applications of XML</a:t>
            </a:r>
          </a:p>
        </p:txBody>
      </p:sp>
      <p:sp>
        <p:nvSpPr>
          <p:cNvPr id="65540" name="Rectangle 6"/>
          <p:cNvSpPr>
            <a:spLocks noGrp="1" noChangeArrowheads="1"/>
          </p:cNvSpPr>
          <p:nvPr>
            <p:ph type="body" idx="1"/>
          </p:nvPr>
        </p:nvSpPr>
        <p:spPr/>
        <p:txBody>
          <a:bodyPr/>
          <a:lstStyle/>
          <a:p>
            <a:pPr>
              <a:lnSpc>
                <a:spcPct val="90000"/>
              </a:lnSpc>
            </a:pPr>
            <a:r>
              <a:rPr lang="en-US" sz="2400" smtClean="0"/>
              <a:t>More specific to concrete domains</a:t>
            </a:r>
          </a:p>
          <a:p>
            <a:pPr lvl="1">
              <a:lnSpc>
                <a:spcPct val="90000"/>
              </a:lnSpc>
            </a:pPr>
            <a:r>
              <a:rPr lang="en-US" sz="1800" smtClean="0"/>
              <a:t>W3C endorsed standards</a:t>
            </a:r>
          </a:p>
          <a:p>
            <a:pPr lvl="2">
              <a:lnSpc>
                <a:spcPct val="90000"/>
              </a:lnSpc>
            </a:pPr>
            <a:r>
              <a:rPr lang="en-US" sz="1800" smtClean="0"/>
              <a:t>Scalable Vector Graphics – SVG</a:t>
            </a:r>
          </a:p>
          <a:p>
            <a:pPr lvl="2">
              <a:lnSpc>
                <a:spcPct val="90000"/>
              </a:lnSpc>
            </a:pPr>
            <a:r>
              <a:rPr lang="en-US" sz="1800" smtClean="0"/>
              <a:t>Mathematical ML – MathML</a:t>
            </a:r>
          </a:p>
          <a:p>
            <a:pPr lvl="2">
              <a:lnSpc>
                <a:spcPct val="90000"/>
              </a:lnSpc>
            </a:pPr>
            <a:r>
              <a:rPr lang="en-US" sz="1800" smtClean="0"/>
              <a:t>Resource Description Framework – RDF </a:t>
            </a:r>
          </a:p>
          <a:p>
            <a:pPr lvl="2">
              <a:lnSpc>
                <a:spcPct val="90000"/>
              </a:lnSpc>
            </a:pPr>
            <a:r>
              <a:rPr lang="en-US" sz="1800" smtClean="0"/>
              <a:t>Synchronized Multimedia Integration Language (SMIL)</a:t>
            </a:r>
          </a:p>
          <a:p>
            <a:pPr lvl="2">
              <a:lnSpc>
                <a:spcPct val="90000"/>
              </a:lnSpc>
            </a:pPr>
            <a:r>
              <a:rPr lang="en-US" sz="1800" smtClean="0"/>
              <a:t>Vector Markup Language (VML) </a:t>
            </a:r>
          </a:p>
          <a:p>
            <a:pPr lvl="2">
              <a:lnSpc>
                <a:spcPct val="90000"/>
              </a:lnSpc>
            </a:pPr>
            <a:r>
              <a:rPr lang="en-US" sz="1800" smtClean="0"/>
              <a:t>XHTML </a:t>
            </a:r>
          </a:p>
          <a:p>
            <a:pPr lvl="1">
              <a:lnSpc>
                <a:spcPct val="90000"/>
              </a:lnSpc>
            </a:pPr>
            <a:r>
              <a:rPr lang="en-US" sz="1800" smtClean="0"/>
              <a:t>Other </a:t>
            </a:r>
          </a:p>
          <a:p>
            <a:pPr lvl="2">
              <a:lnSpc>
                <a:spcPct val="90000"/>
              </a:lnSpc>
            </a:pPr>
            <a:r>
              <a:rPr lang="en-US" sz="1800" smtClean="0"/>
              <a:t>Chemical ML – CML</a:t>
            </a:r>
          </a:p>
          <a:p>
            <a:pPr lvl="3">
              <a:lnSpc>
                <a:spcPct val="90000"/>
              </a:lnSpc>
            </a:pPr>
            <a:r>
              <a:rPr lang="en-US" sz="1800" smtClean="0"/>
              <a:t>One of the first XML applications</a:t>
            </a:r>
          </a:p>
          <a:p>
            <a:pPr lvl="2">
              <a:lnSpc>
                <a:spcPct val="90000"/>
              </a:lnSpc>
            </a:pPr>
            <a:r>
              <a:rPr lang="en-US" sz="1800" smtClean="0"/>
              <a:t>Channel Definition Framework – CDF </a:t>
            </a:r>
          </a:p>
          <a:p>
            <a:pPr lvl="3">
              <a:lnSpc>
                <a:spcPct val="90000"/>
              </a:lnSpc>
            </a:pPr>
            <a:r>
              <a:rPr lang="en-US" sz="1800" smtClean="0"/>
              <a:t>MS specific (publish web sites to IE)</a:t>
            </a:r>
          </a:p>
          <a:p>
            <a:pPr lvl="2">
              <a:lnSpc>
                <a:spcPct val="90000"/>
              </a:lnSpc>
            </a:pPr>
            <a:r>
              <a:rPr lang="en-US" sz="1800" smtClean="0"/>
              <a:t>XML Instant messaging</a:t>
            </a:r>
          </a:p>
        </p:txBody>
      </p:sp>
      <p:pic>
        <p:nvPicPr>
          <p:cNvPr id="65541" name="Picture 4" descr="xml"/>
          <p:cNvPicPr>
            <a:picLocks noChangeAspect="1" noChangeArrowheads="1"/>
          </p:cNvPicPr>
          <p:nvPr>
            <p:ph sz="half" idx="4294967295"/>
          </p:nvPr>
        </p:nvPicPr>
        <p:blipFill>
          <a:blip r:embed="rId3"/>
          <a:srcRect/>
          <a:stretch>
            <a:fillRect/>
          </a:stretch>
        </p:blipFill>
        <p:spPr>
          <a:xfrm>
            <a:off x="6791325" y="1746250"/>
            <a:ext cx="863600" cy="331788"/>
          </a:xfrm>
          <a:noFill/>
        </p:spPr>
      </p:pic>
    </p:spTree>
  </p:cSld>
  <p:clrMapOvr>
    <a:masterClrMapping/>
  </p:clrMapOvr>
  <p:transition>
    <p:strips dir="rd"/>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3"/>
          <p:cNvSpPr>
            <a:spLocks noGrp="1"/>
          </p:cNvSpPr>
          <p:nvPr>
            <p:ph type="sldNum" sz="quarter" idx="10"/>
          </p:nvPr>
        </p:nvSpPr>
        <p:spPr>
          <a:noFill/>
        </p:spPr>
        <p:txBody>
          <a:bodyPr/>
          <a:lstStyle/>
          <a:p>
            <a:fld id="{7F2D3877-78A8-4462-987D-89F42FCEBF26}" type="slidenum">
              <a:rPr lang="en-US"/>
              <a:pPr/>
              <a:t>62</a:t>
            </a:fld>
            <a:endParaRPr lang="en-US"/>
          </a:p>
        </p:txBody>
      </p:sp>
      <p:sp>
        <p:nvSpPr>
          <p:cNvPr id="553988" name="Rectangle 4"/>
          <p:cNvSpPr>
            <a:spLocks noGrp="1" noChangeArrowheads="1"/>
          </p:cNvSpPr>
          <p:nvPr>
            <p:ph type="title"/>
          </p:nvPr>
        </p:nvSpPr>
        <p:spPr/>
        <p:txBody>
          <a:bodyPr/>
          <a:lstStyle/>
          <a:p>
            <a:pPr>
              <a:defRPr/>
            </a:pPr>
            <a:r>
              <a:rPr lang="en-US" smtClean="0"/>
              <a:t>XML in HEP</a:t>
            </a:r>
          </a:p>
        </p:txBody>
      </p:sp>
      <p:sp>
        <p:nvSpPr>
          <p:cNvPr id="66564" name="Rectangle 5"/>
          <p:cNvSpPr>
            <a:spLocks noGrp="1" noChangeArrowheads="1"/>
          </p:cNvSpPr>
          <p:nvPr>
            <p:ph type="body" idx="1"/>
          </p:nvPr>
        </p:nvSpPr>
        <p:spPr/>
        <p:txBody>
          <a:bodyPr/>
          <a:lstStyle/>
          <a:p>
            <a:pPr>
              <a:lnSpc>
                <a:spcPct val="90000"/>
              </a:lnSpc>
            </a:pPr>
            <a:r>
              <a:rPr lang="en-US" smtClean="0"/>
              <a:t>Configuration files</a:t>
            </a:r>
          </a:p>
          <a:p>
            <a:pPr>
              <a:lnSpc>
                <a:spcPct val="90000"/>
              </a:lnSpc>
            </a:pPr>
            <a:r>
              <a:rPr lang="en-US" smtClean="0"/>
              <a:t>Detector geometry description</a:t>
            </a:r>
          </a:p>
          <a:p>
            <a:pPr lvl="1">
              <a:lnSpc>
                <a:spcPct val="90000"/>
              </a:lnSpc>
            </a:pPr>
            <a:r>
              <a:rPr lang="en-US" smtClean="0"/>
              <a:t>“Standard” is evolving</a:t>
            </a:r>
          </a:p>
          <a:p>
            <a:pPr>
              <a:lnSpc>
                <a:spcPct val="90000"/>
              </a:lnSpc>
            </a:pPr>
            <a:r>
              <a:rPr lang="en-US" smtClean="0"/>
              <a:t>Schema for introspection and persistency</a:t>
            </a:r>
          </a:p>
          <a:p>
            <a:pPr lvl="1">
              <a:lnSpc>
                <a:spcPct val="90000"/>
              </a:lnSpc>
            </a:pPr>
            <a:r>
              <a:rPr lang="en-US" smtClean="0"/>
              <a:t>LCG Dictionary through gcc-xml</a:t>
            </a:r>
          </a:p>
          <a:p>
            <a:pPr>
              <a:lnSpc>
                <a:spcPct val="90000"/>
              </a:lnSpc>
            </a:pPr>
            <a:r>
              <a:rPr lang="en-US" smtClean="0"/>
              <a:t>Data interchange</a:t>
            </a:r>
          </a:p>
          <a:p>
            <a:pPr lvl="1">
              <a:lnSpc>
                <a:spcPct val="90000"/>
              </a:lnSpc>
            </a:pPr>
            <a:r>
              <a:rPr lang="en-US" smtClean="0"/>
              <a:t>AIDA XML standards for Data Analysis related items</a:t>
            </a:r>
          </a:p>
          <a:p>
            <a:pPr lvl="2">
              <a:lnSpc>
                <a:spcPct val="90000"/>
              </a:lnSpc>
            </a:pPr>
            <a:r>
              <a:rPr lang="en-US" smtClean="0"/>
              <a:t>Histograms (binned and unbinned),</a:t>
            </a:r>
          </a:p>
          <a:p>
            <a:pPr lvl="2">
              <a:lnSpc>
                <a:spcPct val="90000"/>
              </a:lnSpc>
            </a:pPr>
            <a:r>
              <a:rPr lang="en-US" smtClean="0"/>
              <a:t>Vectors of data,</a:t>
            </a:r>
          </a:p>
          <a:p>
            <a:pPr lvl="2">
              <a:lnSpc>
                <a:spcPct val="90000"/>
              </a:lnSpc>
            </a:pPr>
            <a:r>
              <a:rPr lang="en-US" smtClean="0"/>
              <a:t>Ntuples,</a:t>
            </a:r>
          </a:p>
          <a:p>
            <a:pPr lvl="2">
              <a:lnSpc>
                <a:spcPct val="90000"/>
              </a:lnSpc>
            </a:pPr>
            <a:r>
              <a:rPr lang="en-US" smtClean="0"/>
              <a:t>Functions and Fits</a:t>
            </a:r>
          </a:p>
        </p:txBody>
      </p:sp>
    </p:spTree>
  </p:cSld>
  <p:clrMapOvr>
    <a:masterClrMapping/>
  </p:clrMapOvr>
  <p:transition>
    <p:strips dir="rd"/>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3"/>
          <p:cNvSpPr>
            <a:spLocks noGrp="1"/>
          </p:cNvSpPr>
          <p:nvPr>
            <p:ph type="sldNum" sz="quarter" idx="10"/>
          </p:nvPr>
        </p:nvSpPr>
        <p:spPr>
          <a:noFill/>
        </p:spPr>
        <p:txBody>
          <a:bodyPr/>
          <a:lstStyle/>
          <a:p>
            <a:fld id="{C1466B42-9576-4665-9D99-278374EF5D2F}" type="slidenum">
              <a:rPr lang="en-US"/>
              <a:pPr/>
              <a:t>63</a:t>
            </a:fld>
            <a:endParaRPr lang="en-US"/>
          </a:p>
        </p:txBody>
      </p:sp>
      <p:sp>
        <p:nvSpPr>
          <p:cNvPr id="556036" name="Rectangle 4"/>
          <p:cNvSpPr>
            <a:spLocks noGrp="1" noChangeArrowheads="1"/>
          </p:cNvSpPr>
          <p:nvPr>
            <p:ph type="title"/>
          </p:nvPr>
        </p:nvSpPr>
        <p:spPr/>
        <p:txBody>
          <a:bodyPr/>
          <a:lstStyle/>
          <a:p>
            <a:pPr>
              <a:defRPr/>
            </a:pPr>
            <a:r>
              <a:rPr lang="en-US" smtClean="0"/>
              <a:t>Links</a:t>
            </a:r>
          </a:p>
        </p:txBody>
      </p:sp>
      <p:sp>
        <p:nvSpPr>
          <p:cNvPr id="67588" name="Rectangle 5"/>
          <p:cNvSpPr>
            <a:spLocks noGrp="1" noChangeArrowheads="1"/>
          </p:cNvSpPr>
          <p:nvPr>
            <p:ph type="body" idx="1"/>
          </p:nvPr>
        </p:nvSpPr>
        <p:spPr/>
        <p:txBody>
          <a:bodyPr/>
          <a:lstStyle/>
          <a:p>
            <a:r>
              <a:rPr lang="en-US" smtClean="0"/>
              <a:t>WWW consortium </a:t>
            </a:r>
          </a:p>
          <a:p>
            <a:pPr lvl="1"/>
            <a:r>
              <a:rPr lang="en-US" smtClean="0">
                <a:hlinkClick r:id="rId3"/>
              </a:rPr>
              <a:t>http://www.w3.org/</a:t>
            </a:r>
            <a:r>
              <a:rPr lang="en-US" smtClean="0"/>
              <a:t> </a:t>
            </a:r>
          </a:p>
          <a:p>
            <a:pPr lvl="1"/>
            <a:r>
              <a:rPr lang="en-US" smtClean="0"/>
              <a:t>with lots of further links !</a:t>
            </a:r>
          </a:p>
          <a:p>
            <a:r>
              <a:rPr lang="en-US" smtClean="0"/>
              <a:t>XML – development </a:t>
            </a:r>
          </a:p>
          <a:p>
            <a:pPr lvl="1"/>
            <a:r>
              <a:rPr lang="en-US" smtClean="0"/>
              <a:t>http://www.xml.org/</a:t>
            </a:r>
          </a:p>
        </p:txBody>
      </p:sp>
    </p:spTree>
  </p:cSld>
  <p:clrMapOvr>
    <a:masterClrMapping/>
  </p:clrMapOvr>
  <p:transition>
    <p:strips dir="rd"/>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2" name="Rectangle 4"/>
          <p:cNvSpPr>
            <a:spLocks noGrp="1" noChangeArrowheads="1"/>
          </p:cNvSpPr>
          <p:nvPr>
            <p:ph type="ctrTitle"/>
          </p:nvPr>
        </p:nvSpPr>
        <p:spPr/>
        <p:txBody>
          <a:bodyPr/>
          <a:lstStyle/>
          <a:p>
            <a:pPr>
              <a:defRPr/>
            </a:pPr>
            <a:r>
              <a:rPr lang="en-US" smtClean="0"/>
              <a:t>Web Services</a:t>
            </a:r>
          </a:p>
        </p:txBody>
      </p:sp>
      <p:sp>
        <p:nvSpPr>
          <p:cNvPr id="68611" name="Rectangle 5"/>
          <p:cNvSpPr>
            <a:spLocks noGrp="1" noChangeArrowheads="1"/>
          </p:cNvSpPr>
          <p:nvPr>
            <p:ph type="subTitle" idx="1"/>
          </p:nvPr>
        </p:nvSpPr>
        <p:spPr/>
        <p:txBody>
          <a:bodyPr/>
          <a:lstStyle/>
          <a:p>
            <a:r>
              <a:rPr lang="en-US" smtClean="0"/>
              <a:t>Definition, Architecture, XML-RPC, SOAP, WSDL, …</a:t>
            </a:r>
          </a:p>
        </p:txBody>
      </p:sp>
    </p:spTree>
  </p:cSld>
  <p:clrMapOvr>
    <a:masterClrMapping/>
  </p:clrMapOvr>
  <p:transition>
    <p:strips dir="rd"/>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3"/>
          <p:cNvSpPr>
            <a:spLocks noGrp="1"/>
          </p:cNvSpPr>
          <p:nvPr>
            <p:ph type="sldNum" sz="quarter" idx="10"/>
          </p:nvPr>
        </p:nvSpPr>
        <p:spPr>
          <a:noFill/>
        </p:spPr>
        <p:txBody>
          <a:bodyPr/>
          <a:lstStyle/>
          <a:p>
            <a:fld id="{28CC77D4-075D-441C-ABCD-9A7E38EF7C11}" type="slidenum">
              <a:rPr lang="en-US"/>
              <a:pPr/>
              <a:t>65</a:t>
            </a:fld>
            <a:endParaRPr lang="en-US"/>
          </a:p>
        </p:txBody>
      </p:sp>
      <p:sp>
        <p:nvSpPr>
          <p:cNvPr id="576516" name="Rectangle 4"/>
          <p:cNvSpPr>
            <a:spLocks noGrp="1" noChangeArrowheads="1"/>
          </p:cNvSpPr>
          <p:nvPr>
            <p:ph type="title"/>
          </p:nvPr>
        </p:nvSpPr>
        <p:spPr/>
        <p:txBody>
          <a:bodyPr/>
          <a:lstStyle/>
          <a:p>
            <a:pPr>
              <a:defRPr/>
            </a:pPr>
            <a:r>
              <a:rPr lang="en-US" smtClean="0"/>
              <a:t>Web services</a:t>
            </a:r>
          </a:p>
        </p:txBody>
      </p:sp>
      <p:sp>
        <p:nvSpPr>
          <p:cNvPr id="69636" name="Rectangle 5"/>
          <p:cNvSpPr>
            <a:spLocks noGrp="1" noChangeArrowheads="1"/>
          </p:cNvSpPr>
          <p:nvPr>
            <p:ph type="body" idx="1"/>
          </p:nvPr>
        </p:nvSpPr>
        <p:spPr/>
        <p:txBody>
          <a:bodyPr/>
          <a:lstStyle/>
          <a:p>
            <a:r>
              <a:rPr lang="en-US" smtClean="0"/>
              <a:t>Will use “Web services” as generic term</a:t>
            </a:r>
          </a:p>
          <a:p>
            <a:pPr lvl="1"/>
            <a:r>
              <a:rPr lang="en-US" smtClean="0"/>
              <a:t>Although there is a more specialized definition from W3C</a:t>
            </a:r>
          </a:p>
          <a:p>
            <a:pPr lvl="2"/>
            <a:r>
              <a:rPr lang="en-US" smtClean="0"/>
              <a:t>Requires SOAP and WSDL</a:t>
            </a:r>
          </a:p>
          <a:p>
            <a:r>
              <a:rPr lang="en-US" smtClean="0"/>
              <a:t>Allow for cross platform interoperability</a:t>
            </a:r>
          </a:p>
          <a:p>
            <a:pPr lvl="1"/>
            <a:r>
              <a:rPr lang="en-US" smtClean="0"/>
              <a:t>“The Internet is the platform”</a:t>
            </a:r>
          </a:p>
          <a:p>
            <a:r>
              <a:rPr lang="en-US" smtClean="0"/>
              <a:t>Although HTTP is the protocol used for web service, these can be offered on any transport</a:t>
            </a:r>
          </a:p>
          <a:p>
            <a:pPr lvl="1"/>
            <a:r>
              <a:rPr lang="en-US" smtClean="0"/>
              <a:t>SMTP (electronic mail) is a good alternative</a:t>
            </a:r>
          </a:p>
        </p:txBody>
      </p:sp>
    </p:spTree>
  </p:cSld>
  <p:clrMapOvr>
    <a:masterClrMapping/>
  </p:clrMapOvr>
  <p:transition>
    <p:strips dir="rd"/>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3"/>
          <p:cNvSpPr>
            <a:spLocks noGrp="1"/>
          </p:cNvSpPr>
          <p:nvPr>
            <p:ph type="sldNum" sz="quarter" idx="10"/>
          </p:nvPr>
        </p:nvSpPr>
        <p:spPr>
          <a:noFill/>
        </p:spPr>
        <p:txBody>
          <a:bodyPr/>
          <a:lstStyle/>
          <a:p>
            <a:fld id="{5CF874C5-1DDA-4000-8E8B-7C020A686E1E}" type="slidenum">
              <a:rPr lang="en-US"/>
              <a:pPr/>
              <a:t>66</a:t>
            </a:fld>
            <a:endParaRPr lang="en-US"/>
          </a:p>
        </p:txBody>
      </p:sp>
      <p:sp>
        <p:nvSpPr>
          <p:cNvPr id="577538" name="Rectangle 2"/>
          <p:cNvSpPr>
            <a:spLocks noGrp="1" noChangeArrowheads="1"/>
          </p:cNvSpPr>
          <p:nvPr>
            <p:ph type="title"/>
          </p:nvPr>
        </p:nvSpPr>
        <p:spPr/>
        <p:txBody>
          <a:bodyPr/>
          <a:lstStyle/>
          <a:p>
            <a:pPr>
              <a:defRPr/>
            </a:pPr>
            <a:r>
              <a:rPr lang="en-US" smtClean="0"/>
              <a:t>Web Services</a:t>
            </a:r>
          </a:p>
        </p:txBody>
      </p:sp>
      <p:sp>
        <p:nvSpPr>
          <p:cNvPr id="70660" name="Rectangle 3"/>
          <p:cNvSpPr>
            <a:spLocks noGrp="1" noChangeArrowheads="1"/>
          </p:cNvSpPr>
          <p:nvPr>
            <p:ph type="body" idx="1"/>
          </p:nvPr>
        </p:nvSpPr>
        <p:spPr/>
        <p:txBody>
          <a:bodyPr/>
          <a:lstStyle/>
          <a:p>
            <a:r>
              <a:rPr lang="en-US" sz="2400" smtClean="0"/>
              <a:t>Web/network interface to application</a:t>
            </a:r>
          </a:p>
          <a:p>
            <a:pPr lvl="1"/>
            <a:r>
              <a:rPr lang="en-US" sz="1800" smtClean="0"/>
              <a:t>Independent of language of implementation </a:t>
            </a:r>
          </a:p>
          <a:p>
            <a:r>
              <a:rPr lang="en-US" sz="2400" smtClean="0"/>
              <a:t>Using XML for information exchange</a:t>
            </a:r>
          </a:p>
          <a:p>
            <a:pPr lvl="1"/>
            <a:r>
              <a:rPr lang="en-US" sz="1800" smtClean="0"/>
              <a:t>For both: methods and data</a:t>
            </a:r>
          </a:p>
          <a:p>
            <a:r>
              <a:rPr lang="en-US" sz="2400" smtClean="0"/>
              <a:t>Kind of </a:t>
            </a:r>
            <a:r>
              <a:rPr lang="en-US" sz="2400" smtClean="0">
                <a:latin typeface="Tahoma" pitchFamily="34" charset="0"/>
              </a:rPr>
              <a:t>“</a:t>
            </a:r>
            <a:r>
              <a:rPr lang="en-US" sz="2400" smtClean="0"/>
              <a:t>Remote Procedure Call</a:t>
            </a:r>
            <a:r>
              <a:rPr lang="en-US" sz="2400" smtClean="0">
                <a:latin typeface="Tahoma" pitchFamily="34" charset="0"/>
              </a:rPr>
              <a:t>”</a:t>
            </a:r>
            <a:r>
              <a:rPr lang="en-US" sz="2400" smtClean="0"/>
              <a:t> using XML</a:t>
            </a:r>
          </a:p>
          <a:p>
            <a:r>
              <a:rPr lang="en-US" sz="2400" smtClean="0"/>
              <a:t>Two possibilities:</a:t>
            </a:r>
          </a:p>
          <a:p>
            <a:pPr lvl="1"/>
            <a:r>
              <a:rPr lang="en-US" sz="1800" smtClean="0"/>
              <a:t>SOAP needs a rather complex </a:t>
            </a:r>
            <a:r>
              <a:rPr lang="en-US" sz="1800" smtClean="0">
                <a:latin typeface="Tahoma" pitchFamily="34" charset="0"/>
              </a:rPr>
              <a:t>“</a:t>
            </a:r>
            <a:r>
              <a:rPr lang="en-US" sz="1800" smtClean="0"/>
              <a:t>infrastructure</a:t>
            </a:r>
            <a:r>
              <a:rPr lang="en-US" sz="1800" smtClean="0">
                <a:latin typeface="Tahoma" pitchFamily="34" charset="0"/>
              </a:rPr>
              <a:t>”</a:t>
            </a:r>
            <a:r>
              <a:rPr lang="en-US" sz="1800" smtClean="0"/>
              <a:t>, offers where, what and how to find</a:t>
            </a:r>
          </a:p>
          <a:p>
            <a:pPr lvl="1"/>
            <a:r>
              <a:rPr lang="en-US" sz="1800" smtClean="0"/>
              <a:t>XML-RPC is more simple, less heavy</a:t>
            </a:r>
          </a:p>
        </p:txBody>
      </p:sp>
    </p:spTree>
  </p:cSld>
  <p:clrMapOvr>
    <a:masterClrMapping/>
  </p:clrMapOvr>
  <p:transition>
    <p:strips dir="rd"/>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3"/>
          <p:cNvSpPr>
            <a:spLocks noGrp="1"/>
          </p:cNvSpPr>
          <p:nvPr>
            <p:ph type="sldNum" sz="quarter" idx="10"/>
          </p:nvPr>
        </p:nvSpPr>
        <p:spPr>
          <a:noFill/>
        </p:spPr>
        <p:txBody>
          <a:bodyPr/>
          <a:lstStyle/>
          <a:p>
            <a:fld id="{B4E3C3EC-CF47-4F43-8B36-C46CEF35E455}" type="slidenum">
              <a:rPr lang="en-US"/>
              <a:pPr/>
              <a:t>67</a:t>
            </a:fld>
            <a:endParaRPr lang="en-US"/>
          </a:p>
        </p:txBody>
      </p:sp>
      <p:sp>
        <p:nvSpPr>
          <p:cNvPr id="578566" name="Rectangle 6"/>
          <p:cNvSpPr>
            <a:spLocks noGrp="1" noChangeArrowheads="1"/>
          </p:cNvSpPr>
          <p:nvPr>
            <p:ph type="title"/>
          </p:nvPr>
        </p:nvSpPr>
        <p:spPr/>
        <p:txBody>
          <a:bodyPr/>
          <a:lstStyle/>
          <a:p>
            <a:pPr>
              <a:defRPr/>
            </a:pPr>
            <a:r>
              <a:rPr lang="en-US" smtClean="0"/>
              <a:t>W3C on Web Services</a:t>
            </a:r>
          </a:p>
        </p:txBody>
      </p:sp>
      <p:sp>
        <p:nvSpPr>
          <p:cNvPr id="71684" name="Rectangle 7"/>
          <p:cNvSpPr>
            <a:spLocks noGrp="1" noChangeArrowheads="1"/>
          </p:cNvSpPr>
          <p:nvPr>
            <p:ph type="body" idx="1"/>
          </p:nvPr>
        </p:nvSpPr>
        <p:spPr/>
        <p:txBody>
          <a:bodyPr/>
          <a:lstStyle/>
          <a:p>
            <a:r>
              <a:rPr lang="en-US" smtClean="0"/>
              <a:t>“Definition: A Web service is a software system identified by a URI </a:t>
            </a:r>
            <a:r>
              <a:rPr lang="en-US" smtClean="0">
                <a:hlinkClick r:id="rId2"/>
              </a:rPr>
              <a:t>[RFC 2396]</a:t>
            </a:r>
            <a:r>
              <a:rPr lang="en-US" smtClean="0"/>
              <a:t>, whose </a:t>
            </a:r>
            <a:r>
              <a:rPr lang="en-US" smtClean="0">
                <a:solidFill>
                  <a:srgbClr val="FF3300"/>
                </a:solidFill>
              </a:rPr>
              <a:t>public interfaces and bindings are defined and described using XML</a:t>
            </a:r>
            <a:r>
              <a:rPr lang="en-US" smtClean="0"/>
              <a:t>. Its definition can be discovered by other software systems. These systems may then interact with the Web service in a manner prescribed by its definition, </a:t>
            </a:r>
            <a:r>
              <a:rPr lang="en-US" smtClean="0">
                <a:solidFill>
                  <a:srgbClr val="FF3300"/>
                </a:solidFill>
              </a:rPr>
              <a:t>using XML based messages conveyed by Internet protocols</a:t>
            </a:r>
            <a:r>
              <a:rPr lang="en-US" smtClean="0"/>
              <a:t>.”</a:t>
            </a:r>
          </a:p>
        </p:txBody>
      </p:sp>
    </p:spTree>
  </p:cSld>
  <p:clrMapOvr>
    <a:masterClrMapping/>
  </p:clrMapOvr>
  <p:transition>
    <p:strips dir="rd"/>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2"/>
          <p:cNvSpPr>
            <a:spLocks noGrp="1"/>
          </p:cNvSpPr>
          <p:nvPr>
            <p:ph type="sldNum" sz="quarter" idx="10"/>
          </p:nvPr>
        </p:nvSpPr>
        <p:spPr>
          <a:noFill/>
        </p:spPr>
        <p:txBody>
          <a:bodyPr/>
          <a:lstStyle/>
          <a:p>
            <a:fld id="{DFC47718-23C1-47F4-ABF5-0C620FFD1E43}" type="slidenum">
              <a:rPr lang="en-US"/>
              <a:pPr/>
              <a:t>68</a:t>
            </a:fld>
            <a:endParaRPr lang="en-US"/>
          </a:p>
        </p:txBody>
      </p:sp>
      <p:sp>
        <p:nvSpPr>
          <p:cNvPr id="580627" name="Rectangle 19"/>
          <p:cNvSpPr>
            <a:spLocks noGrp="1" noChangeArrowheads="1"/>
          </p:cNvSpPr>
          <p:nvPr>
            <p:ph type="title"/>
          </p:nvPr>
        </p:nvSpPr>
        <p:spPr/>
        <p:txBody>
          <a:bodyPr/>
          <a:lstStyle/>
          <a:p>
            <a:pPr>
              <a:defRPr/>
            </a:pPr>
            <a:r>
              <a:rPr lang="en-US" sz="3600" smtClean="0"/>
              <a:t>Architecture of Web Services (I)</a:t>
            </a:r>
          </a:p>
        </p:txBody>
      </p:sp>
      <p:sp>
        <p:nvSpPr>
          <p:cNvPr id="580615" name="Line 7"/>
          <p:cNvSpPr>
            <a:spLocks noChangeShapeType="1"/>
          </p:cNvSpPr>
          <p:nvPr/>
        </p:nvSpPr>
        <p:spPr bwMode="auto">
          <a:xfrm flipV="1">
            <a:off x="2816225" y="2628900"/>
            <a:ext cx="1066800" cy="1600200"/>
          </a:xfrm>
          <a:prstGeom prst="line">
            <a:avLst/>
          </a:prstGeom>
          <a:noFill/>
          <a:ln w="57150">
            <a:solidFill>
              <a:srgbClr val="FF9900"/>
            </a:solidFill>
            <a:miter lim="800000"/>
            <a:headEnd type="triangle" w="med" len="med"/>
            <a:tailEnd type="triangle" w="med" len="med"/>
          </a:ln>
          <a:effectLst/>
        </p:spPr>
        <p:txBody>
          <a:bodyPr wrap="none"/>
          <a:lstStyle/>
          <a:p>
            <a:pPr>
              <a:defRPr/>
            </a:pPr>
            <a:endParaRPr lang="en-US">
              <a:effectLst>
                <a:outerShdw blurRad="38100" dist="38100" dir="2700000" algn="tl">
                  <a:srgbClr val="000000">
                    <a:alpha val="43137"/>
                  </a:srgbClr>
                </a:outerShdw>
              </a:effectLst>
            </a:endParaRPr>
          </a:p>
        </p:txBody>
      </p:sp>
      <p:sp>
        <p:nvSpPr>
          <p:cNvPr id="580616" name="Line 8"/>
          <p:cNvSpPr>
            <a:spLocks noChangeShapeType="1"/>
          </p:cNvSpPr>
          <p:nvPr/>
        </p:nvSpPr>
        <p:spPr bwMode="auto">
          <a:xfrm flipV="1">
            <a:off x="3581400" y="4835525"/>
            <a:ext cx="2133600" cy="0"/>
          </a:xfrm>
          <a:prstGeom prst="line">
            <a:avLst/>
          </a:prstGeom>
          <a:noFill/>
          <a:ln w="57150">
            <a:solidFill>
              <a:srgbClr val="FF9900"/>
            </a:solidFill>
            <a:miter lim="800000"/>
            <a:headEnd type="triangle" w="med" len="med"/>
            <a:tailEnd type="triangle" w="med" len="med"/>
          </a:ln>
          <a:effectLst/>
        </p:spPr>
        <p:txBody>
          <a:bodyPr wrap="none"/>
          <a:lstStyle/>
          <a:p>
            <a:pPr>
              <a:defRPr/>
            </a:pPr>
            <a:endParaRPr lang="en-US">
              <a:effectLst>
                <a:outerShdw blurRad="38100" dist="38100" dir="2700000" algn="tl">
                  <a:srgbClr val="000000">
                    <a:alpha val="43137"/>
                  </a:srgbClr>
                </a:outerShdw>
              </a:effectLst>
            </a:endParaRPr>
          </a:p>
        </p:txBody>
      </p:sp>
      <p:sp>
        <p:nvSpPr>
          <p:cNvPr id="580617" name="Line 9"/>
          <p:cNvSpPr>
            <a:spLocks noChangeShapeType="1"/>
          </p:cNvSpPr>
          <p:nvPr/>
        </p:nvSpPr>
        <p:spPr bwMode="auto">
          <a:xfrm flipH="1" flipV="1">
            <a:off x="5438775" y="2590800"/>
            <a:ext cx="1219200" cy="1676400"/>
          </a:xfrm>
          <a:prstGeom prst="line">
            <a:avLst/>
          </a:prstGeom>
          <a:noFill/>
          <a:ln w="57150">
            <a:solidFill>
              <a:srgbClr val="FF9900"/>
            </a:solidFill>
            <a:miter lim="800000"/>
            <a:headEnd type="triangle" w="med" len="med"/>
            <a:tailEnd type="triangle" w="med" len="med"/>
          </a:ln>
          <a:effectLst/>
        </p:spPr>
        <p:txBody>
          <a:bodyPr wrap="none"/>
          <a:lstStyle/>
          <a:p>
            <a:pPr>
              <a:defRPr/>
            </a:pPr>
            <a:endParaRPr lang="en-US">
              <a:effectLst>
                <a:outerShdw blurRad="38100" dist="38100" dir="2700000" algn="tl">
                  <a:srgbClr val="000000">
                    <a:alpha val="43137"/>
                  </a:srgbClr>
                </a:outerShdw>
              </a:effectLst>
            </a:endParaRPr>
          </a:p>
        </p:txBody>
      </p:sp>
      <p:sp>
        <p:nvSpPr>
          <p:cNvPr id="72711" name="Text Box 10"/>
          <p:cNvSpPr txBox="1">
            <a:spLocks noChangeArrowheads="1"/>
          </p:cNvSpPr>
          <p:nvPr/>
        </p:nvSpPr>
        <p:spPr bwMode="auto">
          <a:xfrm>
            <a:off x="1817688" y="3200400"/>
            <a:ext cx="793750" cy="457200"/>
          </a:xfrm>
          <a:prstGeom prst="rect">
            <a:avLst/>
          </a:prstGeom>
          <a:noFill/>
          <a:ln w="9525">
            <a:noFill/>
            <a:miter lim="800000"/>
            <a:headEnd/>
            <a:tailEnd/>
          </a:ln>
        </p:spPr>
        <p:txBody>
          <a:bodyPr wrap="none">
            <a:spAutoFit/>
          </a:bodyPr>
          <a:lstStyle/>
          <a:p>
            <a:pPr eaLnBrk="1" hangingPunct="1"/>
            <a:r>
              <a:rPr lang="en-US" sz="2400">
                <a:solidFill>
                  <a:srgbClr val="FF9900"/>
                </a:solidFill>
                <a:latin typeface="Times New Roman" pitchFamily="18" charset="0"/>
              </a:rPr>
              <a:t>Find</a:t>
            </a:r>
          </a:p>
        </p:txBody>
      </p:sp>
      <p:sp>
        <p:nvSpPr>
          <p:cNvPr id="72712" name="Text Box 11"/>
          <p:cNvSpPr txBox="1">
            <a:spLocks noChangeArrowheads="1"/>
          </p:cNvSpPr>
          <p:nvPr/>
        </p:nvSpPr>
        <p:spPr bwMode="auto">
          <a:xfrm>
            <a:off x="6408738" y="3200400"/>
            <a:ext cx="1166812" cy="457200"/>
          </a:xfrm>
          <a:prstGeom prst="rect">
            <a:avLst/>
          </a:prstGeom>
          <a:noFill/>
          <a:ln w="9525">
            <a:noFill/>
            <a:miter lim="800000"/>
            <a:headEnd/>
            <a:tailEnd/>
          </a:ln>
        </p:spPr>
        <p:txBody>
          <a:bodyPr wrap="none">
            <a:spAutoFit/>
          </a:bodyPr>
          <a:lstStyle/>
          <a:p>
            <a:pPr eaLnBrk="1" hangingPunct="1"/>
            <a:r>
              <a:rPr lang="en-US" sz="2400">
                <a:solidFill>
                  <a:srgbClr val="FF9900"/>
                </a:solidFill>
                <a:latin typeface="Times New Roman" pitchFamily="18" charset="0"/>
              </a:rPr>
              <a:t>Publish</a:t>
            </a:r>
          </a:p>
        </p:txBody>
      </p:sp>
      <p:sp>
        <p:nvSpPr>
          <p:cNvPr id="72713" name="Text Box 12"/>
          <p:cNvSpPr txBox="1">
            <a:spLocks noChangeArrowheads="1"/>
          </p:cNvSpPr>
          <p:nvPr/>
        </p:nvSpPr>
        <p:spPr bwMode="auto">
          <a:xfrm>
            <a:off x="3890963" y="4953000"/>
            <a:ext cx="1514475" cy="457200"/>
          </a:xfrm>
          <a:prstGeom prst="rect">
            <a:avLst/>
          </a:prstGeom>
          <a:noFill/>
          <a:ln w="9525">
            <a:noFill/>
            <a:miter lim="800000"/>
            <a:headEnd/>
            <a:tailEnd/>
          </a:ln>
        </p:spPr>
        <p:txBody>
          <a:bodyPr wrap="none">
            <a:spAutoFit/>
          </a:bodyPr>
          <a:lstStyle/>
          <a:p>
            <a:pPr eaLnBrk="1" hangingPunct="1"/>
            <a:r>
              <a:rPr lang="en-US" sz="2400">
                <a:solidFill>
                  <a:srgbClr val="FF9900"/>
                </a:solidFill>
                <a:latin typeface="Times New Roman" pitchFamily="18" charset="0"/>
              </a:rPr>
              <a:t>Bind (use)</a:t>
            </a:r>
          </a:p>
        </p:txBody>
      </p:sp>
      <p:sp>
        <p:nvSpPr>
          <p:cNvPr id="72714" name="Text Box 14"/>
          <p:cNvSpPr txBox="1">
            <a:spLocks noChangeArrowheads="1"/>
          </p:cNvSpPr>
          <p:nvPr/>
        </p:nvSpPr>
        <p:spPr bwMode="auto">
          <a:xfrm>
            <a:off x="4291013" y="3521075"/>
            <a:ext cx="714375" cy="396875"/>
          </a:xfrm>
          <a:prstGeom prst="rect">
            <a:avLst/>
          </a:prstGeom>
          <a:noFill/>
          <a:ln w="9525">
            <a:noFill/>
            <a:miter lim="800000"/>
            <a:headEnd/>
            <a:tailEnd/>
          </a:ln>
        </p:spPr>
        <p:txBody>
          <a:bodyPr wrap="none">
            <a:spAutoFit/>
          </a:bodyPr>
          <a:lstStyle/>
          <a:p>
            <a:pPr eaLnBrk="1" hangingPunct="1"/>
            <a:r>
              <a:rPr lang="en-US" sz="2000" b="0">
                <a:latin typeface="Verdana" pitchFamily="34" charset="0"/>
              </a:rPr>
              <a:t>XML</a:t>
            </a:r>
          </a:p>
        </p:txBody>
      </p:sp>
      <p:sp>
        <p:nvSpPr>
          <p:cNvPr id="580623" name="Line 15"/>
          <p:cNvSpPr>
            <a:spLocks noChangeShapeType="1"/>
          </p:cNvSpPr>
          <p:nvPr/>
        </p:nvSpPr>
        <p:spPr bwMode="auto">
          <a:xfrm flipH="1" flipV="1">
            <a:off x="3443288" y="3446463"/>
            <a:ext cx="850900" cy="246062"/>
          </a:xfrm>
          <a:prstGeom prst="line">
            <a:avLst/>
          </a:prstGeom>
          <a:noFill/>
          <a:ln w="38100">
            <a:solidFill>
              <a:schemeClr val="tx1"/>
            </a:solidFill>
            <a:prstDash val="sysDot"/>
            <a:miter lim="800000"/>
            <a:headEnd/>
            <a:tailEnd type="stealth" w="med" len="med"/>
          </a:ln>
          <a:effectLst/>
        </p:spPr>
        <p:txBody>
          <a:bodyPr wrap="none"/>
          <a:lstStyle/>
          <a:p>
            <a:pPr>
              <a:defRPr/>
            </a:pPr>
            <a:endParaRPr lang="en-US">
              <a:effectLst>
                <a:outerShdw blurRad="38100" dist="38100" dir="2700000" algn="tl">
                  <a:srgbClr val="000000">
                    <a:alpha val="43137"/>
                  </a:srgbClr>
                </a:outerShdw>
              </a:effectLst>
            </a:endParaRPr>
          </a:p>
        </p:txBody>
      </p:sp>
      <p:sp>
        <p:nvSpPr>
          <p:cNvPr id="580624" name="Line 16"/>
          <p:cNvSpPr>
            <a:spLocks noChangeShapeType="1"/>
          </p:cNvSpPr>
          <p:nvPr/>
        </p:nvSpPr>
        <p:spPr bwMode="auto">
          <a:xfrm flipH="1">
            <a:off x="4648200" y="3929063"/>
            <a:ext cx="0" cy="819150"/>
          </a:xfrm>
          <a:prstGeom prst="line">
            <a:avLst/>
          </a:prstGeom>
          <a:noFill/>
          <a:ln w="38100">
            <a:solidFill>
              <a:schemeClr val="tx1"/>
            </a:solidFill>
            <a:prstDash val="sysDot"/>
            <a:miter lim="800000"/>
            <a:headEnd/>
            <a:tailEnd type="stealth" w="med" len="med"/>
          </a:ln>
          <a:effectLst/>
        </p:spPr>
        <p:txBody>
          <a:bodyPr wrap="none"/>
          <a:lstStyle/>
          <a:p>
            <a:pPr>
              <a:defRPr/>
            </a:pPr>
            <a:endParaRPr lang="en-US">
              <a:effectLst>
                <a:outerShdw blurRad="38100" dist="38100" dir="2700000" algn="tl">
                  <a:srgbClr val="000000">
                    <a:alpha val="43137"/>
                  </a:srgbClr>
                </a:outerShdw>
              </a:effectLst>
            </a:endParaRPr>
          </a:p>
        </p:txBody>
      </p:sp>
      <p:sp>
        <p:nvSpPr>
          <p:cNvPr id="580625" name="Line 17"/>
          <p:cNvSpPr>
            <a:spLocks noChangeShapeType="1"/>
          </p:cNvSpPr>
          <p:nvPr/>
        </p:nvSpPr>
        <p:spPr bwMode="auto">
          <a:xfrm flipV="1">
            <a:off x="5022850" y="3413125"/>
            <a:ext cx="749300" cy="252413"/>
          </a:xfrm>
          <a:prstGeom prst="line">
            <a:avLst/>
          </a:prstGeom>
          <a:noFill/>
          <a:ln w="38100">
            <a:solidFill>
              <a:schemeClr val="tx1"/>
            </a:solidFill>
            <a:prstDash val="sysDot"/>
            <a:miter lim="800000"/>
            <a:headEnd/>
            <a:tailEnd type="stealth" w="med" len="med"/>
          </a:ln>
          <a:effectLst/>
        </p:spPr>
        <p:txBody>
          <a:bodyPr wrap="none"/>
          <a:lstStyle/>
          <a:p>
            <a:pPr>
              <a:defRPr/>
            </a:pPr>
            <a:endParaRPr lang="en-US">
              <a:effectLst>
                <a:outerShdw blurRad="38100" dist="38100" dir="2700000" algn="tl">
                  <a:srgbClr val="000000">
                    <a:alpha val="43137"/>
                  </a:srgbClr>
                </a:outerShdw>
              </a:effectLst>
            </a:endParaRPr>
          </a:p>
        </p:txBody>
      </p:sp>
      <p:sp>
        <p:nvSpPr>
          <p:cNvPr id="580628" name="Rectangle 20"/>
          <p:cNvSpPr>
            <a:spLocks noChangeArrowheads="1"/>
          </p:cNvSpPr>
          <p:nvPr/>
        </p:nvSpPr>
        <p:spPr bwMode="auto">
          <a:xfrm>
            <a:off x="1763713" y="4651375"/>
            <a:ext cx="1314450" cy="366713"/>
          </a:xfrm>
          <a:prstGeom prst="rect">
            <a:avLst/>
          </a:prstGeom>
          <a:solidFill>
            <a:srgbClr val="777777"/>
          </a:solidFill>
          <a:ln w="9525" algn="ctr">
            <a:noFill/>
            <a:miter lim="800000"/>
            <a:headEnd/>
            <a:tailEnd/>
          </a:ln>
          <a:effectLst/>
        </p:spPr>
        <p:txBody>
          <a:bodyPr wrap="none" lIns="92075" tIns="46038" rIns="92075" bIns="46038" anchor="ctr">
            <a:spAutoFit/>
          </a:bodyPr>
          <a:lstStyle/>
          <a:p>
            <a:pPr algn="ctr">
              <a:defRPr/>
            </a:pPr>
            <a:r>
              <a:rPr lang="en-US" sz="1800">
                <a:effectLst>
                  <a:outerShdw blurRad="38100" dist="38100" dir="2700000" algn="tl">
                    <a:srgbClr val="000000"/>
                  </a:outerShdw>
                </a:effectLst>
              </a:rPr>
              <a:t>Consumer</a:t>
            </a:r>
          </a:p>
        </p:txBody>
      </p:sp>
      <p:sp>
        <p:nvSpPr>
          <p:cNvPr id="580630" name="Rectangle 22"/>
          <p:cNvSpPr>
            <a:spLocks noChangeArrowheads="1"/>
          </p:cNvSpPr>
          <p:nvPr/>
        </p:nvSpPr>
        <p:spPr bwMode="auto">
          <a:xfrm>
            <a:off x="4098925" y="2055813"/>
            <a:ext cx="1098550" cy="366712"/>
          </a:xfrm>
          <a:prstGeom prst="rect">
            <a:avLst/>
          </a:prstGeom>
          <a:solidFill>
            <a:srgbClr val="777777"/>
          </a:solidFill>
          <a:ln w="9525" algn="ctr">
            <a:noFill/>
            <a:miter lim="800000"/>
            <a:headEnd/>
            <a:tailEnd/>
          </a:ln>
          <a:effectLst/>
        </p:spPr>
        <p:txBody>
          <a:bodyPr wrap="none" lIns="92075" tIns="46038" rIns="92075" bIns="46038" anchor="ctr">
            <a:spAutoFit/>
          </a:bodyPr>
          <a:lstStyle/>
          <a:p>
            <a:pPr algn="ctr">
              <a:defRPr/>
            </a:pPr>
            <a:r>
              <a:rPr lang="en-US" sz="1800">
                <a:effectLst>
                  <a:outerShdw blurRad="38100" dist="38100" dir="2700000" algn="tl">
                    <a:srgbClr val="000000"/>
                  </a:outerShdw>
                </a:effectLst>
              </a:rPr>
              <a:t>Registry</a:t>
            </a:r>
          </a:p>
        </p:txBody>
      </p:sp>
      <p:sp>
        <p:nvSpPr>
          <p:cNvPr id="580631" name="Rectangle 23"/>
          <p:cNvSpPr>
            <a:spLocks noChangeArrowheads="1"/>
          </p:cNvSpPr>
          <p:nvPr/>
        </p:nvSpPr>
        <p:spPr bwMode="auto">
          <a:xfrm>
            <a:off x="6276975" y="4652963"/>
            <a:ext cx="1111250" cy="366712"/>
          </a:xfrm>
          <a:prstGeom prst="rect">
            <a:avLst/>
          </a:prstGeom>
          <a:solidFill>
            <a:srgbClr val="777777"/>
          </a:solidFill>
          <a:ln w="9525" algn="ctr">
            <a:noFill/>
            <a:miter lim="800000"/>
            <a:headEnd/>
            <a:tailEnd/>
          </a:ln>
          <a:effectLst/>
        </p:spPr>
        <p:txBody>
          <a:bodyPr wrap="none" lIns="92075" tIns="46038" rIns="92075" bIns="46038" anchor="ctr">
            <a:spAutoFit/>
          </a:bodyPr>
          <a:lstStyle/>
          <a:p>
            <a:pPr algn="ctr">
              <a:defRPr/>
            </a:pPr>
            <a:r>
              <a:rPr lang="en-US" sz="1800">
                <a:effectLst>
                  <a:outerShdw blurRad="38100" dist="38100" dir="2700000" algn="tl">
                    <a:srgbClr val="000000"/>
                  </a:outerShdw>
                </a:effectLst>
              </a:rPr>
              <a:t>Provider</a:t>
            </a:r>
          </a:p>
        </p:txBody>
      </p:sp>
    </p:spTree>
  </p:cSld>
  <p:clrMapOvr>
    <a:masterClrMapping/>
  </p:clrMapOvr>
  <p:transition>
    <p:strips dir="rd"/>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Slide Number Placeholder 2"/>
          <p:cNvSpPr>
            <a:spLocks noGrp="1"/>
          </p:cNvSpPr>
          <p:nvPr>
            <p:ph type="sldNum" sz="quarter" idx="10"/>
          </p:nvPr>
        </p:nvSpPr>
        <p:spPr>
          <a:noFill/>
        </p:spPr>
        <p:txBody>
          <a:bodyPr/>
          <a:lstStyle/>
          <a:p>
            <a:fld id="{43C1176A-4C8A-4927-9B83-FE86E37C6F45}" type="slidenum">
              <a:rPr lang="en-US"/>
              <a:pPr/>
              <a:t>69</a:t>
            </a:fld>
            <a:endParaRPr lang="en-US"/>
          </a:p>
        </p:txBody>
      </p:sp>
      <p:sp>
        <p:nvSpPr>
          <p:cNvPr id="581634" name="Rectangle 2"/>
          <p:cNvSpPr>
            <a:spLocks noGrp="1" noChangeArrowheads="1"/>
          </p:cNvSpPr>
          <p:nvPr>
            <p:ph type="title"/>
          </p:nvPr>
        </p:nvSpPr>
        <p:spPr/>
        <p:txBody>
          <a:bodyPr/>
          <a:lstStyle/>
          <a:p>
            <a:pPr>
              <a:defRPr/>
            </a:pPr>
            <a:r>
              <a:rPr lang="en-US" sz="3600" smtClean="0"/>
              <a:t>Architecture of Web Services (II)</a:t>
            </a:r>
          </a:p>
        </p:txBody>
      </p:sp>
      <p:sp>
        <p:nvSpPr>
          <p:cNvPr id="2054" name="Text Box 4"/>
          <p:cNvSpPr txBox="1">
            <a:spLocks noChangeArrowheads="1"/>
          </p:cNvSpPr>
          <p:nvPr/>
        </p:nvSpPr>
        <p:spPr bwMode="auto">
          <a:xfrm>
            <a:off x="5408613" y="1576388"/>
            <a:ext cx="2786062" cy="739775"/>
          </a:xfrm>
          <a:prstGeom prst="rect">
            <a:avLst/>
          </a:prstGeom>
          <a:noFill/>
          <a:ln w="38100">
            <a:solidFill>
              <a:srgbClr val="FF9933"/>
            </a:solidFill>
            <a:miter lim="800000"/>
            <a:headEnd/>
            <a:tailEnd/>
          </a:ln>
        </p:spPr>
        <p:txBody>
          <a:bodyPr wrap="none">
            <a:spAutoFit/>
          </a:bodyPr>
          <a:lstStyle/>
          <a:p>
            <a:pPr eaLnBrk="1" hangingPunct="1"/>
            <a:r>
              <a:rPr lang="en-US" sz="2000" i="1">
                <a:solidFill>
                  <a:srgbClr val="FF9933"/>
                </a:solidFill>
                <a:latin typeface="Times New Roman" pitchFamily="18" charset="0"/>
              </a:rPr>
              <a:t>Web Service Description</a:t>
            </a:r>
          </a:p>
          <a:p>
            <a:pPr eaLnBrk="1" hangingPunct="1"/>
            <a:r>
              <a:rPr lang="en-US" sz="2000" i="1">
                <a:solidFill>
                  <a:srgbClr val="FF9933"/>
                </a:solidFill>
                <a:latin typeface="Times New Roman" pitchFamily="18" charset="0"/>
              </a:rPr>
              <a:t>(XML document)</a:t>
            </a:r>
          </a:p>
        </p:txBody>
      </p:sp>
      <p:sp>
        <p:nvSpPr>
          <p:cNvPr id="581637" name="Line 5"/>
          <p:cNvSpPr>
            <a:spLocks noChangeShapeType="1"/>
          </p:cNvSpPr>
          <p:nvPr/>
        </p:nvSpPr>
        <p:spPr bwMode="auto">
          <a:xfrm flipH="1">
            <a:off x="4705350" y="2184400"/>
            <a:ext cx="685800" cy="854075"/>
          </a:xfrm>
          <a:prstGeom prst="line">
            <a:avLst/>
          </a:prstGeom>
          <a:noFill/>
          <a:ln w="38100">
            <a:solidFill>
              <a:srgbClr val="FF9933"/>
            </a:solidFill>
            <a:miter lim="800000"/>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2056" name="Text Box 6"/>
          <p:cNvSpPr txBox="1">
            <a:spLocks noChangeArrowheads="1"/>
          </p:cNvSpPr>
          <p:nvPr/>
        </p:nvSpPr>
        <p:spPr bwMode="auto">
          <a:xfrm>
            <a:off x="2100263" y="1584325"/>
            <a:ext cx="1371600" cy="739775"/>
          </a:xfrm>
          <a:prstGeom prst="rect">
            <a:avLst/>
          </a:prstGeom>
          <a:noFill/>
          <a:ln w="38100">
            <a:solidFill>
              <a:srgbClr val="FF9933"/>
            </a:solidFill>
            <a:miter lim="800000"/>
            <a:headEnd/>
            <a:tailEnd/>
          </a:ln>
        </p:spPr>
        <p:txBody>
          <a:bodyPr>
            <a:spAutoFit/>
          </a:bodyPr>
          <a:lstStyle/>
          <a:p>
            <a:pPr eaLnBrk="1" hangingPunct="1"/>
            <a:r>
              <a:rPr lang="en-US" sz="2000" i="1">
                <a:solidFill>
                  <a:srgbClr val="FF9933"/>
                </a:solidFill>
                <a:latin typeface="Times New Roman" pitchFamily="18" charset="0"/>
              </a:rPr>
              <a:t>Semantics of service </a:t>
            </a:r>
          </a:p>
        </p:txBody>
      </p:sp>
      <p:sp>
        <p:nvSpPr>
          <p:cNvPr id="581639" name="Line 7"/>
          <p:cNvSpPr>
            <a:spLocks noChangeShapeType="1"/>
          </p:cNvSpPr>
          <p:nvPr/>
        </p:nvSpPr>
        <p:spPr bwMode="auto">
          <a:xfrm>
            <a:off x="3471863" y="2139950"/>
            <a:ext cx="639762" cy="898525"/>
          </a:xfrm>
          <a:prstGeom prst="line">
            <a:avLst/>
          </a:prstGeom>
          <a:noFill/>
          <a:ln w="38100">
            <a:solidFill>
              <a:srgbClr val="FF9933"/>
            </a:solidFill>
            <a:miter lim="800000"/>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graphicFrame>
        <p:nvGraphicFramePr>
          <p:cNvPr id="2050" name="Object 451"/>
          <p:cNvGraphicFramePr>
            <a:graphicFrameLocks noChangeAspect="1"/>
          </p:cNvGraphicFramePr>
          <p:nvPr/>
        </p:nvGraphicFramePr>
        <p:xfrm>
          <a:off x="2532063" y="3530600"/>
          <a:ext cx="519112" cy="908050"/>
        </p:xfrm>
        <a:graphic>
          <a:graphicData uri="http://schemas.openxmlformats.org/presentationml/2006/ole">
            <p:oleObj spid="_x0000_s2050" name="CorelDRAW" r:id="rId3" imgW="1381887" imgH="2159203" progId="CorelDRAW.Graphic.10">
              <p:embed/>
            </p:oleObj>
          </a:graphicData>
        </a:graphic>
      </p:graphicFrame>
      <p:grpSp>
        <p:nvGrpSpPr>
          <p:cNvPr id="2058" name="Group 453"/>
          <p:cNvGrpSpPr>
            <a:grpSpLocks noChangeAspect="1"/>
          </p:cNvGrpSpPr>
          <p:nvPr/>
        </p:nvGrpSpPr>
        <p:grpSpPr bwMode="auto">
          <a:xfrm>
            <a:off x="2525713" y="4692650"/>
            <a:ext cx="581025" cy="785813"/>
            <a:chOff x="4414" y="2072"/>
            <a:chExt cx="1016" cy="1374"/>
          </a:xfrm>
        </p:grpSpPr>
        <p:sp>
          <p:nvSpPr>
            <p:cNvPr id="582086" name="Freeform 454"/>
            <p:cNvSpPr>
              <a:spLocks noChangeAspect="1"/>
            </p:cNvSpPr>
            <p:nvPr/>
          </p:nvSpPr>
          <p:spPr bwMode="auto">
            <a:xfrm>
              <a:off x="4966" y="2186"/>
              <a:ext cx="464" cy="1260"/>
            </a:xfrm>
            <a:custGeom>
              <a:avLst/>
              <a:gdLst/>
              <a:ahLst/>
              <a:cxnLst>
                <a:cxn ang="0">
                  <a:pos x="4" y="57"/>
                </a:cxn>
                <a:cxn ang="0">
                  <a:pos x="455" y="0"/>
                </a:cxn>
                <a:cxn ang="0">
                  <a:pos x="459" y="0"/>
                </a:cxn>
                <a:cxn ang="0">
                  <a:pos x="459" y="4"/>
                </a:cxn>
                <a:cxn ang="0">
                  <a:pos x="459" y="4"/>
                </a:cxn>
                <a:cxn ang="0">
                  <a:pos x="463" y="7"/>
                </a:cxn>
                <a:cxn ang="0">
                  <a:pos x="463" y="1199"/>
                </a:cxn>
                <a:cxn ang="0">
                  <a:pos x="459" y="1199"/>
                </a:cxn>
                <a:cxn ang="0">
                  <a:pos x="459" y="1203"/>
                </a:cxn>
                <a:cxn ang="0">
                  <a:pos x="459" y="1203"/>
                </a:cxn>
                <a:cxn ang="0">
                  <a:pos x="455" y="1203"/>
                </a:cxn>
                <a:cxn ang="0">
                  <a:pos x="4" y="1260"/>
                </a:cxn>
                <a:cxn ang="0">
                  <a:pos x="4" y="1260"/>
                </a:cxn>
                <a:cxn ang="0">
                  <a:pos x="0" y="1256"/>
                </a:cxn>
                <a:cxn ang="0">
                  <a:pos x="0" y="1256"/>
                </a:cxn>
                <a:cxn ang="0">
                  <a:pos x="0" y="1253"/>
                </a:cxn>
                <a:cxn ang="0">
                  <a:pos x="0" y="64"/>
                </a:cxn>
                <a:cxn ang="0">
                  <a:pos x="0" y="60"/>
                </a:cxn>
                <a:cxn ang="0">
                  <a:pos x="0" y="60"/>
                </a:cxn>
                <a:cxn ang="0">
                  <a:pos x="4" y="57"/>
                </a:cxn>
                <a:cxn ang="0">
                  <a:pos x="4" y="57"/>
                </a:cxn>
              </a:cxnLst>
              <a:rect l="0" t="0" r="r" b="b"/>
              <a:pathLst>
                <a:path w="463" h="1260">
                  <a:moveTo>
                    <a:pt x="4" y="57"/>
                  </a:moveTo>
                  <a:lnTo>
                    <a:pt x="455" y="0"/>
                  </a:lnTo>
                  <a:lnTo>
                    <a:pt x="459" y="0"/>
                  </a:lnTo>
                  <a:lnTo>
                    <a:pt x="459" y="4"/>
                  </a:lnTo>
                  <a:lnTo>
                    <a:pt x="459" y="4"/>
                  </a:lnTo>
                  <a:lnTo>
                    <a:pt x="463" y="7"/>
                  </a:lnTo>
                  <a:lnTo>
                    <a:pt x="463" y="1199"/>
                  </a:lnTo>
                  <a:lnTo>
                    <a:pt x="459" y="1199"/>
                  </a:lnTo>
                  <a:lnTo>
                    <a:pt x="459" y="1203"/>
                  </a:lnTo>
                  <a:lnTo>
                    <a:pt x="459" y="1203"/>
                  </a:lnTo>
                  <a:lnTo>
                    <a:pt x="455" y="1203"/>
                  </a:lnTo>
                  <a:lnTo>
                    <a:pt x="4" y="1260"/>
                  </a:lnTo>
                  <a:lnTo>
                    <a:pt x="4" y="1260"/>
                  </a:lnTo>
                  <a:lnTo>
                    <a:pt x="0" y="1256"/>
                  </a:lnTo>
                  <a:lnTo>
                    <a:pt x="0" y="1256"/>
                  </a:lnTo>
                  <a:lnTo>
                    <a:pt x="0" y="1253"/>
                  </a:lnTo>
                  <a:lnTo>
                    <a:pt x="0" y="64"/>
                  </a:lnTo>
                  <a:lnTo>
                    <a:pt x="0" y="60"/>
                  </a:lnTo>
                  <a:lnTo>
                    <a:pt x="0" y="60"/>
                  </a:lnTo>
                  <a:lnTo>
                    <a:pt x="4" y="57"/>
                  </a:lnTo>
                  <a:lnTo>
                    <a:pt x="4" y="5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087" name="Freeform 455"/>
            <p:cNvSpPr>
              <a:spLocks noChangeAspect="1"/>
            </p:cNvSpPr>
            <p:nvPr/>
          </p:nvSpPr>
          <p:spPr bwMode="auto">
            <a:xfrm>
              <a:off x="4966" y="2186"/>
              <a:ext cx="464" cy="1260"/>
            </a:xfrm>
            <a:custGeom>
              <a:avLst/>
              <a:gdLst/>
              <a:ahLst/>
              <a:cxnLst>
                <a:cxn ang="0">
                  <a:pos x="4" y="57"/>
                </a:cxn>
                <a:cxn ang="0">
                  <a:pos x="455" y="0"/>
                </a:cxn>
                <a:cxn ang="0">
                  <a:pos x="459" y="0"/>
                </a:cxn>
                <a:cxn ang="0">
                  <a:pos x="459" y="4"/>
                </a:cxn>
                <a:cxn ang="0">
                  <a:pos x="459" y="4"/>
                </a:cxn>
                <a:cxn ang="0">
                  <a:pos x="463" y="7"/>
                </a:cxn>
                <a:cxn ang="0">
                  <a:pos x="463" y="1199"/>
                </a:cxn>
                <a:cxn ang="0">
                  <a:pos x="459" y="1199"/>
                </a:cxn>
                <a:cxn ang="0">
                  <a:pos x="459" y="1203"/>
                </a:cxn>
                <a:cxn ang="0">
                  <a:pos x="459" y="1203"/>
                </a:cxn>
                <a:cxn ang="0">
                  <a:pos x="455" y="1203"/>
                </a:cxn>
                <a:cxn ang="0">
                  <a:pos x="4" y="1260"/>
                </a:cxn>
                <a:cxn ang="0">
                  <a:pos x="4" y="1260"/>
                </a:cxn>
                <a:cxn ang="0">
                  <a:pos x="0" y="1256"/>
                </a:cxn>
                <a:cxn ang="0">
                  <a:pos x="0" y="1256"/>
                </a:cxn>
                <a:cxn ang="0">
                  <a:pos x="0" y="1253"/>
                </a:cxn>
                <a:cxn ang="0">
                  <a:pos x="0" y="64"/>
                </a:cxn>
                <a:cxn ang="0">
                  <a:pos x="0" y="60"/>
                </a:cxn>
                <a:cxn ang="0">
                  <a:pos x="0" y="60"/>
                </a:cxn>
                <a:cxn ang="0">
                  <a:pos x="4" y="57"/>
                </a:cxn>
                <a:cxn ang="0">
                  <a:pos x="4" y="57"/>
                </a:cxn>
              </a:cxnLst>
              <a:rect l="0" t="0" r="r" b="b"/>
              <a:pathLst>
                <a:path w="463" h="1260">
                  <a:moveTo>
                    <a:pt x="4" y="57"/>
                  </a:moveTo>
                  <a:lnTo>
                    <a:pt x="455" y="0"/>
                  </a:lnTo>
                  <a:lnTo>
                    <a:pt x="459" y="0"/>
                  </a:lnTo>
                  <a:lnTo>
                    <a:pt x="459" y="4"/>
                  </a:lnTo>
                  <a:lnTo>
                    <a:pt x="459" y="4"/>
                  </a:lnTo>
                  <a:lnTo>
                    <a:pt x="463" y="7"/>
                  </a:lnTo>
                  <a:lnTo>
                    <a:pt x="463" y="1199"/>
                  </a:lnTo>
                  <a:lnTo>
                    <a:pt x="459" y="1199"/>
                  </a:lnTo>
                  <a:lnTo>
                    <a:pt x="459" y="1203"/>
                  </a:lnTo>
                  <a:lnTo>
                    <a:pt x="459" y="1203"/>
                  </a:lnTo>
                  <a:lnTo>
                    <a:pt x="455" y="1203"/>
                  </a:lnTo>
                  <a:lnTo>
                    <a:pt x="4" y="1260"/>
                  </a:lnTo>
                  <a:lnTo>
                    <a:pt x="4" y="1260"/>
                  </a:lnTo>
                  <a:lnTo>
                    <a:pt x="0" y="1256"/>
                  </a:lnTo>
                  <a:lnTo>
                    <a:pt x="0" y="1256"/>
                  </a:lnTo>
                  <a:lnTo>
                    <a:pt x="0" y="1253"/>
                  </a:lnTo>
                  <a:lnTo>
                    <a:pt x="0" y="64"/>
                  </a:lnTo>
                  <a:lnTo>
                    <a:pt x="0" y="60"/>
                  </a:lnTo>
                  <a:lnTo>
                    <a:pt x="0" y="60"/>
                  </a:lnTo>
                  <a:lnTo>
                    <a:pt x="4" y="57"/>
                  </a:lnTo>
                  <a:lnTo>
                    <a:pt x="4" y="5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088" name="Freeform 456"/>
            <p:cNvSpPr>
              <a:spLocks noChangeAspect="1"/>
            </p:cNvSpPr>
            <p:nvPr/>
          </p:nvSpPr>
          <p:spPr bwMode="auto">
            <a:xfrm>
              <a:off x="4966" y="2186"/>
              <a:ext cx="461" cy="247"/>
            </a:xfrm>
            <a:custGeom>
              <a:avLst/>
              <a:gdLst/>
              <a:ahLst/>
              <a:cxnLst>
                <a:cxn ang="0">
                  <a:pos x="0" y="57"/>
                </a:cxn>
                <a:cxn ang="0">
                  <a:pos x="11" y="247"/>
                </a:cxn>
                <a:cxn ang="0">
                  <a:pos x="452" y="193"/>
                </a:cxn>
                <a:cxn ang="0">
                  <a:pos x="459" y="0"/>
                </a:cxn>
                <a:cxn ang="0">
                  <a:pos x="0" y="57"/>
                </a:cxn>
              </a:cxnLst>
              <a:rect l="0" t="0" r="r" b="b"/>
              <a:pathLst>
                <a:path w="459" h="247">
                  <a:moveTo>
                    <a:pt x="0" y="57"/>
                  </a:moveTo>
                  <a:lnTo>
                    <a:pt x="11" y="247"/>
                  </a:lnTo>
                  <a:lnTo>
                    <a:pt x="452" y="193"/>
                  </a:lnTo>
                  <a:lnTo>
                    <a:pt x="459" y="0"/>
                  </a:lnTo>
                  <a:lnTo>
                    <a:pt x="0" y="57"/>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089" name="Freeform 457"/>
            <p:cNvSpPr>
              <a:spLocks noChangeAspect="1"/>
            </p:cNvSpPr>
            <p:nvPr/>
          </p:nvSpPr>
          <p:spPr bwMode="auto">
            <a:xfrm>
              <a:off x="4966" y="2186"/>
              <a:ext cx="461" cy="247"/>
            </a:xfrm>
            <a:custGeom>
              <a:avLst/>
              <a:gdLst/>
              <a:ahLst/>
              <a:cxnLst>
                <a:cxn ang="0">
                  <a:pos x="0" y="57"/>
                </a:cxn>
                <a:cxn ang="0">
                  <a:pos x="11" y="247"/>
                </a:cxn>
                <a:cxn ang="0">
                  <a:pos x="452" y="193"/>
                </a:cxn>
                <a:cxn ang="0">
                  <a:pos x="459" y="0"/>
                </a:cxn>
                <a:cxn ang="0">
                  <a:pos x="0" y="57"/>
                </a:cxn>
              </a:cxnLst>
              <a:rect l="0" t="0" r="r" b="b"/>
              <a:pathLst>
                <a:path w="459" h="247">
                  <a:moveTo>
                    <a:pt x="0" y="57"/>
                  </a:moveTo>
                  <a:lnTo>
                    <a:pt x="11" y="247"/>
                  </a:lnTo>
                  <a:lnTo>
                    <a:pt x="452" y="193"/>
                  </a:lnTo>
                  <a:lnTo>
                    <a:pt x="459" y="0"/>
                  </a:lnTo>
                  <a:lnTo>
                    <a:pt x="0" y="5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090" name="Freeform 458"/>
            <p:cNvSpPr>
              <a:spLocks noChangeAspect="1"/>
            </p:cNvSpPr>
            <p:nvPr/>
          </p:nvSpPr>
          <p:spPr bwMode="auto">
            <a:xfrm>
              <a:off x="4978" y="2380"/>
              <a:ext cx="441" cy="75"/>
            </a:xfrm>
            <a:custGeom>
              <a:avLst/>
              <a:gdLst/>
              <a:ahLst/>
              <a:cxnLst>
                <a:cxn ang="0">
                  <a:pos x="0" y="54"/>
                </a:cxn>
                <a:cxn ang="0">
                  <a:pos x="441" y="0"/>
                </a:cxn>
                <a:cxn ang="0">
                  <a:pos x="441" y="23"/>
                </a:cxn>
                <a:cxn ang="0">
                  <a:pos x="0" y="76"/>
                </a:cxn>
                <a:cxn ang="0">
                  <a:pos x="0" y="54"/>
                </a:cxn>
              </a:cxnLst>
              <a:rect l="0" t="0" r="r" b="b"/>
              <a:pathLst>
                <a:path w="441" h="76">
                  <a:moveTo>
                    <a:pt x="0" y="54"/>
                  </a:moveTo>
                  <a:lnTo>
                    <a:pt x="441" y="0"/>
                  </a:lnTo>
                  <a:lnTo>
                    <a:pt x="441" y="23"/>
                  </a:lnTo>
                  <a:lnTo>
                    <a:pt x="0" y="76"/>
                  </a:lnTo>
                  <a:lnTo>
                    <a:pt x="0" y="54"/>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091" name="Freeform 459"/>
            <p:cNvSpPr>
              <a:spLocks noChangeAspect="1"/>
            </p:cNvSpPr>
            <p:nvPr/>
          </p:nvSpPr>
          <p:spPr bwMode="auto">
            <a:xfrm>
              <a:off x="4978" y="2380"/>
              <a:ext cx="441" cy="75"/>
            </a:xfrm>
            <a:custGeom>
              <a:avLst/>
              <a:gdLst/>
              <a:ahLst/>
              <a:cxnLst>
                <a:cxn ang="0">
                  <a:pos x="0" y="54"/>
                </a:cxn>
                <a:cxn ang="0">
                  <a:pos x="441" y="0"/>
                </a:cxn>
                <a:cxn ang="0">
                  <a:pos x="441" y="23"/>
                </a:cxn>
                <a:cxn ang="0">
                  <a:pos x="0" y="76"/>
                </a:cxn>
                <a:cxn ang="0">
                  <a:pos x="0" y="54"/>
                </a:cxn>
              </a:cxnLst>
              <a:rect l="0" t="0" r="r" b="b"/>
              <a:pathLst>
                <a:path w="441" h="76">
                  <a:moveTo>
                    <a:pt x="0" y="54"/>
                  </a:moveTo>
                  <a:lnTo>
                    <a:pt x="441" y="0"/>
                  </a:lnTo>
                  <a:lnTo>
                    <a:pt x="441" y="23"/>
                  </a:lnTo>
                  <a:lnTo>
                    <a:pt x="0" y="76"/>
                  </a:lnTo>
                  <a:lnTo>
                    <a:pt x="0" y="5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092" name="Freeform 460"/>
            <p:cNvSpPr>
              <a:spLocks noChangeAspect="1"/>
            </p:cNvSpPr>
            <p:nvPr/>
          </p:nvSpPr>
          <p:spPr bwMode="auto">
            <a:xfrm>
              <a:off x="4975" y="2402"/>
              <a:ext cx="447" cy="544"/>
            </a:xfrm>
            <a:custGeom>
              <a:avLst/>
              <a:gdLst/>
              <a:ahLst/>
              <a:cxnLst>
                <a:cxn ang="0">
                  <a:pos x="0" y="543"/>
                </a:cxn>
                <a:cxn ang="0">
                  <a:pos x="447" y="490"/>
                </a:cxn>
                <a:cxn ang="0">
                  <a:pos x="447" y="0"/>
                </a:cxn>
                <a:cxn ang="0">
                  <a:pos x="0" y="53"/>
                </a:cxn>
                <a:cxn ang="0">
                  <a:pos x="0" y="543"/>
                </a:cxn>
              </a:cxnLst>
              <a:rect l="0" t="0" r="r" b="b"/>
              <a:pathLst>
                <a:path w="447" h="543">
                  <a:moveTo>
                    <a:pt x="0" y="543"/>
                  </a:moveTo>
                  <a:lnTo>
                    <a:pt x="447" y="490"/>
                  </a:lnTo>
                  <a:lnTo>
                    <a:pt x="447" y="0"/>
                  </a:lnTo>
                  <a:lnTo>
                    <a:pt x="0" y="53"/>
                  </a:lnTo>
                  <a:lnTo>
                    <a:pt x="0" y="543"/>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093" name="Freeform 461"/>
            <p:cNvSpPr>
              <a:spLocks noChangeAspect="1"/>
            </p:cNvSpPr>
            <p:nvPr/>
          </p:nvSpPr>
          <p:spPr bwMode="auto">
            <a:xfrm>
              <a:off x="4975" y="2402"/>
              <a:ext cx="447" cy="544"/>
            </a:xfrm>
            <a:custGeom>
              <a:avLst/>
              <a:gdLst/>
              <a:ahLst/>
              <a:cxnLst>
                <a:cxn ang="0">
                  <a:pos x="0" y="543"/>
                </a:cxn>
                <a:cxn ang="0">
                  <a:pos x="447" y="490"/>
                </a:cxn>
                <a:cxn ang="0">
                  <a:pos x="447" y="0"/>
                </a:cxn>
                <a:cxn ang="0">
                  <a:pos x="0" y="53"/>
                </a:cxn>
                <a:cxn ang="0">
                  <a:pos x="0" y="543"/>
                </a:cxn>
              </a:cxnLst>
              <a:rect l="0" t="0" r="r" b="b"/>
              <a:pathLst>
                <a:path w="447" h="543">
                  <a:moveTo>
                    <a:pt x="0" y="543"/>
                  </a:moveTo>
                  <a:lnTo>
                    <a:pt x="447" y="490"/>
                  </a:lnTo>
                  <a:lnTo>
                    <a:pt x="447" y="0"/>
                  </a:lnTo>
                  <a:lnTo>
                    <a:pt x="0" y="53"/>
                  </a:lnTo>
                  <a:lnTo>
                    <a:pt x="0" y="54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094" name="Freeform 462"/>
            <p:cNvSpPr>
              <a:spLocks noChangeAspect="1"/>
            </p:cNvSpPr>
            <p:nvPr/>
          </p:nvSpPr>
          <p:spPr bwMode="auto">
            <a:xfrm>
              <a:off x="5005" y="2422"/>
              <a:ext cx="386" cy="144"/>
            </a:xfrm>
            <a:custGeom>
              <a:avLst/>
              <a:gdLst/>
              <a:ahLst/>
              <a:cxnLst>
                <a:cxn ang="0">
                  <a:pos x="0" y="46"/>
                </a:cxn>
                <a:cxn ang="0">
                  <a:pos x="387" y="0"/>
                </a:cxn>
                <a:cxn ang="0">
                  <a:pos x="387" y="99"/>
                </a:cxn>
                <a:cxn ang="0">
                  <a:pos x="0" y="144"/>
                </a:cxn>
                <a:cxn ang="0">
                  <a:pos x="0" y="46"/>
                </a:cxn>
              </a:cxnLst>
              <a:rect l="0" t="0" r="r" b="b"/>
              <a:pathLst>
                <a:path w="387" h="144">
                  <a:moveTo>
                    <a:pt x="0" y="46"/>
                  </a:moveTo>
                  <a:lnTo>
                    <a:pt x="387" y="0"/>
                  </a:lnTo>
                  <a:lnTo>
                    <a:pt x="387" y="99"/>
                  </a:lnTo>
                  <a:lnTo>
                    <a:pt x="0" y="144"/>
                  </a:lnTo>
                  <a:lnTo>
                    <a:pt x="0" y="46"/>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095" name="Freeform 463"/>
            <p:cNvSpPr>
              <a:spLocks noChangeAspect="1"/>
            </p:cNvSpPr>
            <p:nvPr/>
          </p:nvSpPr>
          <p:spPr bwMode="auto">
            <a:xfrm>
              <a:off x="5005" y="2422"/>
              <a:ext cx="386" cy="144"/>
            </a:xfrm>
            <a:custGeom>
              <a:avLst/>
              <a:gdLst/>
              <a:ahLst/>
              <a:cxnLst>
                <a:cxn ang="0">
                  <a:pos x="0" y="46"/>
                </a:cxn>
                <a:cxn ang="0">
                  <a:pos x="387" y="0"/>
                </a:cxn>
                <a:cxn ang="0">
                  <a:pos x="387" y="99"/>
                </a:cxn>
                <a:cxn ang="0">
                  <a:pos x="0" y="144"/>
                </a:cxn>
                <a:cxn ang="0">
                  <a:pos x="0" y="46"/>
                </a:cxn>
              </a:cxnLst>
              <a:rect l="0" t="0" r="r" b="b"/>
              <a:pathLst>
                <a:path w="387" h="144">
                  <a:moveTo>
                    <a:pt x="0" y="46"/>
                  </a:moveTo>
                  <a:lnTo>
                    <a:pt x="387" y="0"/>
                  </a:lnTo>
                  <a:lnTo>
                    <a:pt x="387" y="99"/>
                  </a:lnTo>
                  <a:lnTo>
                    <a:pt x="0" y="144"/>
                  </a:lnTo>
                  <a:lnTo>
                    <a:pt x="0" y="46"/>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096" name="Freeform 464"/>
            <p:cNvSpPr>
              <a:spLocks noChangeAspect="1"/>
            </p:cNvSpPr>
            <p:nvPr/>
          </p:nvSpPr>
          <p:spPr bwMode="auto">
            <a:xfrm>
              <a:off x="5055" y="2474"/>
              <a:ext cx="25" cy="11"/>
            </a:xfrm>
            <a:custGeom>
              <a:avLst/>
              <a:gdLst/>
              <a:ahLst/>
              <a:cxnLst>
                <a:cxn ang="0">
                  <a:pos x="0" y="4"/>
                </a:cxn>
                <a:cxn ang="0">
                  <a:pos x="26" y="0"/>
                </a:cxn>
                <a:cxn ang="0">
                  <a:pos x="26" y="8"/>
                </a:cxn>
                <a:cxn ang="0">
                  <a:pos x="0" y="12"/>
                </a:cxn>
                <a:cxn ang="0">
                  <a:pos x="0" y="4"/>
                </a:cxn>
              </a:cxnLst>
              <a:rect l="0" t="0" r="r" b="b"/>
              <a:pathLst>
                <a:path w="26" h="12">
                  <a:moveTo>
                    <a:pt x="0" y="4"/>
                  </a:moveTo>
                  <a:lnTo>
                    <a:pt x="26" y="0"/>
                  </a:lnTo>
                  <a:lnTo>
                    <a:pt x="26" y="8"/>
                  </a:lnTo>
                  <a:lnTo>
                    <a:pt x="0" y="12"/>
                  </a:lnTo>
                  <a:lnTo>
                    <a:pt x="0" y="4"/>
                  </a:lnTo>
                  <a:close/>
                </a:path>
              </a:pathLst>
            </a:custGeom>
            <a:solidFill>
              <a:srgbClr val="FF003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097" name="Freeform 465"/>
            <p:cNvSpPr>
              <a:spLocks noChangeAspect="1"/>
            </p:cNvSpPr>
            <p:nvPr/>
          </p:nvSpPr>
          <p:spPr bwMode="auto">
            <a:xfrm>
              <a:off x="5055" y="2474"/>
              <a:ext cx="25" cy="11"/>
            </a:xfrm>
            <a:custGeom>
              <a:avLst/>
              <a:gdLst/>
              <a:ahLst/>
              <a:cxnLst>
                <a:cxn ang="0">
                  <a:pos x="0" y="4"/>
                </a:cxn>
                <a:cxn ang="0">
                  <a:pos x="26" y="0"/>
                </a:cxn>
                <a:cxn ang="0">
                  <a:pos x="26" y="8"/>
                </a:cxn>
                <a:cxn ang="0">
                  <a:pos x="0" y="12"/>
                </a:cxn>
                <a:cxn ang="0">
                  <a:pos x="0" y="4"/>
                </a:cxn>
              </a:cxnLst>
              <a:rect l="0" t="0" r="r" b="b"/>
              <a:pathLst>
                <a:path w="26" h="12">
                  <a:moveTo>
                    <a:pt x="0" y="4"/>
                  </a:moveTo>
                  <a:lnTo>
                    <a:pt x="26" y="0"/>
                  </a:lnTo>
                  <a:lnTo>
                    <a:pt x="26" y="8"/>
                  </a:lnTo>
                  <a:lnTo>
                    <a:pt x="0" y="12"/>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098" name="Freeform 466"/>
            <p:cNvSpPr>
              <a:spLocks noChangeAspect="1"/>
            </p:cNvSpPr>
            <p:nvPr/>
          </p:nvSpPr>
          <p:spPr bwMode="auto">
            <a:xfrm>
              <a:off x="5019" y="2447"/>
              <a:ext cx="355" cy="72"/>
            </a:xfrm>
            <a:custGeom>
              <a:avLst/>
              <a:gdLst/>
              <a:ahLst/>
              <a:cxnLst>
                <a:cxn ang="0">
                  <a:pos x="0" y="53"/>
                </a:cxn>
                <a:cxn ang="0">
                  <a:pos x="131" y="38"/>
                </a:cxn>
                <a:cxn ang="0">
                  <a:pos x="131" y="22"/>
                </a:cxn>
                <a:cxn ang="0">
                  <a:pos x="131" y="22"/>
                </a:cxn>
                <a:cxn ang="0">
                  <a:pos x="131" y="22"/>
                </a:cxn>
                <a:cxn ang="0">
                  <a:pos x="131" y="19"/>
                </a:cxn>
                <a:cxn ang="0">
                  <a:pos x="135" y="19"/>
                </a:cxn>
                <a:cxn ang="0">
                  <a:pos x="305" y="0"/>
                </a:cxn>
                <a:cxn ang="0">
                  <a:pos x="308" y="0"/>
                </a:cxn>
                <a:cxn ang="0">
                  <a:pos x="308" y="0"/>
                </a:cxn>
                <a:cxn ang="0">
                  <a:pos x="308" y="0"/>
                </a:cxn>
                <a:cxn ang="0">
                  <a:pos x="308" y="0"/>
                </a:cxn>
                <a:cxn ang="0">
                  <a:pos x="308" y="15"/>
                </a:cxn>
                <a:cxn ang="0">
                  <a:pos x="354" y="11"/>
                </a:cxn>
                <a:cxn ang="0">
                  <a:pos x="354" y="30"/>
                </a:cxn>
                <a:cxn ang="0">
                  <a:pos x="308" y="34"/>
                </a:cxn>
                <a:cxn ang="0">
                  <a:pos x="308" y="49"/>
                </a:cxn>
                <a:cxn ang="0">
                  <a:pos x="308" y="49"/>
                </a:cxn>
                <a:cxn ang="0">
                  <a:pos x="308" y="49"/>
                </a:cxn>
                <a:cxn ang="0">
                  <a:pos x="308" y="53"/>
                </a:cxn>
                <a:cxn ang="0">
                  <a:pos x="305" y="53"/>
                </a:cxn>
                <a:cxn ang="0">
                  <a:pos x="135" y="72"/>
                </a:cxn>
                <a:cxn ang="0">
                  <a:pos x="131" y="72"/>
                </a:cxn>
                <a:cxn ang="0">
                  <a:pos x="131" y="72"/>
                </a:cxn>
                <a:cxn ang="0">
                  <a:pos x="131" y="72"/>
                </a:cxn>
                <a:cxn ang="0">
                  <a:pos x="131" y="72"/>
                </a:cxn>
                <a:cxn ang="0">
                  <a:pos x="131" y="57"/>
                </a:cxn>
                <a:cxn ang="0">
                  <a:pos x="0" y="72"/>
                </a:cxn>
                <a:cxn ang="0">
                  <a:pos x="0" y="53"/>
                </a:cxn>
              </a:cxnLst>
              <a:rect l="0" t="0" r="r" b="b"/>
              <a:pathLst>
                <a:path w="354" h="72">
                  <a:moveTo>
                    <a:pt x="0" y="53"/>
                  </a:moveTo>
                  <a:lnTo>
                    <a:pt x="131" y="38"/>
                  </a:lnTo>
                  <a:lnTo>
                    <a:pt x="131" y="22"/>
                  </a:lnTo>
                  <a:lnTo>
                    <a:pt x="131" y="22"/>
                  </a:lnTo>
                  <a:lnTo>
                    <a:pt x="131" y="22"/>
                  </a:lnTo>
                  <a:lnTo>
                    <a:pt x="131" y="19"/>
                  </a:lnTo>
                  <a:lnTo>
                    <a:pt x="135" y="19"/>
                  </a:lnTo>
                  <a:lnTo>
                    <a:pt x="305" y="0"/>
                  </a:lnTo>
                  <a:lnTo>
                    <a:pt x="308" y="0"/>
                  </a:lnTo>
                  <a:lnTo>
                    <a:pt x="308" y="0"/>
                  </a:lnTo>
                  <a:lnTo>
                    <a:pt x="308" y="0"/>
                  </a:lnTo>
                  <a:lnTo>
                    <a:pt x="308" y="0"/>
                  </a:lnTo>
                  <a:lnTo>
                    <a:pt x="308" y="15"/>
                  </a:lnTo>
                  <a:lnTo>
                    <a:pt x="354" y="11"/>
                  </a:lnTo>
                  <a:lnTo>
                    <a:pt x="354" y="30"/>
                  </a:lnTo>
                  <a:lnTo>
                    <a:pt x="308" y="34"/>
                  </a:lnTo>
                  <a:lnTo>
                    <a:pt x="308" y="49"/>
                  </a:lnTo>
                  <a:lnTo>
                    <a:pt x="308" y="49"/>
                  </a:lnTo>
                  <a:lnTo>
                    <a:pt x="308" y="49"/>
                  </a:lnTo>
                  <a:lnTo>
                    <a:pt x="308" y="53"/>
                  </a:lnTo>
                  <a:lnTo>
                    <a:pt x="305" y="53"/>
                  </a:lnTo>
                  <a:lnTo>
                    <a:pt x="135" y="72"/>
                  </a:lnTo>
                  <a:lnTo>
                    <a:pt x="131" y="72"/>
                  </a:lnTo>
                  <a:lnTo>
                    <a:pt x="131" y="72"/>
                  </a:lnTo>
                  <a:lnTo>
                    <a:pt x="131" y="72"/>
                  </a:lnTo>
                  <a:lnTo>
                    <a:pt x="131" y="72"/>
                  </a:lnTo>
                  <a:lnTo>
                    <a:pt x="131" y="57"/>
                  </a:lnTo>
                  <a:lnTo>
                    <a:pt x="0" y="72"/>
                  </a:lnTo>
                  <a:lnTo>
                    <a:pt x="0" y="53"/>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099" name="Freeform 467"/>
            <p:cNvSpPr>
              <a:spLocks noChangeAspect="1"/>
            </p:cNvSpPr>
            <p:nvPr/>
          </p:nvSpPr>
          <p:spPr bwMode="auto">
            <a:xfrm>
              <a:off x="5019" y="2447"/>
              <a:ext cx="355" cy="72"/>
            </a:xfrm>
            <a:custGeom>
              <a:avLst/>
              <a:gdLst/>
              <a:ahLst/>
              <a:cxnLst>
                <a:cxn ang="0">
                  <a:pos x="0" y="53"/>
                </a:cxn>
                <a:cxn ang="0">
                  <a:pos x="131" y="38"/>
                </a:cxn>
                <a:cxn ang="0">
                  <a:pos x="131" y="22"/>
                </a:cxn>
                <a:cxn ang="0">
                  <a:pos x="131" y="22"/>
                </a:cxn>
                <a:cxn ang="0">
                  <a:pos x="131" y="22"/>
                </a:cxn>
                <a:cxn ang="0">
                  <a:pos x="131" y="19"/>
                </a:cxn>
                <a:cxn ang="0">
                  <a:pos x="135" y="19"/>
                </a:cxn>
                <a:cxn ang="0">
                  <a:pos x="305" y="0"/>
                </a:cxn>
                <a:cxn ang="0">
                  <a:pos x="308" y="0"/>
                </a:cxn>
                <a:cxn ang="0">
                  <a:pos x="308" y="0"/>
                </a:cxn>
                <a:cxn ang="0">
                  <a:pos x="308" y="0"/>
                </a:cxn>
                <a:cxn ang="0">
                  <a:pos x="308" y="0"/>
                </a:cxn>
                <a:cxn ang="0">
                  <a:pos x="308" y="15"/>
                </a:cxn>
                <a:cxn ang="0">
                  <a:pos x="354" y="11"/>
                </a:cxn>
                <a:cxn ang="0">
                  <a:pos x="354" y="30"/>
                </a:cxn>
                <a:cxn ang="0">
                  <a:pos x="308" y="34"/>
                </a:cxn>
                <a:cxn ang="0">
                  <a:pos x="308" y="49"/>
                </a:cxn>
                <a:cxn ang="0">
                  <a:pos x="308" y="49"/>
                </a:cxn>
                <a:cxn ang="0">
                  <a:pos x="308" y="49"/>
                </a:cxn>
                <a:cxn ang="0">
                  <a:pos x="308" y="53"/>
                </a:cxn>
                <a:cxn ang="0">
                  <a:pos x="305" y="53"/>
                </a:cxn>
                <a:cxn ang="0">
                  <a:pos x="135" y="72"/>
                </a:cxn>
                <a:cxn ang="0">
                  <a:pos x="131" y="72"/>
                </a:cxn>
                <a:cxn ang="0">
                  <a:pos x="131" y="72"/>
                </a:cxn>
                <a:cxn ang="0">
                  <a:pos x="131" y="72"/>
                </a:cxn>
                <a:cxn ang="0">
                  <a:pos x="131" y="72"/>
                </a:cxn>
                <a:cxn ang="0">
                  <a:pos x="131" y="57"/>
                </a:cxn>
                <a:cxn ang="0">
                  <a:pos x="0" y="72"/>
                </a:cxn>
                <a:cxn ang="0">
                  <a:pos x="0" y="53"/>
                </a:cxn>
              </a:cxnLst>
              <a:rect l="0" t="0" r="r" b="b"/>
              <a:pathLst>
                <a:path w="354" h="72">
                  <a:moveTo>
                    <a:pt x="0" y="53"/>
                  </a:moveTo>
                  <a:lnTo>
                    <a:pt x="131" y="38"/>
                  </a:lnTo>
                  <a:lnTo>
                    <a:pt x="131" y="22"/>
                  </a:lnTo>
                  <a:lnTo>
                    <a:pt x="131" y="22"/>
                  </a:lnTo>
                  <a:lnTo>
                    <a:pt x="131" y="22"/>
                  </a:lnTo>
                  <a:lnTo>
                    <a:pt x="131" y="19"/>
                  </a:lnTo>
                  <a:lnTo>
                    <a:pt x="135" y="19"/>
                  </a:lnTo>
                  <a:lnTo>
                    <a:pt x="305" y="0"/>
                  </a:lnTo>
                  <a:lnTo>
                    <a:pt x="308" y="0"/>
                  </a:lnTo>
                  <a:lnTo>
                    <a:pt x="308" y="0"/>
                  </a:lnTo>
                  <a:lnTo>
                    <a:pt x="308" y="0"/>
                  </a:lnTo>
                  <a:lnTo>
                    <a:pt x="308" y="0"/>
                  </a:lnTo>
                  <a:lnTo>
                    <a:pt x="308" y="15"/>
                  </a:lnTo>
                  <a:lnTo>
                    <a:pt x="354" y="11"/>
                  </a:lnTo>
                  <a:lnTo>
                    <a:pt x="354" y="30"/>
                  </a:lnTo>
                  <a:lnTo>
                    <a:pt x="308" y="34"/>
                  </a:lnTo>
                  <a:lnTo>
                    <a:pt x="308" y="49"/>
                  </a:lnTo>
                  <a:lnTo>
                    <a:pt x="308" y="49"/>
                  </a:lnTo>
                  <a:lnTo>
                    <a:pt x="308" y="49"/>
                  </a:lnTo>
                  <a:lnTo>
                    <a:pt x="308" y="53"/>
                  </a:lnTo>
                  <a:lnTo>
                    <a:pt x="305" y="53"/>
                  </a:lnTo>
                  <a:lnTo>
                    <a:pt x="135" y="72"/>
                  </a:lnTo>
                  <a:lnTo>
                    <a:pt x="131" y="72"/>
                  </a:lnTo>
                  <a:lnTo>
                    <a:pt x="131" y="72"/>
                  </a:lnTo>
                  <a:lnTo>
                    <a:pt x="131" y="72"/>
                  </a:lnTo>
                  <a:lnTo>
                    <a:pt x="131" y="72"/>
                  </a:lnTo>
                  <a:lnTo>
                    <a:pt x="131" y="57"/>
                  </a:lnTo>
                  <a:lnTo>
                    <a:pt x="0" y="72"/>
                  </a:lnTo>
                  <a:lnTo>
                    <a:pt x="0" y="5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00" name="Line 468"/>
            <p:cNvSpPr>
              <a:spLocks noChangeAspect="1" noChangeShapeType="1"/>
            </p:cNvSpPr>
            <p:nvPr/>
          </p:nvSpPr>
          <p:spPr bwMode="auto">
            <a:xfrm>
              <a:off x="5019" y="2502"/>
              <a:ext cx="8" cy="3"/>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01" name="Line 469"/>
            <p:cNvSpPr>
              <a:spLocks noChangeAspect="1" noChangeShapeType="1"/>
            </p:cNvSpPr>
            <p:nvPr/>
          </p:nvSpPr>
          <p:spPr bwMode="auto">
            <a:xfrm flipV="1">
              <a:off x="5019" y="2516"/>
              <a:ext cx="8" cy="3"/>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02" name="Line 470"/>
            <p:cNvSpPr>
              <a:spLocks noChangeAspect="1" noChangeShapeType="1"/>
            </p:cNvSpPr>
            <p:nvPr/>
          </p:nvSpPr>
          <p:spPr bwMode="auto">
            <a:xfrm flipV="1">
              <a:off x="5363" y="2458"/>
              <a:ext cx="11" cy="6"/>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03" name="Line 471"/>
            <p:cNvSpPr>
              <a:spLocks noChangeAspect="1" noChangeShapeType="1"/>
            </p:cNvSpPr>
            <p:nvPr/>
          </p:nvSpPr>
          <p:spPr bwMode="auto">
            <a:xfrm>
              <a:off x="5363" y="2474"/>
              <a:ext cx="11" cy="3"/>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04" name="Freeform 472"/>
            <p:cNvSpPr>
              <a:spLocks noChangeAspect="1"/>
            </p:cNvSpPr>
            <p:nvPr/>
          </p:nvSpPr>
          <p:spPr bwMode="auto">
            <a:xfrm>
              <a:off x="5027" y="2463"/>
              <a:ext cx="336" cy="53"/>
            </a:xfrm>
            <a:custGeom>
              <a:avLst/>
              <a:gdLst/>
              <a:ahLst/>
              <a:cxnLst>
                <a:cxn ang="0">
                  <a:pos x="0" y="42"/>
                </a:cxn>
                <a:cxn ang="0">
                  <a:pos x="335" y="0"/>
                </a:cxn>
                <a:cxn ang="0">
                  <a:pos x="335" y="11"/>
                </a:cxn>
                <a:cxn ang="0">
                  <a:pos x="0" y="53"/>
                </a:cxn>
                <a:cxn ang="0">
                  <a:pos x="0" y="42"/>
                </a:cxn>
              </a:cxnLst>
              <a:rect l="0" t="0" r="r" b="b"/>
              <a:pathLst>
                <a:path w="335" h="53">
                  <a:moveTo>
                    <a:pt x="0" y="42"/>
                  </a:moveTo>
                  <a:lnTo>
                    <a:pt x="335" y="0"/>
                  </a:lnTo>
                  <a:lnTo>
                    <a:pt x="335" y="11"/>
                  </a:lnTo>
                  <a:lnTo>
                    <a:pt x="0" y="53"/>
                  </a:lnTo>
                  <a:lnTo>
                    <a:pt x="0" y="42"/>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05" name="Freeform 473"/>
            <p:cNvSpPr>
              <a:spLocks noChangeAspect="1"/>
            </p:cNvSpPr>
            <p:nvPr/>
          </p:nvSpPr>
          <p:spPr bwMode="auto">
            <a:xfrm>
              <a:off x="5027" y="2463"/>
              <a:ext cx="336" cy="53"/>
            </a:xfrm>
            <a:custGeom>
              <a:avLst/>
              <a:gdLst/>
              <a:ahLst/>
              <a:cxnLst>
                <a:cxn ang="0">
                  <a:pos x="0" y="42"/>
                </a:cxn>
                <a:cxn ang="0">
                  <a:pos x="335" y="0"/>
                </a:cxn>
                <a:cxn ang="0">
                  <a:pos x="335" y="11"/>
                </a:cxn>
                <a:cxn ang="0">
                  <a:pos x="0" y="53"/>
                </a:cxn>
                <a:cxn ang="0">
                  <a:pos x="0" y="42"/>
                </a:cxn>
              </a:cxnLst>
              <a:rect l="0" t="0" r="r" b="b"/>
              <a:pathLst>
                <a:path w="335" h="53">
                  <a:moveTo>
                    <a:pt x="0" y="42"/>
                  </a:moveTo>
                  <a:lnTo>
                    <a:pt x="335" y="0"/>
                  </a:lnTo>
                  <a:lnTo>
                    <a:pt x="335" y="11"/>
                  </a:lnTo>
                  <a:lnTo>
                    <a:pt x="0" y="53"/>
                  </a:lnTo>
                  <a:lnTo>
                    <a:pt x="0" y="42"/>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06" name="Freeform 474"/>
            <p:cNvSpPr>
              <a:spLocks noChangeAspect="1"/>
            </p:cNvSpPr>
            <p:nvPr/>
          </p:nvSpPr>
          <p:spPr bwMode="auto">
            <a:xfrm>
              <a:off x="5238" y="2444"/>
              <a:ext cx="78" cy="31"/>
            </a:xfrm>
            <a:custGeom>
              <a:avLst/>
              <a:gdLst/>
              <a:ahLst/>
              <a:cxnLst>
                <a:cxn ang="0">
                  <a:pos x="15" y="7"/>
                </a:cxn>
                <a:cxn ang="0">
                  <a:pos x="79" y="0"/>
                </a:cxn>
                <a:cxn ang="0">
                  <a:pos x="79" y="4"/>
                </a:cxn>
                <a:cxn ang="0">
                  <a:pos x="79" y="4"/>
                </a:cxn>
                <a:cxn ang="0">
                  <a:pos x="79" y="7"/>
                </a:cxn>
                <a:cxn ang="0">
                  <a:pos x="79" y="11"/>
                </a:cxn>
                <a:cxn ang="0">
                  <a:pos x="72" y="11"/>
                </a:cxn>
                <a:cxn ang="0">
                  <a:pos x="68" y="11"/>
                </a:cxn>
                <a:cxn ang="0">
                  <a:pos x="64" y="11"/>
                </a:cxn>
                <a:cxn ang="0">
                  <a:pos x="60" y="15"/>
                </a:cxn>
                <a:cxn ang="0">
                  <a:pos x="56" y="15"/>
                </a:cxn>
                <a:cxn ang="0">
                  <a:pos x="53" y="19"/>
                </a:cxn>
                <a:cxn ang="0">
                  <a:pos x="49" y="19"/>
                </a:cxn>
                <a:cxn ang="0">
                  <a:pos x="45" y="19"/>
                </a:cxn>
                <a:cxn ang="0">
                  <a:pos x="41" y="23"/>
                </a:cxn>
                <a:cxn ang="0">
                  <a:pos x="38" y="23"/>
                </a:cxn>
                <a:cxn ang="0">
                  <a:pos x="34" y="23"/>
                </a:cxn>
                <a:cxn ang="0">
                  <a:pos x="30" y="26"/>
                </a:cxn>
                <a:cxn ang="0">
                  <a:pos x="26" y="26"/>
                </a:cxn>
                <a:cxn ang="0">
                  <a:pos x="23" y="30"/>
                </a:cxn>
                <a:cxn ang="0">
                  <a:pos x="19" y="30"/>
                </a:cxn>
                <a:cxn ang="0">
                  <a:pos x="15" y="30"/>
                </a:cxn>
                <a:cxn ang="0">
                  <a:pos x="8" y="30"/>
                </a:cxn>
                <a:cxn ang="0">
                  <a:pos x="4" y="30"/>
                </a:cxn>
                <a:cxn ang="0">
                  <a:pos x="0" y="26"/>
                </a:cxn>
                <a:cxn ang="0">
                  <a:pos x="0" y="23"/>
                </a:cxn>
                <a:cxn ang="0">
                  <a:pos x="0" y="19"/>
                </a:cxn>
                <a:cxn ang="0">
                  <a:pos x="4" y="15"/>
                </a:cxn>
                <a:cxn ang="0">
                  <a:pos x="8" y="11"/>
                </a:cxn>
                <a:cxn ang="0">
                  <a:pos x="15" y="7"/>
                </a:cxn>
              </a:cxnLst>
              <a:rect l="0" t="0" r="r" b="b"/>
              <a:pathLst>
                <a:path w="79" h="30">
                  <a:moveTo>
                    <a:pt x="15" y="7"/>
                  </a:moveTo>
                  <a:lnTo>
                    <a:pt x="79" y="0"/>
                  </a:lnTo>
                  <a:lnTo>
                    <a:pt x="79" y="4"/>
                  </a:lnTo>
                  <a:lnTo>
                    <a:pt x="79" y="4"/>
                  </a:lnTo>
                  <a:lnTo>
                    <a:pt x="79" y="7"/>
                  </a:lnTo>
                  <a:lnTo>
                    <a:pt x="79" y="11"/>
                  </a:lnTo>
                  <a:lnTo>
                    <a:pt x="72" y="11"/>
                  </a:lnTo>
                  <a:lnTo>
                    <a:pt x="68" y="11"/>
                  </a:lnTo>
                  <a:lnTo>
                    <a:pt x="64" y="11"/>
                  </a:lnTo>
                  <a:lnTo>
                    <a:pt x="60" y="15"/>
                  </a:lnTo>
                  <a:lnTo>
                    <a:pt x="56" y="15"/>
                  </a:lnTo>
                  <a:lnTo>
                    <a:pt x="53" y="19"/>
                  </a:lnTo>
                  <a:lnTo>
                    <a:pt x="49" y="19"/>
                  </a:lnTo>
                  <a:lnTo>
                    <a:pt x="45" y="19"/>
                  </a:lnTo>
                  <a:lnTo>
                    <a:pt x="41" y="23"/>
                  </a:lnTo>
                  <a:lnTo>
                    <a:pt x="38" y="23"/>
                  </a:lnTo>
                  <a:lnTo>
                    <a:pt x="34" y="23"/>
                  </a:lnTo>
                  <a:lnTo>
                    <a:pt x="30" y="26"/>
                  </a:lnTo>
                  <a:lnTo>
                    <a:pt x="26" y="26"/>
                  </a:lnTo>
                  <a:lnTo>
                    <a:pt x="23" y="30"/>
                  </a:lnTo>
                  <a:lnTo>
                    <a:pt x="19" y="30"/>
                  </a:lnTo>
                  <a:lnTo>
                    <a:pt x="15" y="30"/>
                  </a:lnTo>
                  <a:lnTo>
                    <a:pt x="8" y="30"/>
                  </a:lnTo>
                  <a:lnTo>
                    <a:pt x="4" y="30"/>
                  </a:lnTo>
                  <a:lnTo>
                    <a:pt x="0" y="26"/>
                  </a:lnTo>
                  <a:lnTo>
                    <a:pt x="0" y="23"/>
                  </a:lnTo>
                  <a:lnTo>
                    <a:pt x="0" y="19"/>
                  </a:lnTo>
                  <a:lnTo>
                    <a:pt x="4" y="15"/>
                  </a:lnTo>
                  <a:lnTo>
                    <a:pt x="8" y="11"/>
                  </a:lnTo>
                  <a:lnTo>
                    <a:pt x="15" y="7"/>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07" name="Freeform 475"/>
            <p:cNvSpPr>
              <a:spLocks noChangeAspect="1"/>
            </p:cNvSpPr>
            <p:nvPr/>
          </p:nvSpPr>
          <p:spPr bwMode="auto">
            <a:xfrm>
              <a:off x="5238" y="2444"/>
              <a:ext cx="78" cy="31"/>
            </a:xfrm>
            <a:custGeom>
              <a:avLst/>
              <a:gdLst/>
              <a:ahLst/>
              <a:cxnLst>
                <a:cxn ang="0">
                  <a:pos x="15" y="7"/>
                </a:cxn>
                <a:cxn ang="0">
                  <a:pos x="79" y="0"/>
                </a:cxn>
                <a:cxn ang="0">
                  <a:pos x="79" y="4"/>
                </a:cxn>
                <a:cxn ang="0">
                  <a:pos x="79" y="4"/>
                </a:cxn>
                <a:cxn ang="0">
                  <a:pos x="79" y="7"/>
                </a:cxn>
                <a:cxn ang="0">
                  <a:pos x="79" y="11"/>
                </a:cxn>
                <a:cxn ang="0">
                  <a:pos x="72" y="11"/>
                </a:cxn>
                <a:cxn ang="0">
                  <a:pos x="68" y="11"/>
                </a:cxn>
                <a:cxn ang="0">
                  <a:pos x="64" y="11"/>
                </a:cxn>
                <a:cxn ang="0">
                  <a:pos x="60" y="15"/>
                </a:cxn>
                <a:cxn ang="0">
                  <a:pos x="56" y="15"/>
                </a:cxn>
                <a:cxn ang="0">
                  <a:pos x="53" y="19"/>
                </a:cxn>
                <a:cxn ang="0">
                  <a:pos x="49" y="19"/>
                </a:cxn>
                <a:cxn ang="0">
                  <a:pos x="45" y="19"/>
                </a:cxn>
                <a:cxn ang="0">
                  <a:pos x="41" y="23"/>
                </a:cxn>
                <a:cxn ang="0">
                  <a:pos x="38" y="23"/>
                </a:cxn>
                <a:cxn ang="0">
                  <a:pos x="34" y="23"/>
                </a:cxn>
                <a:cxn ang="0">
                  <a:pos x="30" y="26"/>
                </a:cxn>
                <a:cxn ang="0">
                  <a:pos x="26" y="26"/>
                </a:cxn>
                <a:cxn ang="0">
                  <a:pos x="23" y="30"/>
                </a:cxn>
                <a:cxn ang="0">
                  <a:pos x="19" y="30"/>
                </a:cxn>
                <a:cxn ang="0">
                  <a:pos x="15" y="30"/>
                </a:cxn>
                <a:cxn ang="0">
                  <a:pos x="8" y="30"/>
                </a:cxn>
                <a:cxn ang="0">
                  <a:pos x="4" y="30"/>
                </a:cxn>
                <a:cxn ang="0">
                  <a:pos x="0" y="26"/>
                </a:cxn>
                <a:cxn ang="0">
                  <a:pos x="0" y="23"/>
                </a:cxn>
                <a:cxn ang="0">
                  <a:pos x="0" y="19"/>
                </a:cxn>
                <a:cxn ang="0">
                  <a:pos x="4" y="15"/>
                </a:cxn>
                <a:cxn ang="0">
                  <a:pos x="8" y="11"/>
                </a:cxn>
                <a:cxn ang="0">
                  <a:pos x="15" y="7"/>
                </a:cxn>
              </a:cxnLst>
              <a:rect l="0" t="0" r="r" b="b"/>
              <a:pathLst>
                <a:path w="79" h="30">
                  <a:moveTo>
                    <a:pt x="15" y="7"/>
                  </a:moveTo>
                  <a:lnTo>
                    <a:pt x="79" y="0"/>
                  </a:lnTo>
                  <a:lnTo>
                    <a:pt x="79" y="4"/>
                  </a:lnTo>
                  <a:lnTo>
                    <a:pt x="79" y="4"/>
                  </a:lnTo>
                  <a:lnTo>
                    <a:pt x="79" y="7"/>
                  </a:lnTo>
                  <a:lnTo>
                    <a:pt x="79" y="11"/>
                  </a:lnTo>
                  <a:lnTo>
                    <a:pt x="72" y="11"/>
                  </a:lnTo>
                  <a:lnTo>
                    <a:pt x="68" y="11"/>
                  </a:lnTo>
                  <a:lnTo>
                    <a:pt x="64" y="11"/>
                  </a:lnTo>
                  <a:lnTo>
                    <a:pt x="60" y="15"/>
                  </a:lnTo>
                  <a:lnTo>
                    <a:pt x="56" y="15"/>
                  </a:lnTo>
                  <a:lnTo>
                    <a:pt x="53" y="19"/>
                  </a:lnTo>
                  <a:lnTo>
                    <a:pt x="49" y="19"/>
                  </a:lnTo>
                  <a:lnTo>
                    <a:pt x="45" y="19"/>
                  </a:lnTo>
                  <a:lnTo>
                    <a:pt x="41" y="23"/>
                  </a:lnTo>
                  <a:lnTo>
                    <a:pt x="38" y="23"/>
                  </a:lnTo>
                  <a:lnTo>
                    <a:pt x="34" y="23"/>
                  </a:lnTo>
                  <a:lnTo>
                    <a:pt x="30" y="26"/>
                  </a:lnTo>
                  <a:lnTo>
                    <a:pt x="26" y="26"/>
                  </a:lnTo>
                  <a:lnTo>
                    <a:pt x="23" y="30"/>
                  </a:lnTo>
                  <a:lnTo>
                    <a:pt x="19" y="30"/>
                  </a:lnTo>
                  <a:lnTo>
                    <a:pt x="15" y="30"/>
                  </a:lnTo>
                  <a:lnTo>
                    <a:pt x="8" y="30"/>
                  </a:lnTo>
                  <a:lnTo>
                    <a:pt x="4" y="30"/>
                  </a:lnTo>
                  <a:lnTo>
                    <a:pt x="0" y="26"/>
                  </a:lnTo>
                  <a:lnTo>
                    <a:pt x="0" y="23"/>
                  </a:lnTo>
                  <a:lnTo>
                    <a:pt x="0" y="19"/>
                  </a:lnTo>
                  <a:lnTo>
                    <a:pt x="4" y="15"/>
                  </a:lnTo>
                  <a:lnTo>
                    <a:pt x="8" y="11"/>
                  </a:lnTo>
                  <a:lnTo>
                    <a:pt x="15" y="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08" name="Freeform 476"/>
            <p:cNvSpPr>
              <a:spLocks noChangeAspect="1"/>
            </p:cNvSpPr>
            <p:nvPr/>
          </p:nvSpPr>
          <p:spPr bwMode="auto">
            <a:xfrm>
              <a:off x="5005" y="2516"/>
              <a:ext cx="386" cy="147"/>
            </a:xfrm>
            <a:custGeom>
              <a:avLst/>
              <a:gdLst/>
              <a:ahLst/>
              <a:cxnLst>
                <a:cxn ang="0">
                  <a:pos x="0" y="49"/>
                </a:cxn>
                <a:cxn ang="0">
                  <a:pos x="387" y="0"/>
                </a:cxn>
                <a:cxn ang="0">
                  <a:pos x="387" y="103"/>
                </a:cxn>
                <a:cxn ang="0">
                  <a:pos x="0" y="148"/>
                </a:cxn>
                <a:cxn ang="0">
                  <a:pos x="0" y="49"/>
                </a:cxn>
              </a:cxnLst>
              <a:rect l="0" t="0" r="r" b="b"/>
              <a:pathLst>
                <a:path w="387" h="148">
                  <a:moveTo>
                    <a:pt x="0" y="49"/>
                  </a:moveTo>
                  <a:lnTo>
                    <a:pt x="387" y="0"/>
                  </a:lnTo>
                  <a:lnTo>
                    <a:pt x="387" y="103"/>
                  </a:lnTo>
                  <a:lnTo>
                    <a:pt x="0" y="148"/>
                  </a:lnTo>
                  <a:lnTo>
                    <a:pt x="0" y="49"/>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09" name="Freeform 477"/>
            <p:cNvSpPr>
              <a:spLocks noChangeAspect="1"/>
            </p:cNvSpPr>
            <p:nvPr/>
          </p:nvSpPr>
          <p:spPr bwMode="auto">
            <a:xfrm>
              <a:off x="5005" y="2516"/>
              <a:ext cx="386" cy="147"/>
            </a:xfrm>
            <a:custGeom>
              <a:avLst/>
              <a:gdLst/>
              <a:ahLst/>
              <a:cxnLst>
                <a:cxn ang="0">
                  <a:pos x="0" y="49"/>
                </a:cxn>
                <a:cxn ang="0">
                  <a:pos x="387" y="0"/>
                </a:cxn>
                <a:cxn ang="0">
                  <a:pos x="387" y="103"/>
                </a:cxn>
                <a:cxn ang="0">
                  <a:pos x="0" y="148"/>
                </a:cxn>
                <a:cxn ang="0">
                  <a:pos x="0" y="49"/>
                </a:cxn>
              </a:cxnLst>
              <a:rect l="0" t="0" r="r" b="b"/>
              <a:pathLst>
                <a:path w="387" h="148">
                  <a:moveTo>
                    <a:pt x="0" y="49"/>
                  </a:moveTo>
                  <a:lnTo>
                    <a:pt x="387" y="0"/>
                  </a:lnTo>
                  <a:lnTo>
                    <a:pt x="387" y="103"/>
                  </a:lnTo>
                  <a:lnTo>
                    <a:pt x="0" y="148"/>
                  </a:lnTo>
                  <a:lnTo>
                    <a:pt x="0" y="49"/>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10" name="Freeform 478"/>
            <p:cNvSpPr>
              <a:spLocks noChangeAspect="1"/>
            </p:cNvSpPr>
            <p:nvPr/>
          </p:nvSpPr>
          <p:spPr bwMode="auto">
            <a:xfrm>
              <a:off x="5005" y="2619"/>
              <a:ext cx="386" cy="144"/>
            </a:xfrm>
            <a:custGeom>
              <a:avLst/>
              <a:gdLst/>
              <a:ahLst/>
              <a:cxnLst>
                <a:cxn ang="0">
                  <a:pos x="0" y="45"/>
                </a:cxn>
                <a:cxn ang="0">
                  <a:pos x="387" y="0"/>
                </a:cxn>
                <a:cxn ang="0">
                  <a:pos x="387" y="98"/>
                </a:cxn>
                <a:cxn ang="0">
                  <a:pos x="0" y="144"/>
                </a:cxn>
                <a:cxn ang="0">
                  <a:pos x="0" y="45"/>
                </a:cxn>
              </a:cxnLst>
              <a:rect l="0" t="0" r="r" b="b"/>
              <a:pathLst>
                <a:path w="387" h="144">
                  <a:moveTo>
                    <a:pt x="0" y="45"/>
                  </a:moveTo>
                  <a:lnTo>
                    <a:pt x="387" y="0"/>
                  </a:lnTo>
                  <a:lnTo>
                    <a:pt x="387" y="98"/>
                  </a:lnTo>
                  <a:lnTo>
                    <a:pt x="0" y="144"/>
                  </a:lnTo>
                  <a:lnTo>
                    <a:pt x="0" y="45"/>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11" name="Freeform 479"/>
            <p:cNvSpPr>
              <a:spLocks noChangeAspect="1"/>
            </p:cNvSpPr>
            <p:nvPr/>
          </p:nvSpPr>
          <p:spPr bwMode="auto">
            <a:xfrm>
              <a:off x="5005" y="2619"/>
              <a:ext cx="386" cy="144"/>
            </a:xfrm>
            <a:custGeom>
              <a:avLst/>
              <a:gdLst/>
              <a:ahLst/>
              <a:cxnLst>
                <a:cxn ang="0">
                  <a:pos x="0" y="45"/>
                </a:cxn>
                <a:cxn ang="0">
                  <a:pos x="387" y="0"/>
                </a:cxn>
                <a:cxn ang="0">
                  <a:pos x="387" y="98"/>
                </a:cxn>
                <a:cxn ang="0">
                  <a:pos x="0" y="144"/>
                </a:cxn>
                <a:cxn ang="0">
                  <a:pos x="0" y="45"/>
                </a:cxn>
              </a:cxnLst>
              <a:rect l="0" t="0" r="r" b="b"/>
              <a:pathLst>
                <a:path w="387" h="144">
                  <a:moveTo>
                    <a:pt x="0" y="45"/>
                  </a:moveTo>
                  <a:lnTo>
                    <a:pt x="387" y="0"/>
                  </a:lnTo>
                  <a:lnTo>
                    <a:pt x="387" y="98"/>
                  </a:lnTo>
                  <a:lnTo>
                    <a:pt x="0" y="144"/>
                  </a:lnTo>
                  <a:lnTo>
                    <a:pt x="0" y="45"/>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12" name="Freeform 480"/>
            <p:cNvSpPr>
              <a:spLocks noChangeAspect="1"/>
            </p:cNvSpPr>
            <p:nvPr/>
          </p:nvSpPr>
          <p:spPr bwMode="auto">
            <a:xfrm>
              <a:off x="5005" y="2716"/>
              <a:ext cx="386" cy="211"/>
            </a:xfrm>
            <a:custGeom>
              <a:avLst/>
              <a:gdLst/>
              <a:ahLst/>
              <a:cxnLst>
                <a:cxn ang="0">
                  <a:pos x="0" y="46"/>
                </a:cxn>
                <a:cxn ang="0">
                  <a:pos x="387" y="0"/>
                </a:cxn>
                <a:cxn ang="0">
                  <a:pos x="387" y="160"/>
                </a:cxn>
                <a:cxn ang="0">
                  <a:pos x="0" y="209"/>
                </a:cxn>
                <a:cxn ang="0">
                  <a:pos x="0" y="46"/>
                </a:cxn>
              </a:cxnLst>
              <a:rect l="0" t="0" r="r" b="b"/>
              <a:pathLst>
                <a:path w="387" h="209">
                  <a:moveTo>
                    <a:pt x="0" y="46"/>
                  </a:moveTo>
                  <a:lnTo>
                    <a:pt x="387" y="0"/>
                  </a:lnTo>
                  <a:lnTo>
                    <a:pt x="387" y="160"/>
                  </a:lnTo>
                  <a:lnTo>
                    <a:pt x="0" y="209"/>
                  </a:lnTo>
                  <a:lnTo>
                    <a:pt x="0" y="46"/>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13" name="Freeform 481"/>
            <p:cNvSpPr>
              <a:spLocks noChangeAspect="1"/>
            </p:cNvSpPr>
            <p:nvPr/>
          </p:nvSpPr>
          <p:spPr bwMode="auto">
            <a:xfrm>
              <a:off x="5005" y="2716"/>
              <a:ext cx="386" cy="211"/>
            </a:xfrm>
            <a:custGeom>
              <a:avLst/>
              <a:gdLst/>
              <a:ahLst/>
              <a:cxnLst>
                <a:cxn ang="0">
                  <a:pos x="0" y="46"/>
                </a:cxn>
                <a:cxn ang="0">
                  <a:pos x="387" y="0"/>
                </a:cxn>
                <a:cxn ang="0">
                  <a:pos x="387" y="160"/>
                </a:cxn>
                <a:cxn ang="0">
                  <a:pos x="0" y="209"/>
                </a:cxn>
                <a:cxn ang="0">
                  <a:pos x="0" y="46"/>
                </a:cxn>
              </a:cxnLst>
              <a:rect l="0" t="0" r="r" b="b"/>
              <a:pathLst>
                <a:path w="387" h="209">
                  <a:moveTo>
                    <a:pt x="0" y="46"/>
                  </a:moveTo>
                  <a:lnTo>
                    <a:pt x="387" y="0"/>
                  </a:lnTo>
                  <a:lnTo>
                    <a:pt x="387" y="160"/>
                  </a:lnTo>
                  <a:lnTo>
                    <a:pt x="0" y="209"/>
                  </a:lnTo>
                  <a:lnTo>
                    <a:pt x="0" y="46"/>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14" name="Freeform 482"/>
            <p:cNvSpPr>
              <a:spLocks noChangeAspect="1"/>
            </p:cNvSpPr>
            <p:nvPr/>
          </p:nvSpPr>
          <p:spPr bwMode="auto">
            <a:xfrm>
              <a:off x="5066" y="2549"/>
              <a:ext cx="266" cy="83"/>
            </a:xfrm>
            <a:custGeom>
              <a:avLst/>
              <a:gdLst/>
              <a:ahLst/>
              <a:cxnLst>
                <a:cxn ang="0">
                  <a:pos x="0" y="34"/>
                </a:cxn>
                <a:cxn ang="0">
                  <a:pos x="267" y="0"/>
                </a:cxn>
                <a:cxn ang="0">
                  <a:pos x="267" y="50"/>
                </a:cxn>
                <a:cxn ang="0">
                  <a:pos x="0" y="84"/>
                </a:cxn>
                <a:cxn ang="0">
                  <a:pos x="0" y="34"/>
                </a:cxn>
              </a:cxnLst>
              <a:rect l="0" t="0" r="r" b="b"/>
              <a:pathLst>
                <a:path w="267" h="84">
                  <a:moveTo>
                    <a:pt x="0" y="34"/>
                  </a:moveTo>
                  <a:lnTo>
                    <a:pt x="267" y="0"/>
                  </a:lnTo>
                  <a:lnTo>
                    <a:pt x="267" y="50"/>
                  </a:lnTo>
                  <a:lnTo>
                    <a:pt x="0" y="84"/>
                  </a:lnTo>
                  <a:lnTo>
                    <a:pt x="0" y="34"/>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15" name="Freeform 483"/>
            <p:cNvSpPr>
              <a:spLocks noChangeAspect="1"/>
            </p:cNvSpPr>
            <p:nvPr/>
          </p:nvSpPr>
          <p:spPr bwMode="auto">
            <a:xfrm>
              <a:off x="5066" y="2549"/>
              <a:ext cx="266" cy="83"/>
            </a:xfrm>
            <a:custGeom>
              <a:avLst/>
              <a:gdLst/>
              <a:ahLst/>
              <a:cxnLst>
                <a:cxn ang="0">
                  <a:pos x="0" y="34"/>
                </a:cxn>
                <a:cxn ang="0">
                  <a:pos x="267" y="0"/>
                </a:cxn>
                <a:cxn ang="0">
                  <a:pos x="267" y="50"/>
                </a:cxn>
                <a:cxn ang="0">
                  <a:pos x="0" y="84"/>
                </a:cxn>
                <a:cxn ang="0">
                  <a:pos x="0" y="34"/>
                </a:cxn>
              </a:cxnLst>
              <a:rect l="0" t="0" r="r" b="b"/>
              <a:pathLst>
                <a:path w="267" h="84">
                  <a:moveTo>
                    <a:pt x="0" y="34"/>
                  </a:moveTo>
                  <a:lnTo>
                    <a:pt x="267" y="0"/>
                  </a:lnTo>
                  <a:lnTo>
                    <a:pt x="267" y="50"/>
                  </a:lnTo>
                  <a:lnTo>
                    <a:pt x="0" y="84"/>
                  </a:lnTo>
                  <a:lnTo>
                    <a:pt x="0" y="3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16" name="Freeform 484"/>
            <p:cNvSpPr>
              <a:spLocks noChangeAspect="1"/>
            </p:cNvSpPr>
            <p:nvPr/>
          </p:nvSpPr>
          <p:spPr bwMode="auto">
            <a:xfrm>
              <a:off x="5066" y="2649"/>
              <a:ext cx="266" cy="83"/>
            </a:xfrm>
            <a:custGeom>
              <a:avLst/>
              <a:gdLst/>
              <a:ahLst/>
              <a:cxnLst>
                <a:cxn ang="0">
                  <a:pos x="0" y="34"/>
                </a:cxn>
                <a:cxn ang="0">
                  <a:pos x="267" y="0"/>
                </a:cxn>
                <a:cxn ang="0">
                  <a:pos x="267" y="49"/>
                </a:cxn>
                <a:cxn ang="0">
                  <a:pos x="0" y="83"/>
                </a:cxn>
                <a:cxn ang="0">
                  <a:pos x="0" y="34"/>
                </a:cxn>
              </a:cxnLst>
              <a:rect l="0" t="0" r="r" b="b"/>
              <a:pathLst>
                <a:path w="267" h="83">
                  <a:moveTo>
                    <a:pt x="0" y="34"/>
                  </a:moveTo>
                  <a:lnTo>
                    <a:pt x="267" y="0"/>
                  </a:lnTo>
                  <a:lnTo>
                    <a:pt x="267" y="49"/>
                  </a:lnTo>
                  <a:lnTo>
                    <a:pt x="0" y="83"/>
                  </a:lnTo>
                  <a:lnTo>
                    <a:pt x="0" y="34"/>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17" name="Freeform 485"/>
            <p:cNvSpPr>
              <a:spLocks noChangeAspect="1"/>
            </p:cNvSpPr>
            <p:nvPr/>
          </p:nvSpPr>
          <p:spPr bwMode="auto">
            <a:xfrm>
              <a:off x="5066" y="2649"/>
              <a:ext cx="266" cy="83"/>
            </a:xfrm>
            <a:custGeom>
              <a:avLst/>
              <a:gdLst/>
              <a:ahLst/>
              <a:cxnLst>
                <a:cxn ang="0">
                  <a:pos x="0" y="34"/>
                </a:cxn>
                <a:cxn ang="0">
                  <a:pos x="267" y="0"/>
                </a:cxn>
                <a:cxn ang="0">
                  <a:pos x="267" y="49"/>
                </a:cxn>
                <a:cxn ang="0">
                  <a:pos x="0" y="83"/>
                </a:cxn>
                <a:cxn ang="0">
                  <a:pos x="0" y="34"/>
                </a:cxn>
              </a:cxnLst>
              <a:rect l="0" t="0" r="r" b="b"/>
              <a:pathLst>
                <a:path w="267" h="83">
                  <a:moveTo>
                    <a:pt x="0" y="34"/>
                  </a:moveTo>
                  <a:lnTo>
                    <a:pt x="267" y="0"/>
                  </a:lnTo>
                  <a:lnTo>
                    <a:pt x="267" y="49"/>
                  </a:lnTo>
                  <a:lnTo>
                    <a:pt x="0" y="83"/>
                  </a:lnTo>
                  <a:lnTo>
                    <a:pt x="0" y="3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18" name="Freeform 486"/>
            <p:cNvSpPr>
              <a:spLocks noChangeAspect="1"/>
            </p:cNvSpPr>
            <p:nvPr/>
          </p:nvSpPr>
          <p:spPr bwMode="auto">
            <a:xfrm>
              <a:off x="4994" y="2255"/>
              <a:ext cx="283" cy="139"/>
            </a:xfrm>
            <a:custGeom>
              <a:avLst/>
              <a:gdLst/>
              <a:ahLst/>
              <a:cxnLst>
                <a:cxn ang="0">
                  <a:pos x="0" y="34"/>
                </a:cxn>
                <a:cxn ang="0">
                  <a:pos x="283" y="0"/>
                </a:cxn>
                <a:cxn ang="0">
                  <a:pos x="283" y="0"/>
                </a:cxn>
                <a:cxn ang="0">
                  <a:pos x="283" y="0"/>
                </a:cxn>
                <a:cxn ang="0">
                  <a:pos x="283" y="0"/>
                </a:cxn>
                <a:cxn ang="0">
                  <a:pos x="283" y="0"/>
                </a:cxn>
                <a:cxn ang="0">
                  <a:pos x="283" y="106"/>
                </a:cxn>
                <a:cxn ang="0">
                  <a:pos x="283" y="106"/>
                </a:cxn>
                <a:cxn ang="0">
                  <a:pos x="283" y="106"/>
                </a:cxn>
                <a:cxn ang="0">
                  <a:pos x="283" y="106"/>
                </a:cxn>
                <a:cxn ang="0">
                  <a:pos x="283" y="106"/>
                </a:cxn>
                <a:cxn ang="0">
                  <a:pos x="0" y="141"/>
                </a:cxn>
                <a:cxn ang="0">
                  <a:pos x="0" y="141"/>
                </a:cxn>
                <a:cxn ang="0">
                  <a:pos x="0" y="141"/>
                </a:cxn>
                <a:cxn ang="0">
                  <a:pos x="0" y="141"/>
                </a:cxn>
                <a:cxn ang="0">
                  <a:pos x="0" y="141"/>
                </a:cxn>
                <a:cxn ang="0">
                  <a:pos x="0" y="38"/>
                </a:cxn>
                <a:cxn ang="0">
                  <a:pos x="0" y="34"/>
                </a:cxn>
                <a:cxn ang="0">
                  <a:pos x="0" y="34"/>
                </a:cxn>
                <a:cxn ang="0">
                  <a:pos x="0" y="34"/>
                </a:cxn>
                <a:cxn ang="0">
                  <a:pos x="0" y="34"/>
                </a:cxn>
              </a:cxnLst>
              <a:rect l="0" t="0" r="r" b="b"/>
              <a:pathLst>
                <a:path w="283" h="141">
                  <a:moveTo>
                    <a:pt x="0" y="34"/>
                  </a:moveTo>
                  <a:lnTo>
                    <a:pt x="283" y="0"/>
                  </a:lnTo>
                  <a:lnTo>
                    <a:pt x="283" y="0"/>
                  </a:lnTo>
                  <a:lnTo>
                    <a:pt x="283" y="0"/>
                  </a:lnTo>
                  <a:lnTo>
                    <a:pt x="283" y="0"/>
                  </a:lnTo>
                  <a:lnTo>
                    <a:pt x="283" y="0"/>
                  </a:lnTo>
                  <a:lnTo>
                    <a:pt x="283" y="106"/>
                  </a:lnTo>
                  <a:lnTo>
                    <a:pt x="283" y="106"/>
                  </a:lnTo>
                  <a:lnTo>
                    <a:pt x="283" y="106"/>
                  </a:lnTo>
                  <a:lnTo>
                    <a:pt x="283" y="106"/>
                  </a:lnTo>
                  <a:lnTo>
                    <a:pt x="283" y="106"/>
                  </a:lnTo>
                  <a:lnTo>
                    <a:pt x="0" y="141"/>
                  </a:lnTo>
                  <a:lnTo>
                    <a:pt x="0" y="141"/>
                  </a:lnTo>
                  <a:lnTo>
                    <a:pt x="0" y="141"/>
                  </a:lnTo>
                  <a:lnTo>
                    <a:pt x="0" y="141"/>
                  </a:lnTo>
                  <a:lnTo>
                    <a:pt x="0" y="141"/>
                  </a:lnTo>
                  <a:lnTo>
                    <a:pt x="0" y="38"/>
                  </a:lnTo>
                  <a:lnTo>
                    <a:pt x="0" y="34"/>
                  </a:lnTo>
                  <a:lnTo>
                    <a:pt x="0" y="34"/>
                  </a:lnTo>
                  <a:lnTo>
                    <a:pt x="0" y="34"/>
                  </a:lnTo>
                  <a:lnTo>
                    <a:pt x="0" y="34"/>
                  </a:lnTo>
                  <a:close/>
                </a:path>
              </a:pathLst>
            </a:custGeom>
            <a:solidFill>
              <a:srgbClr val="BFBFB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19" name="Freeform 487"/>
            <p:cNvSpPr>
              <a:spLocks noChangeAspect="1"/>
            </p:cNvSpPr>
            <p:nvPr/>
          </p:nvSpPr>
          <p:spPr bwMode="auto">
            <a:xfrm>
              <a:off x="4994" y="2255"/>
              <a:ext cx="283" cy="139"/>
            </a:xfrm>
            <a:custGeom>
              <a:avLst/>
              <a:gdLst/>
              <a:ahLst/>
              <a:cxnLst>
                <a:cxn ang="0">
                  <a:pos x="0" y="34"/>
                </a:cxn>
                <a:cxn ang="0">
                  <a:pos x="283" y="0"/>
                </a:cxn>
                <a:cxn ang="0">
                  <a:pos x="283" y="0"/>
                </a:cxn>
                <a:cxn ang="0">
                  <a:pos x="283" y="0"/>
                </a:cxn>
                <a:cxn ang="0">
                  <a:pos x="283" y="0"/>
                </a:cxn>
                <a:cxn ang="0">
                  <a:pos x="283" y="0"/>
                </a:cxn>
                <a:cxn ang="0">
                  <a:pos x="283" y="106"/>
                </a:cxn>
                <a:cxn ang="0">
                  <a:pos x="283" y="106"/>
                </a:cxn>
                <a:cxn ang="0">
                  <a:pos x="283" y="106"/>
                </a:cxn>
                <a:cxn ang="0">
                  <a:pos x="283" y="106"/>
                </a:cxn>
                <a:cxn ang="0">
                  <a:pos x="283" y="106"/>
                </a:cxn>
                <a:cxn ang="0">
                  <a:pos x="0" y="141"/>
                </a:cxn>
                <a:cxn ang="0">
                  <a:pos x="0" y="141"/>
                </a:cxn>
                <a:cxn ang="0">
                  <a:pos x="0" y="141"/>
                </a:cxn>
                <a:cxn ang="0">
                  <a:pos x="0" y="141"/>
                </a:cxn>
                <a:cxn ang="0">
                  <a:pos x="0" y="141"/>
                </a:cxn>
                <a:cxn ang="0">
                  <a:pos x="0" y="38"/>
                </a:cxn>
                <a:cxn ang="0">
                  <a:pos x="0" y="34"/>
                </a:cxn>
                <a:cxn ang="0">
                  <a:pos x="0" y="34"/>
                </a:cxn>
                <a:cxn ang="0">
                  <a:pos x="0" y="34"/>
                </a:cxn>
                <a:cxn ang="0">
                  <a:pos x="0" y="34"/>
                </a:cxn>
              </a:cxnLst>
              <a:rect l="0" t="0" r="r" b="b"/>
              <a:pathLst>
                <a:path w="283" h="141">
                  <a:moveTo>
                    <a:pt x="0" y="34"/>
                  </a:moveTo>
                  <a:lnTo>
                    <a:pt x="283" y="0"/>
                  </a:lnTo>
                  <a:lnTo>
                    <a:pt x="283" y="0"/>
                  </a:lnTo>
                  <a:lnTo>
                    <a:pt x="283" y="0"/>
                  </a:lnTo>
                  <a:lnTo>
                    <a:pt x="283" y="0"/>
                  </a:lnTo>
                  <a:lnTo>
                    <a:pt x="283" y="0"/>
                  </a:lnTo>
                  <a:lnTo>
                    <a:pt x="283" y="106"/>
                  </a:lnTo>
                  <a:lnTo>
                    <a:pt x="283" y="106"/>
                  </a:lnTo>
                  <a:lnTo>
                    <a:pt x="283" y="106"/>
                  </a:lnTo>
                  <a:lnTo>
                    <a:pt x="283" y="106"/>
                  </a:lnTo>
                  <a:lnTo>
                    <a:pt x="283" y="106"/>
                  </a:lnTo>
                  <a:lnTo>
                    <a:pt x="0" y="141"/>
                  </a:lnTo>
                  <a:lnTo>
                    <a:pt x="0" y="141"/>
                  </a:lnTo>
                  <a:lnTo>
                    <a:pt x="0" y="141"/>
                  </a:lnTo>
                  <a:lnTo>
                    <a:pt x="0" y="141"/>
                  </a:lnTo>
                  <a:lnTo>
                    <a:pt x="0" y="141"/>
                  </a:lnTo>
                  <a:lnTo>
                    <a:pt x="0" y="38"/>
                  </a:lnTo>
                  <a:lnTo>
                    <a:pt x="0" y="34"/>
                  </a:lnTo>
                  <a:lnTo>
                    <a:pt x="0" y="34"/>
                  </a:lnTo>
                  <a:lnTo>
                    <a:pt x="0" y="34"/>
                  </a:lnTo>
                  <a:lnTo>
                    <a:pt x="0" y="3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20" name="Freeform 488"/>
            <p:cNvSpPr>
              <a:spLocks noChangeAspect="1"/>
            </p:cNvSpPr>
            <p:nvPr/>
          </p:nvSpPr>
          <p:spPr bwMode="auto">
            <a:xfrm>
              <a:off x="5122" y="2272"/>
              <a:ext cx="139" cy="58"/>
            </a:xfrm>
            <a:custGeom>
              <a:avLst/>
              <a:gdLst/>
              <a:ahLst/>
              <a:cxnLst>
                <a:cxn ang="0">
                  <a:pos x="0" y="15"/>
                </a:cxn>
                <a:cxn ang="0">
                  <a:pos x="140" y="0"/>
                </a:cxn>
                <a:cxn ang="0">
                  <a:pos x="140" y="42"/>
                </a:cxn>
                <a:cxn ang="0">
                  <a:pos x="0" y="57"/>
                </a:cxn>
                <a:cxn ang="0">
                  <a:pos x="0" y="15"/>
                </a:cxn>
              </a:cxnLst>
              <a:rect l="0" t="0" r="r" b="b"/>
              <a:pathLst>
                <a:path w="140" h="57">
                  <a:moveTo>
                    <a:pt x="0" y="15"/>
                  </a:moveTo>
                  <a:lnTo>
                    <a:pt x="140" y="0"/>
                  </a:lnTo>
                  <a:lnTo>
                    <a:pt x="140" y="42"/>
                  </a:lnTo>
                  <a:lnTo>
                    <a:pt x="0" y="57"/>
                  </a:lnTo>
                  <a:lnTo>
                    <a:pt x="0" y="15"/>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21" name="Freeform 489"/>
            <p:cNvSpPr>
              <a:spLocks noChangeAspect="1"/>
            </p:cNvSpPr>
            <p:nvPr/>
          </p:nvSpPr>
          <p:spPr bwMode="auto">
            <a:xfrm>
              <a:off x="5122" y="2272"/>
              <a:ext cx="139" cy="58"/>
            </a:xfrm>
            <a:custGeom>
              <a:avLst/>
              <a:gdLst/>
              <a:ahLst/>
              <a:cxnLst>
                <a:cxn ang="0">
                  <a:pos x="0" y="15"/>
                </a:cxn>
                <a:cxn ang="0">
                  <a:pos x="140" y="0"/>
                </a:cxn>
                <a:cxn ang="0">
                  <a:pos x="140" y="42"/>
                </a:cxn>
                <a:cxn ang="0">
                  <a:pos x="0" y="57"/>
                </a:cxn>
                <a:cxn ang="0">
                  <a:pos x="0" y="15"/>
                </a:cxn>
              </a:cxnLst>
              <a:rect l="0" t="0" r="r" b="b"/>
              <a:pathLst>
                <a:path w="140" h="57">
                  <a:moveTo>
                    <a:pt x="0" y="15"/>
                  </a:moveTo>
                  <a:lnTo>
                    <a:pt x="140" y="0"/>
                  </a:lnTo>
                  <a:lnTo>
                    <a:pt x="140" y="42"/>
                  </a:lnTo>
                  <a:lnTo>
                    <a:pt x="0" y="57"/>
                  </a:lnTo>
                  <a:lnTo>
                    <a:pt x="0" y="15"/>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22" name="Freeform 490"/>
            <p:cNvSpPr>
              <a:spLocks noChangeAspect="1" noEditPoints="1"/>
            </p:cNvSpPr>
            <p:nvPr/>
          </p:nvSpPr>
          <p:spPr bwMode="auto">
            <a:xfrm>
              <a:off x="5130" y="2280"/>
              <a:ext cx="119" cy="42"/>
            </a:xfrm>
            <a:custGeom>
              <a:avLst/>
              <a:gdLst/>
              <a:ahLst/>
              <a:cxnLst>
                <a:cxn ang="0">
                  <a:pos x="56" y="7"/>
                </a:cxn>
                <a:cxn ang="0">
                  <a:pos x="64" y="19"/>
                </a:cxn>
                <a:cxn ang="0">
                  <a:pos x="75" y="3"/>
                </a:cxn>
                <a:cxn ang="0">
                  <a:pos x="64" y="19"/>
                </a:cxn>
                <a:cxn ang="0">
                  <a:pos x="75" y="19"/>
                </a:cxn>
                <a:cxn ang="0">
                  <a:pos x="75" y="34"/>
                </a:cxn>
                <a:cxn ang="0">
                  <a:pos x="53" y="22"/>
                </a:cxn>
                <a:cxn ang="0">
                  <a:pos x="53" y="38"/>
                </a:cxn>
                <a:cxn ang="0">
                  <a:pos x="75" y="3"/>
                </a:cxn>
                <a:cxn ang="0">
                  <a:pos x="75" y="19"/>
                </a:cxn>
                <a:cxn ang="0">
                  <a:pos x="53" y="7"/>
                </a:cxn>
                <a:cxn ang="0">
                  <a:pos x="53" y="22"/>
                </a:cxn>
                <a:cxn ang="0">
                  <a:pos x="101" y="15"/>
                </a:cxn>
                <a:cxn ang="0">
                  <a:pos x="83" y="19"/>
                </a:cxn>
                <a:cxn ang="0">
                  <a:pos x="101" y="15"/>
                </a:cxn>
                <a:cxn ang="0">
                  <a:pos x="101" y="30"/>
                </a:cxn>
                <a:cxn ang="0">
                  <a:pos x="83" y="19"/>
                </a:cxn>
                <a:cxn ang="0">
                  <a:pos x="83" y="30"/>
                </a:cxn>
                <a:cxn ang="0">
                  <a:pos x="101" y="0"/>
                </a:cxn>
                <a:cxn ang="0">
                  <a:pos x="101" y="15"/>
                </a:cxn>
                <a:cxn ang="0">
                  <a:pos x="83" y="3"/>
                </a:cxn>
                <a:cxn ang="0">
                  <a:pos x="83" y="19"/>
                </a:cxn>
                <a:cxn ang="0">
                  <a:pos x="120" y="26"/>
                </a:cxn>
                <a:cxn ang="0">
                  <a:pos x="105" y="26"/>
                </a:cxn>
                <a:cxn ang="0">
                  <a:pos x="120" y="15"/>
                </a:cxn>
                <a:cxn ang="0">
                  <a:pos x="105" y="26"/>
                </a:cxn>
                <a:cxn ang="0">
                  <a:pos x="120" y="11"/>
                </a:cxn>
                <a:cxn ang="0">
                  <a:pos x="105" y="15"/>
                </a:cxn>
                <a:cxn ang="0">
                  <a:pos x="19" y="11"/>
                </a:cxn>
                <a:cxn ang="0">
                  <a:pos x="4" y="15"/>
                </a:cxn>
                <a:cxn ang="0">
                  <a:pos x="19" y="26"/>
                </a:cxn>
                <a:cxn ang="0">
                  <a:pos x="4" y="26"/>
                </a:cxn>
                <a:cxn ang="0">
                  <a:pos x="19" y="38"/>
                </a:cxn>
                <a:cxn ang="0">
                  <a:pos x="4" y="41"/>
                </a:cxn>
                <a:cxn ang="0">
                  <a:pos x="19" y="26"/>
                </a:cxn>
                <a:cxn ang="0">
                  <a:pos x="19" y="38"/>
                </a:cxn>
                <a:cxn ang="0">
                  <a:pos x="4" y="26"/>
                </a:cxn>
                <a:cxn ang="0">
                  <a:pos x="4" y="41"/>
                </a:cxn>
                <a:cxn ang="0">
                  <a:pos x="19" y="11"/>
                </a:cxn>
                <a:cxn ang="0">
                  <a:pos x="19" y="26"/>
                </a:cxn>
                <a:cxn ang="0">
                  <a:pos x="4" y="15"/>
                </a:cxn>
                <a:cxn ang="0">
                  <a:pos x="4" y="26"/>
                </a:cxn>
                <a:cxn ang="0">
                  <a:pos x="41" y="7"/>
                </a:cxn>
                <a:cxn ang="0">
                  <a:pos x="26" y="11"/>
                </a:cxn>
                <a:cxn ang="0">
                  <a:pos x="41" y="22"/>
                </a:cxn>
                <a:cxn ang="0">
                  <a:pos x="26" y="26"/>
                </a:cxn>
                <a:cxn ang="0">
                  <a:pos x="41" y="38"/>
                </a:cxn>
                <a:cxn ang="0">
                  <a:pos x="26" y="38"/>
                </a:cxn>
                <a:cxn ang="0">
                  <a:pos x="41" y="22"/>
                </a:cxn>
                <a:cxn ang="0">
                  <a:pos x="41" y="38"/>
                </a:cxn>
                <a:cxn ang="0">
                  <a:pos x="26" y="26"/>
                </a:cxn>
                <a:cxn ang="0">
                  <a:pos x="26" y="38"/>
                </a:cxn>
                <a:cxn ang="0">
                  <a:pos x="41" y="11"/>
                </a:cxn>
                <a:cxn ang="0">
                  <a:pos x="41" y="22"/>
                </a:cxn>
                <a:cxn ang="0">
                  <a:pos x="26" y="11"/>
                </a:cxn>
                <a:cxn ang="0">
                  <a:pos x="26" y="22"/>
                </a:cxn>
              </a:cxnLst>
              <a:rect l="0" t="0" r="r" b="b"/>
              <a:pathLst>
                <a:path w="120" h="41">
                  <a:moveTo>
                    <a:pt x="64" y="19"/>
                  </a:moveTo>
                  <a:lnTo>
                    <a:pt x="64" y="19"/>
                  </a:lnTo>
                  <a:lnTo>
                    <a:pt x="56" y="7"/>
                  </a:lnTo>
                  <a:lnTo>
                    <a:pt x="56" y="7"/>
                  </a:lnTo>
                  <a:lnTo>
                    <a:pt x="56" y="7"/>
                  </a:lnTo>
                  <a:lnTo>
                    <a:pt x="64" y="19"/>
                  </a:lnTo>
                  <a:lnTo>
                    <a:pt x="64" y="19"/>
                  </a:lnTo>
                  <a:lnTo>
                    <a:pt x="64" y="19"/>
                  </a:lnTo>
                  <a:close/>
                  <a:moveTo>
                    <a:pt x="64" y="19"/>
                  </a:moveTo>
                  <a:lnTo>
                    <a:pt x="64" y="19"/>
                  </a:lnTo>
                  <a:lnTo>
                    <a:pt x="71" y="3"/>
                  </a:lnTo>
                  <a:lnTo>
                    <a:pt x="75" y="3"/>
                  </a:lnTo>
                  <a:lnTo>
                    <a:pt x="75" y="7"/>
                  </a:lnTo>
                  <a:lnTo>
                    <a:pt x="68" y="19"/>
                  </a:lnTo>
                  <a:lnTo>
                    <a:pt x="64" y="19"/>
                  </a:lnTo>
                  <a:lnTo>
                    <a:pt x="64" y="19"/>
                  </a:lnTo>
                  <a:close/>
                  <a:moveTo>
                    <a:pt x="75" y="34"/>
                  </a:moveTo>
                  <a:lnTo>
                    <a:pt x="75" y="34"/>
                  </a:lnTo>
                  <a:lnTo>
                    <a:pt x="75" y="22"/>
                  </a:lnTo>
                  <a:lnTo>
                    <a:pt x="75" y="19"/>
                  </a:lnTo>
                  <a:lnTo>
                    <a:pt x="79" y="19"/>
                  </a:lnTo>
                  <a:lnTo>
                    <a:pt x="79" y="30"/>
                  </a:lnTo>
                  <a:lnTo>
                    <a:pt x="75" y="34"/>
                  </a:lnTo>
                  <a:lnTo>
                    <a:pt x="75" y="34"/>
                  </a:lnTo>
                  <a:close/>
                  <a:moveTo>
                    <a:pt x="53" y="38"/>
                  </a:moveTo>
                  <a:lnTo>
                    <a:pt x="53" y="34"/>
                  </a:lnTo>
                  <a:lnTo>
                    <a:pt x="53" y="22"/>
                  </a:lnTo>
                  <a:lnTo>
                    <a:pt x="53" y="22"/>
                  </a:lnTo>
                  <a:lnTo>
                    <a:pt x="53" y="22"/>
                  </a:lnTo>
                  <a:lnTo>
                    <a:pt x="53" y="34"/>
                  </a:lnTo>
                  <a:lnTo>
                    <a:pt x="53" y="38"/>
                  </a:lnTo>
                  <a:lnTo>
                    <a:pt x="53" y="38"/>
                  </a:lnTo>
                  <a:close/>
                  <a:moveTo>
                    <a:pt x="75" y="19"/>
                  </a:moveTo>
                  <a:lnTo>
                    <a:pt x="75" y="19"/>
                  </a:lnTo>
                  <a:lnTo>
                    <a:pt x="75" y="7"/>
                  </a:lnTo>
                  <a:lnTo>
                    <a:pt x="75" y="3"/>
                  </a:lnTo>
                  <a:lnTo>
                    <a:pt x="79" y="7"/>
                  </a:lnTo>
                  <a:lnTo>
                    <a:pt x="79" y="19"/>
                  </a:lnTo>
                  <a:lnTo>
                    <a:pt x="75" y="19"/>
                  </a:lnTo>
                  <a:lnTo>
                    <a:pt x="75" y="19"/>
                  </a:lnTo>
                  <a:close/>
                  <a:moveTo>
                    <a:pt x="53" y="22"/>
                  </a:moveTo>
                  <a:lnTo>
                    <a:pt x="53" y="19"/>
                  </a:lnTo>
                  <a:lnTo>
                    <a:pt x="53" y="7"/>
                  </a:lnTo>
                  <a:lnTo>
                    <a:pt x="53" y="7"/>
                  </a:lnTo>
                  <a:lnTo>
                    <a:pt x="53" y="7"/>
                  </a:lnTo>
                  <a:lnTo>
                    <a:pt x="53" y="19"/>
                  </a:lnTo>
                  <a:lnTo>
                    <a:pt x="53" y="22"/>
                  </a:lnTo>
                  <a:lnTo>
                    <a:pt x="53" y="22"/>
                  </a:lnTo>
                  <a:close/>
                  <a:moveTo>
                    <a:pt x="83" y="19"/>
                  </a:moveTo>
                  <a:lnTo>
                    <a:pt x="83" y="15"/>
                  </a:lnTo>
                  <a:lnTo>
                    <a:pt x="98" y="15"/>
                  </a:lnTo>
                  <a:lnTo>
                    <a:pt x="101" y="15"/>
                  </a:lnTo>
                  <a:lnTo>
                    <a:pt x="98" y="15"/>
                  </a:lnTo>
                  <a:lnTo>
                    <a:pt x="83" y="19"/>
                  </a:lnTo>
                  <a:lnTo>
                    <a:pt x="83" y="19"/>
                  </a:lnTo>
                  <a:lnTo>
                    <a:pt x="83" y="19"/>
                  </a:lnTo>
                  <a:close/>
                  <a:moveTo>
                    <a:pt x="101" y="30"/>
                  </a:moveTo>
                  <a:lnTo>
                    <a:pt x="98" y="30"/>
                  </a:lnTo>
                  <a:lnTo>
                    <a:pt x="98" y="19"/>
                  </a:lnTo>
                  <a:lnTo>
                    <a:pt x="101" y="15"/>
                  </a:lnTo>
                  <a:lnTo>
                    <a:pt x="101" y="15"/>
                  </a:lnTo>
                  <a:lnTo>
                    <a:pt x="101" y="30"/>
                  </a:lnTo>
                  <a:lnTo>
                    <a:pt x="101" y="30"/>
                  </a:lnTo>
                  <a:lnTo>
                    <a:pt x="101" y="30"/>
                  </a:lnTo>
                  <a:close/>
                  <a:moveTo>
                    <a:pt x="83" y="30"/>
                  </a:moveTo>
                  <a:lnTo>
                    <a:pt x="79" y="30"/>
                  </a:lnTo>
                  <a:lnTo>
                    <a:pt x="79" y="19"/>
                  </a:lnTo>
                  <a:lnTo>
                    <a:pt x="83" y="19"/>
                  </a:lnTo>
                  <a:lnTo>
                    <a:pt x="83" y="19"/>
                  </a:lnTo>
                  <a:lnTo>
                    <a:pt x="83" y="30"/>
                  </a:lnTo>
                  <a:lnTo>
                    <a:pt x="83" y="30"/>
                  </a:lnTo>
                  <a:lnTo>
                    <a:pt x="83" y="30"/>
                  </a:lnTo>
                  <a:close/>
                  <a:moveTo>
                    <a:pt x="101" y="15"/>
                  </a:moveTo>
                  <a:lnTo>
                    <a:pt x="98" y="15"/>
                  </a:lnTo>
                  <a:lnTo>
                    <a:pt x="98" y="3"/>
                  </a:lnTo>
                  <a:lnTo>
                    <a:pt x="101" y="0"/>
                  </a:lnTo>
                  <a:lnTo>
                    <a:pt x="101" y="3"/>
                  </a:lnTo>
                  <a:lnTo>
                    <a:pt x="101" y="15"/>
                  </a:lnTo>
                  <a:lnTo>
                    <a:pt x="101" y="15"/>
                  </a:lnTo>
                  <a:lnTo>
                    <a:pt x="101" y="15"/>
                  </a:lnTo>
                  <a:close/>
                  <a:moveTo>
                    <a:pt x="83" y="19"/>
                  </a:moveTo>
                  <a:lnTo>
                    <a:pt x="79" y="15"/>
                  </a:lnTo>
                  <a:lnTo>
                    <a:pt x="79" y="3"/>
                  </a:lnTo>
                  <a:lnTo>
                    <a:pt x="83" y="3"/>
                  </a:lnTo>
                  <a:lnTo>
                    <a:pt x="83" y="3"/>
                  </a:lnTo>
                  <a:lnTo>
                    <a:pt x="83" y="15"/>
                  </a:lnTo>
                  <a:lnTo>
                    <a:pt x="83" y="19"/>
                  </a:lnTo>
                  <a:lnTo>
                    <a:pt x="83" y="19"/>
                  </a:lnTo>
                  <a:close/>
                  <a:moveTo>
                    <a:pt x="105" y="26"/>
                  </a:moveTo>
                  <a:lnTo>
                    <a:pt x="105" y="26"/>
                  </a:lnTo>
                  <a:lnTo>
                    <a:pt x="120" y="26"/>
                  </a:lnTo>
                  <a:lnTo>
                    <a:pt x="120" y="26"/>
                  </a:lnTo>
                  <a:lnTo>
                    <a:pt x="120" y="26"/>
                  </a:lnTo>
                  <a:lnTo>
                    <a:pt x="105" y="30"/>
                  </a:lnTo>
                  <a:lnTo>
                    <a:pt x="105" y="26"/>
                  </a:lnTo>
                  <a:lnTo>
                    <a:pt x="105" y="26"/>
                  </a:lnTo>
                  <a:close/>
                  <a:moveTo>
                    <a:pt x="105" y="26"/>
                  </a:moveTo>
                  <a:lnTo>
                    <a:pt x="105" y="22"/>
                  </a:lnTo>
                  <a:lnTo>
                    <a:pt x="120" y="15"/>
                  </a:lnTo>
                  <a:lnTo>
                    <a:pt x="120" y="15"/>
                  </a:lnTo>
                  <a:lnTo>
                    <a:pt x="120" y="15"/>
                  </a:lnTo>
                  <a:lnTo>
                    <a:pt x="109" y="26"/>
                  </a:lnTo>
                  <a:lnTo>
                    <a:pt x="105" y="26"/>
                  </a:lnTo>
                  <a:lnTo>
                    <a:pt x="105" y="26"/>
                  </a:lnTo>
                  <a:close/>
                  <a:moveTo>
                    <a:pt x="105" y="15"/>
                  </a:moveTo>
                  <a:lnTo>
                    <a:pt x="105" y="11"/>
                  </a:lnTo>
                  <a:lnTo>
                    <a:pt x="120" y="11"/>
                  </a:lnTo>
                  <a:lnTo>
                    <a:pt x="120" y="11"/>
                  </a:lnTo>
                  <a:lnTo>
                    <a:pt x="120" y="11"/>
                  </a:lnTo>
                  <a:lnTo>
                    <a:pt x="105" y="15"/>
                  </a:lnTo>
                  <a:lnTo>
                    <a:pt x="105" y="15"/>
                  </a:lnTo>
                  <a:lnTo>
                    <a:pt x="105" y="15"/>
                  </a:lnTo>
                  <a:close/>
                  <a:moveTo>
                    <a:pt x="4" y="15"/>
                  </a:moveTo>
                  <a:lnTo>
                    <a:pt x="4" y="11"/>
                  </a:lnTo>
                  <a:lnTo>
                    <a:pt x="19" y="11"/>
                  </a:lnTo>
                  <a:lnTo>
                    <a:pt x="19" y="11"/>
                  </a:lnTo>
                  <a:lnTo>
                    <a:pt x="19" y="11"/>
                  </a:lnTo>
                  <a:lnTo>
                    <a:pt x="4" y="15"/>
                  </a:lnTo>
                  <a:lnTo>
                    <a:pt x="4" y="15"/>
                  </a:lnTo>
                  <a:lnTo>
                    <a:pt x="4" y="15"/>
                  </a:lnTo>
                  <a:close/>
                  <a:moveTo>
                    <a:pt x="4" y="26"/>
                  </a:moveTo>
                  <a:lnTo>
                    <a:pt x="4" y="26"/>
                  </a:lnTo>
                  <a:lnTo>
                    <a:pt x="19" y="26"/>
                  </a:lnTo>
                  <a:lnTo>
                    <a:pt x="19" y="26"/>
                  </a:lnTo>
                  <a:lnTo>
                    <a:pt x="19" y="26"/>
                  </a:lnTo>
                  <a:lnTo>
                    <a:pt x="4" y="30"/>
                  </a:lnTo>
                  <a:lnTo>
                    <a:pt x="4" y="26"/>
                  </a:lnTo>
                  <a:lnTo>
                    <a:pt x="4" y="26"/>
                  </a:lnTo>
                  <a:close/>
                  <a:moveTo>
                    <a:pt x="4" y="41"/>
                  </a:moveTo>
                  <a:lnTo>
                    <a:pt x="4" y="41"/>
                  </a:lnTo>
                  <a:lnTo>
                    <a:pt x="19" y="38"/>
                  </a:lnTo>
                  <a:lnTo>
                    <a:pt x="19" y="38"/>
                  </a:lnTo>
                  <a:lnTo>
                    <a:pt x="19" y="41"/>
                  </a:lnTo>
                  <a:lnTo>
                    <a:pt x="4" y="41"/>
                  </a:lnTo>
                  <a:lnTo>
                    <a:pt x="4" y="41"/>
                  </a:lnTo>
                  <a:lnTo>
                    <a:pt x="4" y="41"/>
                  </a:lnTo>
                  <a:close/>
                  <a:moveTo>
                    <a:pt x="19" y="38"/>
                  </a:moveTo>
                  <a:lnTo>
                    <a:pt x="19" y="38"/>
                  </a:lnTo>
                  <a:lnTo>
                    <a:pt x="19" y="26"/>
                  </a:lnTo>
                  <a:lnTo>
                    <a:pt x="19" y="26"/>
                  </a:lnTo>
                  <a:lnTo>
                    <a:pt x="22" y="26"/>
                  </a:lnTo>
                  <a:lnTo>
                    <a:pt x="22" y="38"/>
                  </a:lnTo>
                  <a:lnTo>
                    <a:pt x="19" y="38"/>
                  </a:lnTo>
                  <a:lnTo>
                    <a:pt x="19" y="38"/>
                  </a:lnTo>
                  <a:close/>
                  <a:moveTo>
                    <a:pt x="4" y="41"/>
                  </a:moveTo>
                  <a:lnTo>
                    <a:pt x="0" y="41"/>
                  </a:lnTo>
                  <a:lnTo>
                    <a:pt x="0" y="30"/>
                  </a:lnTo>
                  <a:lnTo>
                    <a:pt x="4" y="26"/>
                  </a:lnTo>
                  <a:lnTo>
                    <a:pt x="4" y="30"/>
                  </a:lnTo>
                  <a:lnTo>
                    <a:pt x="4" y="41"/>
                  </a:lnTo>
                  <a:lnTo>
                    <a:pt x="4" y="41"/>
                  </a:lnTo>
                  <a:lnTo>
                    <a:pt x="4" y="41"/>
                  </a:lnTo>
                  <a:close/>
                  <a:moveTo>
                    <a:pt x="19" y="26"/>
                  </a:moveTo>
                  <a:lnTo>
                    <a:pt x="19" y="22"/>
                  </a:lnTo>
                  <a:lnTo>
                    <a:pt x="19" y="15"/>
                  </a:lnTo>
                  <a:lnTo>
                    <a:pt x="19" y="11"/>
                  </a:lnTo>
                  <a:lnTo>
                    <a:pt x="22" y="15"/>
                  </a:lnTo>
                  <a:lnTo>
                    <a:pt x="22" y="22"/>
                  </a:lnTo>
                  <a:lnTo>
                    <a:pt x="19" y="26"/>
                  </a:lnTo>
                  <a:lnTo>
                    <a:pt x="19" y="26"/>
                  </a:lnTo>
                  <a:close/>
                  <a:moveTo>
                    <a:pt x="4" y="26"/>
                  </a:moveTo>
                  <a:lnTo>
                    <a:pt x="0" y="26"/>
                  </a:lnTo>
                  <a:lnTo>
                    <a:pt x="0" y="15"/>
                  </a:lnTo>
                  <a:lnTo>
                    <a:pt x="4" y="15"/>
                  </a:lnTo>
                  <a:lnTo>
                    <a:pt x="4" y="15"/>
                  </a:lnTo>
                  <a:lnTo>
                    <a:pt x="4" y="26"/>
                  </a:lnTo>
                  <a:lnTo>
                    <a:pt x="4" y="26"/>
                  </a:lnTo>
                  <a:lnTo>
                    <a:pt x="4" y="26"/>
                  </a:lnTo>
                  <a:close/>
                  <a:moveTo>
                    <a:pt x="26" y="11"/>
                  </a:moveTo>
                  <a:lnTo>
                    <a:pt x="26" y="11"/>
                  </a:lnTo>
                  <a:lnTo>
                    <a:pt x="41" y="7"/>
                  </a:lnTo>
                  <a:lnTo>
                    <a:pt x="41" y="7"/>
                  </a:lnTo>
                  <a:lnTo>
                    <a:pt x="41" y="11"/>
                  </a:lnTo>
                  <a:lnTo>
                    <a:pt x="26" y="11"/>
                  </a:lnTo>
                  <a:lnTo>
                    <a:pt x="26" y="11"/>
                  </a:lnTo>
                  <a:lnTo>
                    <a:pt x="26" y="11"/>
                  </a:lnTo>
                  <a:close/>
                  <a:moveTo>
                    <a:pt x="26" y="26"/>
                  </a:moveTo>
                  <a:lnTo>
                    <a:pt x="26" y="22"/>
                  </a:lnTo>
                  <a:lnTo>
                    <a:pt x="41" y="22"/>
                  </a:lnTo>
                  <a:lnTo>
                    <a:pt x="41" y="22"/>
                  </a:lnTo>
                  <a:lnTo>
                    <a:pt x="41" y="22"/>
                  </a:lnTo>
                  <a:lnTo>
                    <a:pt x="26" y="26"/>
                  </a:lnTo>
                  <a:lnTo>
                    <a:pt x="26" y="26"/>
                  </a:lnTo>
                  <a:lnTo>
                    <a:pt x="26" y="26"/>
                  </a:lnTo>
                  <a:close/>
                  <a:moveTo>
                    <a:pt x="26" y="38"/>
                  </a:moveTo>
                  <a:lnTo>
                    <a:pt x="26" y="38"/>
                  </a:lnTo>
                  <a:lnTo>
                    <a:pt x="41" y="38"/>
                  </a:lnTo>
                  <a:lnTo>
                    <a:pt x="41" y="38"/>
                  </a:lnTo>
                  <a:lnTo>
                    <a:pt x="41" y="38"/>
                  </a:lnTo>
                  <a:lnTo>
                    <a:pt x="26" y="38"/>
                  </a:lnTo>
                  <a:lnTo>
                    <a:pt x="26" y="38"/>
                  </a:lnTo>
                  <a:lnTo>
                    <a:pt x="26" y="38"/>
                  </a:lnTo>
                  <a:close/>
                  <a:moveTo>
                    <a:pt x="41" y="38"/>
                  </a:moveTo>
                  <a:lnTo>
                    <a:pt x="41" y="34"/>
                  </a:lnTo>
                  <a:lnTo>
                    <a:pt x="41" y="22"/>
                  </a:lnTo>
                  <a:lnTo>
                    <a:pt x="41" y="22"/>
                  </a:lnTo>
                  <a:lnTo>
                    <a:pt x="45" y="22"/>
                  </a:lnTo>
                  <a:lnTo>
                    <a:pt x="45" y="34"/>
                  </a:lnTo>
                  <a:lnTo>
                    <a:pt x="41" y="38"/>
                  </a:lnTo>
                  <a:lnTo>
                    <a:pt x="41" y="38"/>
                  </a:lnTo>
                  <a:close/>
                  <a:moveTo>
                    <a:pt x="26" y="38"/>
                  </a:moveTo>
                  <a:lnTo>
                    <a:pt x="26" y="38"/>
                  </a:lnTo>
                  <a:lnTo>
                    <a:pt x="26" y="26"/>
                  </a:lnTo>
                  <a:lnTo>
                    <a:pt x="26" y="26"/>
                  </a:lnTo>
                  <a:lnTo>
                    <a:pt x="26" y="26"/>
                  </a:lnTo>
                  <a:lnTo>
                    <a:pt x="26" y="38"/>
                  </a:lnTo>
                  <a:lnTo>
                    <a:pt x="26" y="38"/>
                  </a:lnTo>
                  <a:lnTo>
                    <a:pt x="26" y="38"/>
                  </a:lnTo>
                  <a:close/>
                  <a:moveTo>
                    <a:pt x="41" y="22"/>
                  </a:moveTo>
                  <a:lnTo>
                    <a:pt x="41" y="22"/>
                  </a:lnTo>
                  <a:lnTo>
                    <a:pt x="41" y="11"/>
                  </a:lnTo>
                  <a:lnTo>
                    <a:pt x="41" y="11"/>
                  </a:lnTo>
                  <a:lnTo>
                    <a:pt x="45" y="11"/>
                  </a:lnTo>
                  <a:lnTo>
                    <a:pt x="45" y="22"/>
                  </a:lnTo>
                  <a:lnTo>
                    <a:pt x="41" y="22"/>
                  </a:lnTo>
                  <a:lnTo>
                    <a:pt x="41" y="22"/>
                  </a:lnTo>
                  <a:close/>
                  <a:moveTo>
                    <a:pt x="26" y="22"/>
                  </a:moveTo>
                  <a:lnTo>
                    <a:pt x="26" y="22"/>
                  </a:lnTo>
                  <a:lnTo>
                    <a:pt x="26" y="11"/>
                  </a:lnTo>
                  <a:lnTo>
                    <a:pt x="26" y="11"/>
                  </a:lnTo>
                  <a:lnTo>
                    <a:pt x="26" y="11"/>
                  </a:lnTo>
                  <a:lnTo>
                    <a:pt x="26" y="22"/>
                  </a:lnTo>
                  <a:lnTo>
                    <a:pt x="26" y="22"/>
                  </a:lnTo>
                  <a:lnTo>
                    <a:pt x="26" y="22"/>
                  </a:lnTo>
                  <a:close/>
                </a:path>
              </a:pathLst>
            </a:custGeom>
            <a:solidFill>
              <a:srgbClr val="FF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23" name="Freeform 491"/>
            <p:cNvSpPr>
              <a:spLocks noChangeAspect="1"/>
            </p:cNvSpPr>
            <p:nvPr/>
          </p:nvSpPr>
          <p:spPr bwMode="auto">
            <a:xfrm>
              <a:off x="5186" y="2289"/>
              <a:ext cx="8" cy="11"/>
            </a:xfrm>
            <a:custGeom>
              <a:avLst/>
              <a:gdLst/>
              <a:ahLst/>
              <a:cxnLst>
                <a:cxn ang="0">
                  <a:pos x="8" y="12"/>
                </a:cxn>
                <a:cxn ang="0">
                  <a:pos x="8" y="12"/>
                </a:cxn>
                <a:cxn ang="0">
                  <a:pos x="0" y="0"/>
                </a:cxn>
                <a:cxn ang="0">
                  <a:pos x="0" y="0"/>
                </a:cxn>
                <a:cxn ang="0">
                  <a:pos x="0" y="0"/>
                </a:cxn>
                <a:cxn ang="0">
                  <a:pos x="8" y="12"/>
                </a:cxn>
                <a:cxn ang="0">
                  <a:pos x="8" y="12"/>
                </a:cxn>
              </a:cxnLst>
              <a:rect l="0" t="0" r="r" b="b"/>
              <a:pathLst>
                <a:path w="8" h="12">
                  <a:moveTo>
                    <a:pt x="8" y="12"/>
                  </a:moveTo>
                  <a:lnTo>
                    <a:pt x="8" y="12"/>
                  </a:lnTo>
                  <a:lnTo>
                    <a:pt x="0" y="0"/>
                  </a:lnTo>
                  <a:lnTo>
                    <a:pt x="0" y="0"/>
                  </a:lnTo>
                  <a:lnTo>
                    <a:pt x="0" y="0"/>
                  </a:lnTo>
                  <a:lnTo>
                    <a:pt x="8" y="12"/>
                  </a:lnTo>
                  <a:lnTo>
                    <a:pt x="8" y="12"/>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24" name="Freeform 492"/>
            <p:cNvSpPr>
              <a:spLocks noChangeAspect="1"/>
            </p:cNvSpPr>
            <p:nvPr/>
          </p:nvSpPr>
          <p:spPr bwMode="auto">
            <a:xfrm>
              <a:off x="5194" y="2283"/>
              <a:ext cx="11" cy="17"/>
            </a:xfrm>
            <a:custGeom>
              <a:avLst/>
              <a:gdLst/>
              <a:ahLst/>
              <a:cxnLst>
                <a:cxn ang="0">
                  <a:pos x="4" y="16"/>
                </a:cxn>
                <a:cxn ang="0">
                  <a:pos x="0" y="16"/>
                </a:cxn>
                <a:cxn ang="0">
                  <a:pos x="11" y="0"/>
                </a:cxn>
                <a:cxn ang="0">
                  <a:pos x="11" y="0"/>
                </a:cxn>
                <a:cxn ang="0">
                  <a:pos x="11" y="4"/>
                </a:cxn>
                <a:cxn ang="0">
                  <a:pos x="4" y="16"/>
                </a:cxn>
                <a:cxn ang="0">
                  <a:pos x="4" y="16"/>
                </a:cxn>
              </a:cxnLst>
              <a:rect l="0" t="0" r="r" b="b"/>
              <a:pathLst>
                <a:path w="11" h="16">
                  <a:moveTo>
                    <a:pt x="4" y="16"/>
                  </a:moveTo>
                  <a:lnTo>
                    <a:pt x="0" y="16"/>
                  </a:lnTo>
                  <a:lnTo>
                    <a:pt x="11" y="0"/>
                  </a:lnTo>
                  <a:lnTo>
                    <a:pt x="11" y="0"/>
                  </a:lnTo>
                  <a:lnTo>
                    <a:pt x="11" y="4"/>
                  </a:lnTo>
                  <a:lnTo>
                    <a:pt x="4" y="16"/>
                  </a:lnTo>
                  <a:lnTo>
                    <a:pt x="4"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25" name="Freeform 493"/>
            <p:cNvSpPr>
              <a:spLocks noChangeAspect="1"/>
            </p:cNvSpPr>
            <p:nvPr/>
          </p:nvSpPr>
          <p:spPr bwMode="auto">
            <a:xfrm>
              <a:off x="5205" y="2300"/>
              <a:ext cx="0" cy="17"/>
            </a:xfrm>
            <a:custGeom>
              <a:avLst/>
              <a:gdLst/>
              <a:ahLst/>
              <a:cxnLst>
                <a:cxn ang="0">
                  <a:pos x="0" y="15"/>
                </a:cxn>
                <a:cxn ang="0">
                  <a:pos x="0" y="15"/>
                </a:cxn>
                <a:cxn ang="0">
                  <a:pos x="0" y="0"/>
                </a:cxn>
                <a:cxn ang="0">
                  <a:pos x="0" y="0"/>
                </a:cxn>
                <a:cxn ang="0">
                  <a:pos x="0" y="0"/>
                </a:cxn>
                <a:cxn ang="0">
                  <a:pos x="0" y="11"/>
                </a:cxn>
                <a:cxn ang="0">
                  <a:pos x="0" y="15"/>
                </a:cxn>
              </a:cxnLst>
              <a:rect l="0" t="0" r="r" b="b"/>
              <a:pathLst>
                <a:path h="15">
                  <a:moveTo>
                    <a:pt x="0" y="15"/>
                  </a:moveTo>
                  <a:lnTo>
                    <a:pt x="0" y="15"/>
                  </a:lnTo>
                  <a:lnTo>
                    <a:pt x="0" y="0"/>
                  </a:lnTo>
                  <a:lnTo>
                    <a:pt x="0" y="0"/>
                  </a:lnTo>
                  <a:lnTo>
                    <a:pt x="0" y="0"/>
                  </a:lnTo>
                  <a:lnTo>
                    <a:pt x="0" y="11"/>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26" name="Freeform 494"/>
            <p:cNvSpPr>
              <a:spLocks noChangeAspect="1"/>
            </p:cNvSpPr>
            <p:nvPr/>
          </p:nvSpPr>
          <p:spPr bwMode="auto">
            <a:xfrm>
              <a:off x="5183" y="2302"/>
              <a:ext cx="3" cy="17"/>
            </a:xfrm>
            <a:custGeom>
              <a:avLst/>
              <a:gdLst/>
              <a:ahLst/>
              <a:cxnLst>
                <a:cxn ang="0">
                  <a:pos x="0" y="16"/>
                </a:cxn>
                <a:cxn ang="0">
                  <a:pos x="0" y="12"/>
                </a:cxn>
                <a:cxn ang="0">
                  <a:pos x="0" y="0"/>
                </a:cxn>
                <a:cxn ang="0">
                  <a:pos x="0" y="0"/>
                </a:cxn>
                <a:cxn ang="0">
                  <a:pos x="3" y="0"/>
                </a:cxn>
                <a:cxn ang="0">
                  <a:pos x="3" y="12"/>
                </a:cxn>
                <a:cxn ang="0">
                  <a:pos x="0" y="16"/>
                </a:cxn>
              </a:cxnLst>
              <a:rect l="0" t="0" r="r" b="b"/>
              <a:pathLst>
                <a:path w="3" h="16">
                  <a:moveTo>
                    <a:pt x="0" y="16"/>
                  </a:moveTo>
                  <a:lnTo>
                    <a:pt x="0" y="12"/>
                  </a:lnTo>
                  <a:lnTo>
                    <a:pt x="0" y="0"/>
                  </a:lnTo>
                  <a:lnTo>
                    <a:pt x="0" y="0"/>
                  </a:lnTo>
                  <a:lnTo>
                    <a:pt x="3" y="0"/>
                  </a:lnTo>
                  <a:lnTo>
                    <a:pt x="3" y="12"/>
                  </a:lnTo>
                  <a:lnTo>
                    <a:pt x="0"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27" name="Freeform 495"/>
            <p:cNvSpPr>
              <a:spLocks noChangeAspect="1"/>
            </p:cNvSpPr>
            <p:nvPr/>
          </p:nvSpPr>
          <p:spPr bwMode="auto">
            <a:xfrm>
              <a:off x="5205" y="2283"/>
              <a:ext cx="0" cy="17"/>
            </a:xfrm>
            <a:custGeom>
              <a:avLst/>
              <a:gdLst/>
              <a:ahLst/>
              <a:cxnLst>
                <a:cxn ang="0">
                  <a:pos x="0" y="16"/>
                </a:cxn>
                <a:cxn ang="0">
                  <a:pos x="0" y="16"/>
                </a:cxn>
                <a:cxn ang="0">
                  <a:pos x="0" y="4"/>
                </a:cxn>
                <a:cxn ang="0">
                  <a:pos x="0" y="0"/>
                </a:cxn>
                <a:cxn ang="0">
                  <a:pos x="0" y="4"/>
                </a:cxn>
                <a:cxn ang="0">
                  <a:pos x="0" y="16"/>
                </a:cxn>
                <a:cxn ang="0">
                  <a:pos x="0" y="16"/>
                </a:cxn>
              </a:cxnLst>
              <a:rect l="0" t="0" r="r" b="b"/>
              <a:pathLst>
                <a:path h="16">
                  <a:moveTo>
                    <a:pt x="0" y="16"/>
                  </a:moveTo>
                  <a:lnTo>
                    <a:pt x="0" y="16"/>
                  </a:lnTo>
                  <a:lnTo>
                    <a:pt x="0" y="4"/>
                  </a:lnTo>
                  <a:lnTo>
                    <a:pt x="0" y="0"/>
                  </a:lnTo>
                  <a:lnTo>
                    <a:pt x="0" y="4"/>
                  </a:lnTo>
                  <a:lnTo>
                    <a:pt x="0" y="16"/>
                  </a:lnTo>
                  <a:lnTo>
                    <a:pt x="0"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28" name="Freeform 496"/>
            <p:cNvSpPr>
              <a:spLocks noChangeAspect="1"/>
            </p:cNvSpPr>
            <p:nvPr/>
          </p:nvSpPr>
          <p:spPr bwMode="auto">
            <a:xfrm>
              <a:off x="5183" y="2289"/>
              <a:ext cx="3" cy="11"/>
            </a:xfrm>
            <a:custGeom>
              <a:avLst/>
              <a:gdLst/>
              <a:ahLst/>
              <a:cxnLst>
                <a:cxn ang="0">
                  <a:pos x="0" y="12"/>
                </a:cxn>
                <a:cxn ang="0">
                  <a:pos x="0" y="12"/>
                </a:cxn>
                <a:cxn ang="0">
                  <a:pos x="0" y="0"/>
                </a:cxn>
                <a:cxn ang="0">
                  <a:pos x="0" y="0"/>
                </a:cxn>
                <a:cxn ang="0">
                  <a:pos x="3" y="0"/>
                </a:cxn>
                <a:cxn ang="0">
                  <a:pos x="3" y="12"/>
                </a:cxn>
                <a:cxn ang="0">
                  <a:pos x="0" y="12"/>
                </a:cxn>
              </a:cxnLst>
              <a:rect l="0" t="0" r="r" b="b"/>
              <a:pathLst>
                <a:path w="3" h="12">
                  <a:moveTo>
                    <a:pt x="0" y="12"/>
                  </a:moveTo>
                  <a:lnTo>
                    <a:pt x="0" y="12"/>
                  </a:lnTo>
                  <a:lnTo>
                    <a:pt x="0" y="0"/>
                  </a:lnTo>
                  <a:lnTo>
                    <a:pt x="0" y="0"/>
                  </a:lnTo>
                  <a:lnTo>
                    <a:pt x="3" y="0"/>
                  </a:lnTo>
                  <a:lnTo>
                    <a:pt x="3" y="12"/>
                  </a:lnTo>
                  <a:lnTo>
                    <a:pt x="0" y="12"/>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29" name="Freeform 497"/>
            <p:cNvSpPr>
              <a:spLocks noChangeAspect="1"/>
            </p:cNvSpPr>
            <p:nvPr/>
          </p:nvSpPr>
          <p:spPr bwMode="auto">
            <a:xfrm>
              <a:off x="5211" y="2297"/>
              <a:ext cx="19" cy="3"/>
            </a:xfrm>
            <a:custGeom>
              <a:avLst/>
              <a:gdLst/>
              <a:ahLst/>
              <a:cxnLst>
                <a:cxn ang="0">
                  <a:pos x="0" y="4"/>
                </a:cxn>
                <a:cxn ang="0">
                  <a:pos x="0" y="0"/>
                </a:cxn>
                <a:cxn ang="0">
                  <a:pos x="15" y="0"/>
                </a:cxn>
                <a:cxn ang="0">
                  <a:pos x="18" y="0"/>
                </a:cxn>
                <a:cxn ang="0">
                  <a:pos x="15" y="0"/>
                </a:cxn>
                <a:cxn ang="0">
                  <a:pos x="0" y="4"/>
                </a:cxn>
                <a:cxn ang="0">
                  <a:pos x="0" y="4"/>
                </a:cxn>
              </a:cxnLst>
              <a:rect l="0" t="0" r="r" b="b"/>
              <a:pathLst>
                <a:path w="18" h="4">
                  <a:moveTo>
                    <a:pt x="0" y="4"/>
                  </a:moveTo>
                  <a:lnTo>
                    <a:pt x="0" y="0"/>
                  </a:lnTo>
                  <a:lnTo>
                    <a:pt x="15" y="0"/>
                  </a:lnTo>
                  <a:lnTo>
                    <a:pt x="18" y="0"/>
                  </a:lnTo>
                  <a:lnTo>
                    <a:pt x="15" y="0"/>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30" name="Freeform 498"/>
            <p:cNvSpPr>
              <a:spLocks noChangeAspect="1"/>
            </p:cNvSpPr>
            <p:nvPr/>
          </p:nvSpPr>
          <p:spPr bwMode="auto">
            <a:xfrm>
              <a:off x="5230" y="2297"/>
              <a:ext cx="0" cy="14"/>
            </a:xfrm>
            <a:custGeom>
              <a:avLst/>
              <a:gdLst/>
              <a:ahLst/>
              <a:cxnLst>
                <a:cxn ang="0">
                  <a:pos x="0" y="15"/>
                </a:cxn>
                <a:cxn ang="0">
                  <a:pos x="0" y="15"/>
                </a:cxn>
                <a:cxn ang="0">
                  <a:pos x="0" y="4"/>
                </a:cxn>
                <a:cxn ang="0">
                  <a:pos x="0" y="0"/>
                </a:cxn>
                <a:cxn ang="0">
                  <a:pos x="0" y="0"/>
                </a:cxn>
                <a:cxn ang="0">
                  <a:pos x="0" y="15"/>
                </a:cxn>
                <a:cxn ang="0">
                  <a:pos x="0" y="15"/>
                </a:cxn>
              </a:cxnLst>
              <a:rect l="0" t="0" r="r" b="b"/>
              <a:pathLst>
                <a:path h="15">
                  <a:moveTo>
                    <a:pt x="0" y="15"/>
                  </a:moveTo>
                  <a:lnTo>
                    <a:pt x="0" y="15"/>
                  </a:lnTo>
                  <a:lnTo>
                    <a:pt x="0" y="4"/>
                  </a:lnTo>
                  <a:lnTo>
                    <a:pt x="0" y="0"/>
                  </a:lnTo>
                  <a:lnTo>
                    <a:pt x="0" y="0"/>
                  </a:lnTo>
                  <a:lnTo>
                    <a:pt x="0" y="15"/>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31" name="Freeform 499"/>
            <p:cNvSpPr>
              <a:spLocks noChangeAspect="1"/>
            </p:cNvSpPr>
            <p:nvPr/>
          </p:nvSpPr>
          <p:spPr bwMode="auto">
            <a:xfrm>
              <a:off x="5211" y="2300"/>
              <a:ext cx="3" cy="11"/>
            </a:xfrm>
            <a:custGeom>
              <a:avLst/>
              <a:gdLst/>
              <a:ahLst/>
              <a:cxnLst>
                <a:cxn ang="0">
                  <a:pos x="0" y="11"/>
                </a:cxn>
                <a:cxn ang="0">
                  <a:pos x="0" y="11"/>
                </a:cxn>
                <a:cxn ang="0">
                  <a:pos x="0" y="0"/>
                </a:cxn>
                <a:cxn ang="0">
                  <a:pos x="0" y="0"/>
                </a:cxn>
                <a:cxn ang="0">
                  <a:pos x="0" y="0"/>
                </a:cxn>
                <a:cxn ang="0">
                  <a:pos x="0" y="11"/>
                </a:cxn>
                <a:cxn ang="0">
                  <a:pos x="0" y="11"/>
                </a:cxn>
              </a:cxnLst>
              <a:rect l="0" t="0" r="r" b="b"/>
              <a:pathLst>
                <a:path h="11">
                  <a:moveTo>
                    <a:pt x="0" y="11"/>
                  </a:moveTo>
                  <a:lnTo>
                    <a:pt x="0" y="11"/>
                  </a:lnTo>
                  <a:lnTo>
                    <a:pt x="0" y="0"/>
                  </a:lnTo>
                  <a:lnTo>
                    <a:pt x="0" y="0"/>
                  </a:lnTo>
                  <a:lnTo>
                    <a:pt x="0" y="0"/>
                  </a:lnTo>
                  <a:lnTo>
                    <a:pt x="0" y="11"/>
                  </a:lnTo>
                  <a:lnTo>
                    <a:pt x="0" y="11"/>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32" name="Freeform 500"/>
            <p:cNvSpPr>
              <a:spLocks noChangeAspect="1"/>
            </p:cNvSpPr>
            <p:nvPr/>
          </p:nvSpPr>
          <p:spPr bwMode="auto">
            <a:xfrm>
              <a:off x="5230" y="2280"/>
              <a:ext cx="0" cy="17"/>
            </a:xfrm>
            <a:custGeom>
              <a:avLst/>
              <a:gdLst/>
              <a:ahLst/>
              <a:cxnLst>
                <a:cxn ang="0">
                  <a:pos x="0" y="15"/>
                </a:cxn>
                <a:cxn ang="0">
                  <a:pos x="0" y="15"/>
                </a:cxn>
                <a:cxn ang="0">
                  <a:pos x="0" y="3"/>
                </a:cxn>
                <a:cxn ang="0">
                  <a:pos x="0" y="0"/>
                </a:cxn>
                <a:cxn ang="0">
                  <a:pos x="0" y="3"/>
                </a:cxn>
                <a:cxn ang="0">
                  <a:pos x="0" y="15"/>
                </a:cxn>
                <a:cxn ang="0">
                  <a:pos x="0" y="15"/>
                </a:cxn>
              </a:cxnLst>
              <a:rect l="0" t="0" r="r" b="b"/>
              <a:pathLst>
                <a:path h="15">
                  <a:moveTo>
                    <a:pt x="0" y="15"/>
                  </a:moveTo>
                  <a:lnTo>
                    <a:pt x="0" y="15"/>
                  </a:lnTo>
                  <a:lnTo>
                    <a:pt x="0" y="3"/>
                  </a:lnTo>
                  <a:lnTo>
                    <a:pt x="0" y="0"/>
                  </a:lnTo>
                  <a:lnTo>
                    <a:pt x="0" y="3"/>
                  </a:lnTo>
                  <a:lnTo>
                    <a:pt x="0" y="15"/>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33" name="Freeform 501"/>
            <p:cNvSpPr>
              <a:spLocks noChangeAspect="1"/>
            </p:cNvSpPr>
            <p:nvPr/>
          </p:nvSpPr>
          <p:spPr bwMode="auto">
            <a:xfrm>
              <a:off x="5211" y="2283"/>
              <a:ext cx="3" cy="17"/>
            </a:xfrm>
            <a:custGeom>
              <a:avLst/>
              <a:gdLst/>
              <a:ahLst/>
              <a:cxnLst>
                <a:cxn ang="0">
                  <a:pos x="0" y="16"/>
                </a:cxn>
                <a:cxn ang="0">
                  <a:pos x="0" y="12"/>
                </a:cxn>
                <a:cxn ang="0">
                  <a:pos x="0" y="4"/>
                </a:cxn>
                <a:cxn ang="0">
                  <a:pos x="0" y="0"/>
                </a:cxn>
                <a:cxn ang="0">
                  <a:pos x="0" y="0"/>
                </a:cxn>
                <a:cxn ang="0">
                  <a:pos x="0" y="12"/>
                </a:cxn>
                <a:cxn ang="0">
                  <a:pos x="0" y="16"/>
                </a:cxn>
              </a:cxnLst>
              <a:rect l="0" t="0" r="r" b="b"/>
              <a:pathLst>
                <a:path h="16">
                  <a:moveTo>
                    <a:pt x="0" y="16"/>
                  </a:moveTo>
                  <a:lnTo>
                    <a:pt x="0" y="12"/>
                  </a:lnTo>
                  <a:lnTo>
                    <a:pt x="0" y="4"/>
                  </a:lnTo>
                  <a:lnTo>
                    <a:pt x="0" y="0"/>
                  </a:lnTo>
                  <a:lnTo>
                    <a:pt x="0" y="0"/>
                  </a:lnTo>
                  <a:lnTo>
                    <a:pt x="0" y="12"/>
                  </a:lnTo>
                  <a:lnTo>
                    <a:pt x="0"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34" name="Freeform 502"/>
            <p:cNvSpPr>
              <a:spLocks noChangeAspect="1"/>
            </p:cNvSpPr>
            <p:nvPr/>
          </p:nvSpPr>
          <p:spPr bwMode="auto">
            <a:xfrm>
              <a:off x="5233" y="2308"/>
              <a:ext cx="17" cy="0"/>
            </a:xfrm>
            <a:custGeom>
              <a:avLst/>
              <a:gdLst/>
              <a:ahLst/>
              <a:cxnLst>
                <a:cxn ang="0">
                  <a:pos x="0" y="0"/>
                </a:cxn>
                <a:cxn ang="0">
                  <a:pos x="0" y="0"/>
                </a:cxn>
                <a:cxn ang="0">
                  <a:pos x="15" y="0"/>
                </a:cxn>
                <a:cxn ang="0">
                  <a:pos x="15" y="0"/>
                </a:cxn>
                <a:cxn ang="0">
                  <a:pos x="15" y="0"/>
                </a:cxn>
                <a:cxn ang="0">
                  <a:pos x="0" y="0"/>
                </a:cxn>
                <a:cxn ang="0">
                  <a:pos x="0" y="0"/>
                </a:cxn>
              </a:cxnLst>
              <a:rect l="0" t="0" r="r" b="b"/>
              <a:pathLst>
                <a:path w="15">
                  <a:moveTo>
                    <a:pt x="0" y="0"/>
                  </a:moveTo>
                  <a:lnTo>
                    <a:pt x="0" y="0"/>
                  </a:lnTo>
                  <a:lnTo>
                    <a:pt x="15" y="0"/>
                  </a:lnTo>
                  <a:lnTo>
                    <a:pt x="15" y="0"/>
                  </a:lnTo>
                  <a:lnTo>
                    <a:pt x="15" y="0"/>
                  </a:lnTo>
                  <a:lnTo>
                    <a:pt x="0" y="0"/>
                  </a:lnTo>
                  <a:lnTo>
                    <a:pt x="0" y="0"/>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35" name="Freeform 503"/>
            <p:cNvSpPr>
              <a:spLocks noChangeAspect="1"/>
            </p:cNvSpPr>
            <p:nvPr/>
          </p:nvSpPr>
          <p:spPr bwMode="auto">
            <a:xfrm>
              <a:off x="5233" y="2297"/>
              <a:ext cx="17" cy="11"/>
            </a:xfrm>
            <a:custGeom>
              <a:avLst/>
              <a:gdLst/>
              <a:ahLst/>
              <a:cxnLst>
                <a:cxn ang="0">
                  <a:pos x="0" y="11"/>
                </a:cxn>
                <a:cxn ang="0">
                  <a:pos x="0" y="11"/>
                </a:cxn>
                <a:cxn ang="0">
                  <a:pos x="15" y="0"/>
                </a:cxn>
                <a:cxn ang="0">
                  <a:pos x="15" y="0"/>
                </a:cxn>
                <a:cxn ang="0">
                  <a:pos x="15" y="0"/>
                </a:cxn>
                <a:cxn ang="0">
                  <a:pos x="4" y="11"/>
                </a:cxn>
                <a:cxn ang="0">
                  <a:pos x="0" y="11"/>
                </a:cxn>
              </a:cxnLst>
              <a:rect l="0" t="0" r="r" b="b"/>
              <a:pathLst>
                <a:path w="15" h="11">
                  <a:moveTo>
                    <a:pt x="0" y="11"/>
                  </a:moveTo>
                  <a:lnTo>
                    <a:pt x="0" y="11"/>
                  </a:lnTo>
                  <a:lnTo>
                    <a:pt x="15" y="0"/>
                  </a:lnTo>
                  <a:lnTo>
                    <a:pt x="15" y="0"/>
                  </a:lnTo>
                  <a:lnTo>
                    <a:pt x="15" y="0"/>
                  </a:lnTo>
                  <a:lnTo>
                    <a:pt x="4" y="11"/>
                  </a:lnTo>
                  <a:lnTo>
                    <a:pt x="0" y="11"/>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36" name="Freeform 504"/>
            <p:cNvSpPr>
              <a:spLocks noChangeAspect="1"/>
            </p:cNvSpPr>
            <p:nvPr/>
          </p:nvSpPr>
          <p:spPr bwMode="auto">
            <a:xfrm>
              <a:off x="5233" y="2291"/>
              <a:ext cx="17" cy="6"/>
            </a:xfrm>
            <a:custGeom>
              <a:avLst/>
              <a:gdLst/>
              <a:ahLst/>
              <a:cxnLst>
                <a:cxn ang="0">
                  <a:pos x="0" y="4"/>
                </a:cxn>
                <a:cxn ang="0">
                  <a:pos x="0" y="4"/>
                </a:cxn>
                <a:cxn ang="0">
                  <a:pos x="15" y="0"/>
                </a:cxn>
                <a:cxn ang="0">
                  <a:pos x="15" y="0"/>
                </a:cxn>
                <a:cxn ang="0">
                  <a:pos x="15" y="4"/>
                </a:cxn>
                <a:cxn ang="0">
                  <a:pos x="0" y="4"/>
                </a:cxn>
                <a:cxn ang="0">
                  <a:pos x="0" y="4"/>
                </a:cxn>
              </a:cxnLst>
              <a:rect l="0" t="0" r="r" b="b"/>
              <a:pathLst>
                <a:path w="15" h="4">
                  <a:moveTo>
                    <a:pt x="0" y="4"/>
                  </a:moveTo>
                  <a:lnTo>
                    <a:pt x="0" y="4"/>
                  </a:lnTo>
                  <a:lnTo>
                    <a:pt x="15" y="0"/>
                  </a:lnTo>
                  <a:lnTo>
                    <a:pt x="15" y="0"/>
                  </a:lnTo>
                  <a:lnTo>
                    <a:pt x="15" y="4"/>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37" name="Freeform 505"/>
            <p:cNvSpPr>
              <a:spLocks noChangeAspect="1"/>
            </p:cNvSpPr>
            <p:nvPr/>
          </p:nvSpPr>
          <p:spPr bwMode="auto">
            <a:xfrm>
              <a:off x="5133" y="2291"/>
              <a:ext cx="14" cy="6"/>
            </a:xfrm>
            <a:custGeom>
              <a:avLst/>
              <a:gdLst/>
              <a:ahLst/>
              <a:cxnLst>
                <a:cxn ang="0">
                  <a:pos x="0" y="4"/>
                </a:cxn>
                <a:cxn ang="0">
                  <a:pos x="0" y="0"/>
                </a:cxn>
                <a:cxn ang="0">
                  <a:pos x="15" y="0"/>
                </a:cxn>
                <a:cxn ang="0">
                  <a:pos x="15" y="0"/>
                </a:cxn>
                <a:cxn ang="0">
                  <a:pos x="15" y="0"/>
                </a:cxn>
                <a:cxn ang="0">
                  <a:pos x="0" y="4"/>
                </a:cxn>
                <a:cxn ang="0">
                  <a:pos x="0" y="4"/>
                </a:cxn>
              </a:cxnLst>
              <a:rect l="0" t="0" r="r" b="b"/>
              <a:pathLst>
                <a:path w="15" h="4">
                  <a:moveTo>
                    <a:pt x="0" y="4"/>
                  </a:moveTo>
                  <a:lnTo>
                    <a:pt x="0" y="0"/>
                  </a:lnTo>
                  <a:lnTo>
                    <a:pt x="15" y="0"/>
                  </a:lnTo>
                  <a:lnTo>
                    <a:pt x="15" y="0"/>
                  </a:lnTo>
                  <a:lnTo>
                    <a:pt x="15" y="0"/>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38" name="Freeform 506"/>
            <p:cNvSpPr>
              <a:spLocks noChangeAspect="1"/>
            </p:cNvSpPr>
            <p:nvPr/>
          </p:nvSpPr>
          <p:spPr bwMode="auto">
            <a:xfrm>
              <a:off x="5133" y="2308"/>
              <a:ext cx="14" cy="0"/>
            </a:xfrm>
            <a:custGeom>
              <a:avLst/>
              <a:gdLst/>
              <a:ahLst/>
              <a:cxnLst>
                <a:cxn ang="0">
                  <a:pos x="0" y="0"/>
                </a:cxn>
                <a:cxn ang="0">
                  <a:pos x="0" y="0"/>
                </a:cxn>
                <a:cxn ang="0">
                  <a:pos x="15" y="0"/>
                </a:cxn>
                <a:cxn ang="0">
                  <a:pos x="15" y="0"/>
                </a:cxn>
                <a:cxn ang="0">
                  <a:pos x="15" y="0"/>
                </a:cxn>
                <a:cxn ang="0">
                  <a:pos x="0" y="0"/>
                </a:cxn>
                <a:cxn ang="0">
                  <a:pos x="0" y="0"/>
                </a:cxn>
              </a:cxnLst>
              <a:rect l="0" t="0" r="r" b="b"/>
              <a:pathLst>
                <a:path w="15">
                  <a:moveTo>
                    <a:pt x="0" y="0"/>
                  </a:moveTo>
                  <a:lnTo>
                    <a:pt x="0" y="0"/>
                  </a:lnTo>
                  <a:lnTo>
                    <a:pt x="15" y="0"/>
                  </a:lnTo>
                  <a:lnTo>
                    <a:pt x="15" y="0"/>
                  </a:lnTo>
                  <a:lnTo>
                    <a:pt x="15" y="0"/>
                  </a:lnTo>
                  <a:lnTo>
                    <a:pt x="0" y="0"/>
                  </a:lnTo>
                  <a:lnTo>
                    <a:pt x="0" y="0"/>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39" name="Freeform 507"/>
            <p:cNvSpPr>
              <a:spLocks noChangeAspect="1"/>
            </p:cNvSpPr>
            <p:nvPr/>
          </p:nvSpPr>
          <p:spPr bwMode="auto">
            <a:xfrm>
              <a:off x="5133" y="2319"/>
              <a:ext cx="14" cy="3"/>
            </a:xfrm>
            <a:custGeom>
              <a:avLst/>
              <a:gdLst/>
              <a:ahLst/>
              <a:cxnLst>
                <a:cxn ang="0">
                  <a:pos x="0" y="3"/>
                </a:cxn>
                <a:cxn ang="0">
                  <a:pos x="0" y="3"/>
                </a:cxn>
                <a:cxn ang="0">
                  <a:pos x="15" y="0"/>
                </a:cxn>
                <a:cxn ang="0">
                  <a:pos x="15" y="0"/>
                </a:cxn>
                <a:cxn ang="0">
                  <a:pos x="15" y="3"/>
                </a:cxn>
                <a:cxn ang="0">
                  <a:pos x="0" y="3"/>
                </a:cxn>
                <a:cxn ang="0">
                  <a:pos x="0" y="3"/>
                </a:cxn>
              </a:cxnLst>
              <a:rect l="0" t="0" r="r" b="b"/>
              <a:pathLst>
                <a:path w="15" h="3">
                  <a:moveTo>
                    <a:pt x="0" y="3"/>
                  </a:moveTo>
                  <a:lnTo>
                    <a:pt x="0" y="3"/>
                  </a:lnTo>
                  <a:lnTo>
                    <a:pt x="15" y="0"/>
                  </a:lnTo>
                  <a:lnTo>
                    <a:pt x="15" y="0"/>
                  </a:lnTo>
                  <a:lnTo>
                    <a:pt x="15" y="3"/>
                  </a:lnTo>
                  <a:lnTo>
                    <a:pt x="0" y="3"/>
                  </a:lnTo>
                  <a:lnTo>
                    <a:pt x="0" y="3"/>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40" name="Freeform 508"/>
            <p:cNvSpPr>
              <a:spLocks noChangeAspect="1"/>
            </p:cNvSpPr>
            <p:nvPr/>
          </p:nvSpPr>
          <p:spPr bwMode="auto">
            <a:xfrm>
              <a:off x="5147" y="2308"/>
              <a:ext cx="3" cy="11"/>
            </a:xfrm>
            <a:custGeom>
              <a:avLst/>
              <a:gdLst/>
              <a:ahLst/>
              <a:cxnLst>
                <a:cxn ang="0">
                  <a:pos x="0" y="12"/>
                </a:cxn>
                <a:cxn ang="0">
                  <a:pos x="0" y="12"/>
                </a:cxn>
                <a:cxn ang="0">
                  <a:pos x="0" y="0"/>
                </a:cxn>
                <a:cxn ang="0">
                  <a:pos x="0" y="0"/>
                </a:cxn>
                <a:cxn ang="0">
                  <a:pos x="0" y="0"/>
                </a:cxn>
                <a:cxn ang="0">
                  <a:pos x="0" y="12"/>
                </a:cxn>
                <a:cxn ang="0">
                  <a:pos x="0" y="12"/>
                </a:cxn>
              </a:cxnLst>
              <a:rect l="0" t="0" r="r" b="b"/>
              <a:pathLst>
                <a:path h="12">
                  <a:moveTo>
                    <a:pt x="0" y="12"/>
                  </a:moveTo>
                  <a:lnTo>
                    <a:pt x="0" y="12"/>
                  </a:lnTo>
                  <a:lnTo>
                    <a:pt x="0" y="0"/>
                  </a:lnTo>
                  <a:lnTo>
                    <a:pt x="0" y="0"/>
                  </a:lnTo>
                  <a:lnTo>
                    <a:pt x="0" y="0"/>
                  </a:lnTo>
                  <a:lnTo>
                    <a:pt x="0" y="12"/>
                  </a:lnTo>
                  <a:lnTo>
                    <a:pt x="0" y="12"/>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41" name="Freeform 509"/>
            <p:cNvSpPr>
              <a:spLocks noChangeAspect="1"/>
            </p:cNvSpPr>
            <p:nvPr/>
          </p:nvSpPr>
          <p:spPr bwMode="auto">
            <a:xfrm>
              <a:off x="5130" y="2308"/>
              <a:ext cx="3" cy="14"/>
            </a:xfrm>
            <a:custGeom>
              <a:avLst/>
              <a:gdLst/>
              <a:ahLst/>
              <a:cxnLst>
                <a:cxn ang="0">
                  <a:pos x="4" y="15"/>
                </a:cxn>
                <a:cxn ang="0">
                  <a:pos x="0" y="15"/>
                </a:cxn>
                <a:cxn ang="0">
                  <a:pos x="0" y="4"/>
                </a:cxn>
                <a:cxn ang="0">
                  <a:pos x="4" y="0"/>
                </a:cxn>
                <a:cxn ang="0">
                  <a:pos x="4" y="4"/>
                </a:cxn>
                <a:cxn ang="0">
                  <a:pos x="4" y="15"/>
                </a:cxn>
                <a:cxn ang="0">
                  <a:pos x="4" y="15"/>
                </a:cxn>
              </a:cxnLst>
              <a:rect l="0" t="0" r="r" b="b"/>
              <a:pathLst>
                <a:path w="4" h="15">
                  <a:moveTo>
                    <a:pt x="4" y="15"/>
                  </a:moveTo>
                  <a:lnTo>
                    <a:pt x="0" y="15"/>
                  </a:lnTo>
                  <a:lnTo>
                    <a:pt x="0" y="4"/>
                  </a:lnTo>
                  <a:lnTo>
                    <a:pt x="4" y="0"/>
                  </a:lnTo>
                  <a:lnTo>
                    <a:pt x="4" y="4"/>
                  </a:lnTo>
                  <a:lnTo>
                    <a:pt x="4" y="15"/>
                  </a:lnTo>
                  <a:lnTo>
                    <a:pt x="4"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42" name="Freeform 510"/>
            <p:cNvSpPr>
              <a:spLocks noChangeAspect="1"/>
            </p:cNvSpPr>
            <p:nvPr/>
          </p:nvSpPr>
          <p:spPr bwMode="auto">
            <a:xfrm>
              <a:off x="5147" y="2291"/>
              <a:ext cx="3" cy="17"/>
            </a:xfrm>
            <a:custGeom>
              <a:avLst/>
              <a:gdLst/>
              <a:ahLst/>
              <a:cxnLst>
                <a:cxn ang="0">
                  <a:pos x="0" y="15"/>
                </a:cxn>
                <a:cxn ang="0">
                  <a:pos x="0" y="11"/>
                </a:cxn>
                <a:cxn ang="0">
                  <a:pos x="0" y="4"/>
                </a:cxn>
                <a:cxn ang="0">
                  <a:pos x="0" y="0"/>
                </a:cxn>
                <a:cxn ang="0">
                  <a:pos x="0" y="4"/>
                </a:cxn>
                <a:cxn ang="0">
                  <a:pos x="0" y="11"/>
                </a:cxn>
                <a:cxn ang="0">
                  <a:pos x="0" y="15"/>
                </a:cxn>
              </a:cxnLst>
              <a:rect l="0" t="0" r="r" b="b"/>
              <a:pathLst>
                <a:path h="15">
                  <a:moveTo>
                    <a:pt x="0" y="15"/>
                  </a:moveTo>
                  <a:lnTo>
                    <a:pt x="0" y="11"/>
                  </a:lnTo>
                  <a:lnTo>
                    <a:pt x="0" y="4"/>
                  </a:lnTo>
                  <a:lnTo>
                    <a:pt x="0" y="0"/>
                  </a:lnTo>
                  <a:lnTo>
                    <a:pt x="0" y="4"/>
                  </a:lnTo>
                  <a:lnTo>
                    <a:pt x="0" y="11"/>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43" name="Freeform 511"/>
            <p:cNvSpPr>
              <a:spLocks noChangeAspect="1"/>
            </p:cNvSpPr>
            <p:nvPr/>
          </p:nvSpPr>
          <p:spPr bwMode="auto">
            <a:xfrm>
              <a:off x="5130" y="2297"/>
              <a:ext cx="3" cy="11"/>
            </a:xfrm>
            <a:custGeom>
              <a:avLst/>
              <a:gdLst/>
              <a:ahLst/>
              <a:cxnLst>
                <a:cxn ang="0">
                  <a:pos x="4" y="11"/>
                </a:cxn>
                <a:cxn ang="0">
                  <a:pos x="0" y="11"/>
                </a:cxn>
                <a:cxn ang="0">
                  <a:pos x="0" y="0"/>
                </a:cxn>
                <a:cxn ang="0">
                  <a:pos x="4" y="0"/>
                </a:cxn>
                <a:cxn ang="0">
                  <a:pos x="4" y="0"/>
                </a:cxn>
                <a:cxn ang="0">
                  <a:pos x="4" y="11"/>
                </a:cxn>
                <a:cxn ang="0">
                  <a:pos x="4" y="11"/>
                </a:cxn>
              </a:cxnLst>
              <a:rect l="0" t="0" r="r" b="b"/>
              <a:pathLst>
                <a:path w="4" h="11">
                  <a:moveTo>
                    <a:pt x="4" y="11"/>
                  </a:moveTo>
                  <a:lnTo>
                    <a:pt x="0" y="11"/>
                  </a:lnTo>
                  <a:lnTo>
                    <a:pt x="0" y="0"/>
                  </a:lnTo>
                  <a:lnTo>
                    <a:pt x="4" y="0"/>
                  </a:lnTo>
                  <a:lnTo>
                    <a:pt x="4" y="0"/>
                  </a:lnTo>
                  <a:lnTo>
                    <a:pt x="4" y="11"/>
                  </a:lnTo>
                  <a:lnTo>
                    <a:pt x="4" y="11"/>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44" name="Freeform 512"/>
            <p:cNvSpPr>
              <a:spLocks noChangeAspect="1"/>
            </p:cNvSpPr>
            <p:nvPr/>
          </p:nvSpPr>
          <p:spPr bwMode="auto">
            <a:xfrm>
              <a:off x="5155" y="2289"/>
              <a:ext cx="14" cy="3"/>
            </a:xfrm>
            <a:custGeom>
              <a:avLst/>
              <a:gdLst/>
              <a:ahLst/>
              <a:cxnLst>
                <a:cxn ang="0">
                  <a:pos x="0" y="4"/>
                </a:cxn>
                <a:cxn ang="0">
                  <a:pos x="0" y="4"/>
                </a:cxn>
                <a:cxn ang="0">
                  <a:pos x="15" y="0"/>
                </a:cxn>
                <a:cxn ang="0">
                  <a:pos x="15" y="0"/>
                </a:cxn>
                <a:cxn ang="0">
                  <a:pos x="15" y="4"/>
                </a:cxn>
                <a:cxn ang="0">
                  <a:pos x="0" y="4"/>
                </a:cxn>
                <a:cxn ang="0">
                  <a:pos x="0" y="4"/>
                </a:cxn>
              </a:cxnLst>
              <a:rect l="0" t="0" r="r" b="b"/>
              <a:pathLst>
                <a:path w="15" h="4">
                  <a:moveTo>
                    <a:pt x="0" y="4"/>
                  </a:moveTo>
                  <a:lnTo>
                    <a:pt x="0" y="4"/>
                  </a:lnTo>
                  <a:lnTo>
                    <a:pt x="15" y="0"/>
                  </a:lnTo>
                  <a:lnTo>
                    <a:pt x="15" y="0"/>
                  </a:lnTo>
                  <a:lnTo>
                    <a:pt x="15" y="4"/>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45" name="Freeform 513"/>
            <p:cNvSpPr>
              <a:spLocks noChangeAspect="1"/>
            </p:cNvSpPr>
            <p:nvPr/>
          </p:nvSpPr>
          <p:spPr bwMode="auto">
            <a:xfrm>
              <a:off x="5155" y="2302"/>
              <a:ext cx="14" cy="6"/>
            </a:xfrm>
            <a:custGeom>
              <a:avLst/>
              <a:gdLst/>
              <a:ahLst/>
              <a:cxnLst>
                <a:cxn ang="0">
                  <a:pos x="0" y="4"/>
                </a:cxn>
                <a:cxn ang="0">
                  <a:pos x="0" y="0"/>
                </a:cxn>
                <a:cxn ang="0">
                  <a:pos x="15" y="0"/>
                </a:cxn>
                <a:cxn ang="0">
                  <a:pos x="15" y="0"/>
                </a:cxn>
                <a:cxn ang="0">
                  <a:pos x="15" y="0"/>
                </a:cxn>
                <a:cxn ang="0">
                  <a:pos x="0" y="4"/>
                </a:cxn>
                <a:cxn ang="0">
                  <a:pos x="0" y="4"/>
                </a:cxn>
              </a:cxnLst>
              <a:rect l="0" t="0" r="r" b="b"/>
              <a:pathLst>
                <a:path w="15" h="4">
                  <a:moveTo>
                    <a:pt x="0" y="4"/>
                  </a:moveTo>
                  <a:lnTo>
                    <a:pt x="0" y="0"/>
                  </a:lnTo>
                  <a:lnTo>
                    <a:pt x="15" y="0"/>
                  </a:lnTo>
                  <a:lnTo>
                    <a:pt x="15" y="0"/>
                  </a:lnTo>
                  <a:lnTo>
                    <a:pt x="15" y="0"/>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46" name="Freeform 514"/>
            <p:cNvSpPr>
              <a:spLocks noChangeAspect="1"/>
            </p:cNvSpPr>
            <p:nvPr/>
          </p:nvSpPr>
          <p:spPr bwMode="auto">
            <a:xfrm>
              <a:off x="5155" y="2319"/>
              <a:ext cx="14" cy="0"/>
            </a:xfrm>
            <a:custGeom>
              <a:avLst/>
              <a:gdLst/>
              <a:ahLst/>
              <a:cxnLst>
                <a:cxn ang="0">
                  <a:pos x="0" y="0"/>
                </a:cxn>
                <a:cxn ang="0">
                  <a:pos x="0" y="0"/>
                </a:cxn>
                <a:cxn ang="0">
                  <a:pos x="15" y="0"/>
                </a:cxn>
                <a:cxn ang="0">
                  <a:pos x="15" y="0"/>
                </a:cxn>
                <a:cxn ang="0">
                  <a:pos x="15" y="0"/>
                </a:cxn>
                <a:cxn ang="0">
                  <a:pos x="0" y="0"/>
                </a:cxn>
                <a:cxn ang="0">
                  <a:pos x="0" y="0"/>
                </a:cxn>
              </a:cxnLst>
              <a:rect l="0" t="0" r="r" b="b"/>
              <a:pathLst>
                <a:path w="15">
                  <a:moveTo>
                    <a:pt x="0" y="0"/>
                  </a:moveTo>
                  <a:lnTo>
                    <a:pt x="0" y="0"/>
                  </a:lnTo>
                  <a:lnTo>
                    <a:pt x="15" y="0"/>
                  </a:lnTo>
                  <a:lnTo>
                    <a:pt x="15" y="0"/>
                  </a:lnTo>
                  <a:lnTo>
                    <a:pt x="15" y="0"/>
                  </a:lnTo>
                  <a:lnTo>
                    <a:pt x="0" y="0"/>
                  </a:lnTo>
                  <a:lnTo>
                    <a:pt x="0" y="0"/>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47" name="Freeform 515"/>
            <p:cNvSpPr>
              <a:spLocks noChangeAspect="1"/>
            </p:cNvSpPr>
            <p:nvPr/>
          </p:nvSpPr>
          <p:spPr bwMode="auto">
            <a:xfrm>
              <a:off x="5169" y="2302"/>
              <a:ext cx="6" cy="17"/>
            </a:xfrm>
            <a:custGeom>
              <a:avLst/>
              <a:gdLst/>
              <a:ahLst/>
              <a:cxnLst>
                <a:cxn ang="0">
                  <a:pos x="0" y="16"/>
                </a:cxn>
                <a:cxn ang="0">
                  <a:pos x="0" y="12"/>
                </a:cxn>
                <a:cxn ang="0">
                  <a:pos x="0" y="4"/>
                </a:cxn>
                <a:cxn ang="0">
                  <a:pos x="0" y="0"/>
                </a:cxn>
                <a:cxn ang="0">
                  <a:pos x="4" y="0"/>
                </a:cxn>
                <a:cxn ang="0">
                  <a:pos x="4" y="12"/>
                </a:cxn>
                <a:cxn ang="0">
                  <a:pos x="0" y="16"/>
                </a:cxn>
              </a:cxnLst>
              <a:rect l="0" t="0" r="r" b="b"/>
              <a:pathLst>
                <a:path w="4" h="16">
                  <a:moveTo>
                    <a:pt x="0" y="16"/>
                  </a:moveTo>
                  <a:lnTo>
                    <a:pt x="0" y="12"/>
                  </a:lnTo>
                  <a:lnTo>
                    <a:pt x="0" y="4"/>
                  </a:lnTo>
                  <a:lnTo>
                    <a:pt x="0" y="0"/>
                  </a:lnTo>
                  <a:lnTo>
                    <a:pt x="4" y="0"/>
                  </a:lnTo>
                  <a:lnTo>
                    <a:pt x="4" y="12"/>
                  </a:lnTo>
                  <a:lnTo>
                    <a:pt x="0"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48" name="Freeform 516"/>
            <p:cNvSpPr>
              <a:spLocks noChangeAspect="1"/>
            </p:cNvSpPr>
            <p:nvPr/>
          </p:nvSpPr>
          <p:spPr bwMode="auto">
            <a:xfrm>
              <a:off x="5155" y="2308"/>
              <a:ext cx="0" cy="11"/>
            </a:xfrm>
            <a:custGeom>
              <a:avLst/>
              <a:gdLst/>
              <a:ahLst/>
              <a:cxnLst>
                <a:cxn ang="0">
                  <a:pos x="0" y="12"/>
                </a:cxn>
                <a:cxn ang="0">
                  <a:pos x="0" y="12"/>
                </a:cxn>
                <a:cxn ang="0">
                  <a:pos x="0" y="0"/>
                </a:cxn>
                <a:cxn ang="0">
                  <a:pos x="0" y="0"/>
                </a:cxn>
                <a:cxn ang="0">
                  <a:pos x="0" y="0"/>
                </a:cxn>
                <a:cxn ang="0">
                  <a:pos x="0" y="12"/>
                </a:cxn>
                <a:cxn ang="0">
                  <a:pos x="0" y="12"/>
                </a:cxn>
              </a:cxnLst>
              <a:rect l="0" t="0" r="r" b="b"/>
              <a:pathLst>
                <a:path h="12">
                  <a:moveTo>
                    <a:pt x="0" y="12"/>
                  </a:moveTo>
                  <a:lnTo>
                    <a:pt x="0" y="12"/>
                  </a:lnTo>
                  <a:lnTo>
                    <a:pt x="0" y="0"/>
                  </a:lnTo>
                  <a:lnTo>
                    <a:pt x="0" y="0"/>
                  </a:lnTo>
                  <a:lnTo>
                    <a:pt x="0" y="0"/>
                  </a:lnTo>
                  <a:lnTo>
                    <a:pt x="0" y="12"/>
                  </a:lnTo>
                  <a:lnTo>
                    <a:pt x="0" y="12"/>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49" name="Freeform 517"/>
            <p:cNvSpPr>
              <a:spLocks noChangeAspect="1"/>
            </p:cNvSpPr>
            <p:nvPr/>
          </p:nvSpPr>
          <p:spPr bwMode="auto">
            <a:xfrm>
              <a:off x="5169" y="2289"/>
              <a:ext cx="6" cy="14"/>
            </a:xfrm>
            <a:custGeom>
              <a:avLst/>
              <a:gdLst/>
              <a:ahLst/>
              <a:cxnLst>
                <a:cxn ang="0">
                  <a:pos x="0" y="15"/>
                </a:cxn>
                <a:cxn ang="0">
                  <a:pos x="0" y="15"/>
                </a:cxn>
                <a:cxn ang="0">
                  <a:pos x="0" y="4"/>
                </a:cxn>
                <a:cxn ang="0">
                  <a:pos x="0" y="0"/>
                </a:cxn>
                <a:cxn ang="0">
                  <a:pos x="4" y="4"/>
                </a:cxn>
                <a:cxn ang="0">
                  <a:pos x="4" y="15"/>
                </a:cxn>
                <a:cxn ang="0">
                  <a:pos x="0" y="15"/>
                </a:cxn>
              </a:cxnLst>
              <a:rect l="0" t="0" r="r" b="b"/>
              <a:pathLst>
                <a:path w="4" h="15">
                  <a:moveTo>
                    <a:pt x="0" y="15"/>
                  </a:moveTo>
                  <a:lnTo>
                    <a:pt x="0" y="15"/>
                  </a:lnTo>
                  <a:lnTo>
                    <a:pt x="0" y="4"/>
                  </a:lnTo>
                  <a:lnTo>
                    <a:pt x="0" y="0"/>
                  </a:lnTo>
                  <a:lnTo>
                    <a:pt x="4" y="4"/>
                  </a:lnTo>
                  <a:lnTo>
                    <a:pt x="4" y="15"/>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50" name="Freeform 518"/>
            <p:cNvSpPr>
              <a:spLocks noChangeAspect="1"/>
            </p:cNvSpPr>
            <p:nvPr/>
          </p:nvSpPr>
          <p:spPr bwMode="auto">
            <a:xfrm>
              <a:off x="5155" y="2291"/>
              <a:ext cx="0" cy="11"/>
            </a:xfrm>
            <a:custGeom>
              <a:avLst/>
              <a:gdLst/>
              <a:ahLst/>
              <a:cxnLst>
                <a:cxn ang="0">
                  <a:pos x="0" y="11"/>
                </a:cxn>
                <a:cxn ang="0">
                  <a:pos x="0" y="11"/>
                </a:cxn>
                <a:cxn ang="0">
                  <a:pos x="0" y="0"/>
                </a:cxn>
                <a:cxn ang="0">
                  <a:pos x="0" y="0"/>
                </a:cxn>
                <a:cxn ang="0">
                  <a:pos x="0" y="0"/>
                </a:cxn>
                <a:cxn ang="0">
                  <a:pos x="0" y="11"/>
                </a:cxn>
                <a:cxn ang="0">
                  <a:pos x="0" y="11"/>
                </a:cxn>
              </a:cxnLst>
              <a:rect l="0" t="0" r="r" b="b"/>
              <a:pathLst>
                <a:path h="11">
                  <a:moveTo>
                    <a:pt x="0" y="11"/>
                  </a:moveTo>
                  <a:lnTo>
                    <a:pt x="0" y="11"/>
                  </a:lnTo>
                  <a:lnTo>
                    <a:pt x="0" y="0"/>
                  </a:lnTo>
                  <a:lnTo>
                    <a:pt x="0" y="0"/>
                  </a:lnTo>
                  <a:lnTo>
                    <a:pt x="0" y="0"/>
                  </a:lnTo>
                  <a:lnTo>
                    <a:pt x="0" y="11"/>
                  </a:lnTo>
                  <a:lnTo>
                    <a:pt x="0" y="11"/>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51" name="Freeform 519"/>
            <p:cNvSpPr>
              <a:spLocks noChangeAspect="1"/>
            </p:cNvSpPr>
            <p:nvPr/>
          </p:nvSpPr>
          <p:spPr bwMode="auto">
            <a:xfrm>
              <a:off x="5000" y="2350"/>
              <a:ext cx="39" cy="42"/>
            </a:xfrm>
            <a:custGeom>
              <a:avLst/>
              <a:gdLst/>
              <a:ahLst/>
              <a:cxnLst>
                <a:cxn ang="0">
                  <a:pos x="0" y="4"/>
                </a:cxn>
                <a:cxn ang="0">
                  <a:pos x="38" y="0"/>
                </a:cxn>
                <a:cxn ang="0">
                  <a:pos x="38" y="38"/>
                </a:cxn>
                <a:cxn ang="0">
                  <a:pos x="0" y="42"/>
                </a:cxn>
                <a:cxn ang="0">
                  <a:pos x="0" y="4"/>
                </a:cxn>
              </a:cxnLst>
              <a:rect l="0" t="0" r="r" b="b"/>
              <a:pathLst>
                <a:path w="38" h="42">
                  <a:moveTo>
                    <a:pt x="0" y="4"/>
                  </a:moveTo>
                  <a:lnTo>
                    <a:pt x="38" y="0"/>
                  </a:lnTo>
                  <a:lnTo>
                    <a:pt x="38" y="38"/>
                  </a:lnTo>
                  <a:lnTo>
                    <a:pt x="0" y="42"/>
                  </a:lnTo>
                  <a:lnTo>
                    <a:pt x="0" y="4"/>
                  </a:lnTo>
                  <a:close/>
                </a:path>
              </a:pathLst>
            </a:custGeom>
            <a:solidFill>
              <a:srgbClr val="FFFFF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52" name="Freeform 520"/>
            <p:cNvSpPr>
              <a:spLocks noChangeAspect="1"/>
            </p:cNvSpPr>
            <p:nvPr/>
          </p:nvSpPr>
          <p:spPr bwMode="auto">
            <a:xfrm>
              <a:off x="5000" y="2350"/>
              <a:ext cx="39" cy="42"/>
            </a:xfrm>
            <a:custGeom>
              <a:avLst/>
              <a:gdLst/>
              <a:ahLst/>
              <a:cxnLst>
                <a:cxn ang="0">
                  <a:pos x="0" y="4"/>
                </a:cxn>
                <a:cxn ang="0">
                  <a:pos x="38" y="0"/>
                </a:cxn>
                <a:cxn ang="0">
                  <a:pos x="38" y="38"/>
                </a:cxn>
                <a:cxn ang="0">
                  <a:pos x="0" y="42"/>
                </a:cxn>
                <a:cxn ang="0">
                  <a:pos x="0" y="4"/>
                </a:cxn>
              </a:cxnLst>
              <a:rect l="0" t="0" r="r" b="b"/>
              <a:pathLst>
                <a:path w="38" h="42">
                  <a:moveTo>
                    <a:pt x="0" y="4"/>
                  </a:moveTo>
                  <a:lnTo>
                    <a:pt x="38" y="0"/>
                  </a:lnTo>
                  <a:lnTo>
                    <a:pt x="38" y="38"/>
                  </a:lnTo>
                  <a:lnTo>
                    <a:pt x="0" y="42"/>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53" name="Freeform 521"/>
            <p:cNvSpPr>
              <a:spLocks noChangeAspect="1"/>
            </p:cNvSpPr>
            <p:nvPr/>
          </p:nvSpPr>
          <p:spPr bwMode="auto">
            <a:xfrm>
              <a:off x="5055" y="2341"/>
              <a:ext cx="36" cy="42"/>
            </a:xfrm>
            <a:custGeom>
              <a:avLst/>
              <a:gdLst/>
              <a:ahLst/>
              <a:cxnLst>
                <a:cxn ang="0">
                  <a:pos x="0" y="4"/>
                </a:cxn>
                <a:cxn ang="0">
                  <a:pos x="37" y="0"/>
                </a:cxn>
                <a:cxn ang="0">
                  <a:pos x="37" y="38"/>
                </a:cxn>
                <a:cxn ang="0">
                  <a:pos x="0" y="42"/>
                </a:cxn>
                <a:cxn ang="0">
                  <a:pos x="0" y="4"/>
                </a:cxn>
              </a:cxnLst>
              <a:rect l="0" t="0" r="r" b="b"/>
              <a:pathLst>
                <a:path w="37" h="42">
                  <a:moveTo>
                    <a:pt x="0" y="4"/>
                  </a:moveTo>
                  <a:lnTo>
                    <a:pt x="37" y="0"/>
                  </a:lnTo>
                  <a:lnTo>
                    <a:pt x="37" y="38"/>
                  </a:lnTo>
                  <a:lnTo>
                    <a:pt x="0" y="42"/>
                  </a:lnTo>
                  <a:lnTo>
                    <a:pt x="0" y="4"/>
                  </a:lnTo>
                  <a:close/>
                </a:path>
              </a:pathLst>
            </a:custGeom>
            <a:solidFill>
              <a:srgbClr val="FFFFF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54" name="Freeform 522"/>
            <p:cNvSpPr>
              <a:spLocks noChangeAspect="1"/>
            </p:cNvSpPr>
            <p:nvPr/>
          </p:nvSpPr>
          <p:spPr bwMode="auto">
            <a:xfrm>
              <a:off x="5055" y="2341"/>
              <a:ext cx="36" cy="42"/>
            </a:xfrm>
            <a:custGeom>
              <a:avLst/>
              <a:gdLst/>
              <a:ahLst/>
              <a:cxnLst>
                <a:cxn ang="0">
                  <a:pos x="0" y="4"/>
                </a:cxn>
                <a:cxn ang="0">
                  <a:pos x="37" y="0"/>
                </a:cxn>
                <a:cxn ang="0">
                  <a:pos x="37" y="38"/>
                </a:cxn>
                <a:cxn ang="0">
                  <a:pos x="0" y="42"/>
                </a:cxn>
                <a:cxn ang="0">
                  <a:pos x="0" y="4"/>
                </a:cxn>
              </a:cxnLst>
              <a:rect l="0" t="0" r="r" b="b"/>
              <a:pathLst>
                <a:path w="37" h="42">
                  <a:moveTo>
                    <a:pt x="0" y="4"/>
                  </a:moveTo>
                  <a:lnTo>
                    <a:pt x="37" y="0"/>
                  </a:lnTo>
                  <a:lnTo>
                    <a:pt x="37" y="38"/>
                  </a:lnTo>
                  <a:lnTo>
                    <a:pt x="0" y="42"/>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55" name="Freeform 523"/>
            <p:cNvSpPr>
              <a:spLocks noChangeAspect="1"/>
            </p:cNvSpPr>
            <p:nvPr/>
          </p:nvSpPr>
          <p:spPr bwMode="auto">
            <a:xfrm>
              <a:off x="5000" y="2358"/>
              <a:ext cx="39" cy="25"/>
            </a:xfrm>
            <a:custGeom>
              <a:avLst/>
              <a:gdLst/>
              <a:ahLst/>
              <a:cxnLst>
                <a:cxn ang="0">
                  <a:pos x="0" y="7"/>
                </a:cxn>
                <a:cxn ang="0">
                  <a:pos x="38" y="0"/>
                </a:cxn>
                <a:cxn ang="0">
                  <a:pos x="38" y="22"/>
                </a:cxn>
                <a:cxn ang="0">
                  <a:pos x="0" y="26"/>
                </a:cxn>
                <a:cxn ang="0">
                  <a:pos x="0" y="7"/>
                </a:cxn>
              </a:cxnLst>
              <a:rect l="0" t="0" r="r" b="b"/>
              <a:pathLst>
                <a:path w="38" h="26">
                  <a:moveTo>
                    <a:pt x="0" y="7"/>
                  </a:moveTo>
                  <a:lnTo>
                    <a:pt x="38" y="0"/>
                  </a:lnTo>
                  <a:lnTo>
                    <a:pt x="38" y="22"/>
                  </a:lnTo>
                  <a:lnTo>
                    <a:pt x="0" y="26"/>
                  </a:lnTo>
                  <a:lnTo>
                    <a:pt x="0" y="7"/>
                  </a:lnTo>
                  <a:close/>
                </a:path>
              </a:pathLst>
            </a:custGeom>
            <a:solidFill>
              <a:srgbClr val="FF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56" name="Freeform 524"/>
            <p:cNvSpPr>
              <a:spLocks noChangeAspect="1"/>
            </p:cNvSpPr>
            <p:nvPr/>
          </p:nvSpPr>
          <p:spPr bwMode="auto">
            <a:xfrm>
              <a:off x="5000" y="2358"/>
              <a:ext cx="39" cy="25"/>
            </a:xfrm>
            <a:custGeom>
              <a:avLst/>
              <a:gdLst/>
              <a:ahLst/>
              <a:cxnLst>
                <a:cxn ang="0">
                  <a:pos x="0" y="7"/>
                </a:cxn>
                <a:cxn ang="0">
                  <a:pos x="38" y="0"/>
                </a:cxn>
                <a:cxn ang="0">
                  <a:pos x="38" y="22"/>
                </a:cxn>
                <a:cxn ang="0">
                  <a:pos x="0" y="26"/>
                </a:cxn>
                <a:cxn ang="0">
                  <a:pos x="0" y="7"/>
                </a:cxn>
              </a:cxnLst>
              <a:rect l="0" t="0" r="r" b="b"/>
              <a:pathLst>
                <a:path w="38" h="26">
                  <a:moveTo>
                    <a:pt x="0" y="7"/>
                  </a:moveTo>
                  <a:lnTo>
                    <a:pt x="38" y="0"/>
                  </a:lnTo>
                  <a:lnTo>
                    <a:pt x="38" y="22"/>
                  </a:lnTo>
                  <a:lnTo>
                    <a:pt x="0" y="26"/>
                  </a:lnTo>
                  <a:lnTo>
                    <a:pt x="0" y="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57" name="Freeform 525"/>
            <p:cNvSpPr>
              <a:spLocks noChangeAspect="1"/>
            </p:cNvSpPr>
            <p:nvPr/>
          </p:nvSpPr>
          <p:spPr bwMode="auto">
            <a:xfrm>
              <a:off x="5055" y="2352"/>
              <a:ext cx="36" cy="25"/>
            </a:xfrm>
            <a:custGeom>
              <a:avLst/>
              <a:gdLst/>
              <a:ahLst/>
              <a:cxnLst>
                <a:cxn ang="0">
                  <a:pos x="0" y="4"/>
                </a:cxn>
                <a:cxn ang="0">
                  <a:pos x="37" y="0"/>
                </a:cxn>
                <a:cxn ang="0">
                  <a:pos x="37" y="19"/>
                </a:cxn>
                <a:cxn ang="0">
                  <a:pos x="0" y="23"/>
                </a:cxn>
                <a:cxn ang="0">
                  <a:pos x="0" y="4"/>
                </a:cxn>
              </a:cxnLst>
              <a:rect l="0" t="0" r="r" b="b"/>
              <a:pathLst>
                <a:path w="37" h="23">
                  <a:moveTo>
                    <a:pt x="0" y="4"/>
                  </a:moveTo>
                  <a:lnTo>
                    <a:pt x="37" y="0"/>
                  </a:lnTo>
                  <a:lnTo>
                    <a:pt x="37" y="19"/>
                  </a:lnTo>
                  <a:lnTo>
                    <a:pt x="0" y="23"/>
                  </a:lnTo>
                  <a:lnTo>
                    <a:pt x="0" y="4"/>
                  </a:lnTo>
                  <a:close/>
                </a:path>
              </a:pathLst>
            </a:custGeom>
            <a:solidFill>
              <a:srgbClr val="FFFF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58" name="Freeform 526"/>
            <p:cNvSpPr>
              <a:spLocks noChangeAspect="1"/>
            </p:cNvSpPr>
            <p:nvPr/>
          </p:nvSpPr>
          <p:spPr bwMode="auto">
            <a:xfrm>
              <a:off x="5055" y="2352"/>
              <a:ext cx="36" cy="25"/>
            </a:xfrm>
            <a:custGeom>
              <a:avLst/>
              <a:gdLst/>
              <a:ahLst/>
              <a:cxnLst>
                <a:cxn ang="0">
                  <a:pos x="0" y="4"/>
                </a:cxn>
                <a:cxn ang="0">
                  <a:pos x="37" y="0"/>
                </a:cxn>
                <a:cxn ang="0">
                  <a:pos x="37" y="19"/>
                </a:cxn>
                <a:cxn ang="0">
                  <a:pos x="0" y="23"/>
                </a:cxn>
                <a:cxn ang="0">
                  <a:pos x="0" y="4"/>
                </a:cxn>
              </a:cxnLst>
              <a:rect l="0" t="0" r="r" b="b"/>
              <a:pathLst>
                <a:path w="37" h="23">
                  <a:moveTo>
                    <a:pt x="0" y="4"/>
                  </a:moveTo>
                  <a:lnTo>
                    <a:pt x="37" y="0"/>
                  </a:lnTo>
                  <a:lnTo>
                    <a:pt x="37" y="19"/>
                  </a:lnTo>
                  <a:lnTo>
                    <a:pt x="0" y="23"/>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59" name="Freeform 527"/>
            <p:cNvSpPr>
              <a:spLocks noChangeAspect="1"/>
            </p:cNvSpPr>
            <p:nvPr/>
          </p:nvSpPr>
          <p:spPr bwMode="auto">
            <a:xfrm>
              <a:off x="5016" y="2308"/>
              <a:ext cx="22" cy="22"/>
            </a:xfrm>
            <a:custGeom>
              <a:avLst/>
              <a:gdLst/>
              <a:ahLst/>
              <a:cxnLst>
                <a:cxn ang="0">
                  <a:pos x="11" y="0"/>
                </a:cxn>
                <a:cxn ang="0">
                  <a:pos x="11" y="0"/>
                </a:cxn>
                <a:cxn ang="0">
                  <a:pos x="15" y="0"/>
                </a:cxn>
                <a:cxn ang="0">
                  <a:pos x="19" y="0"/>
                </a:cxn>
                <a:cxn ang="0">
                  <a:pos x="19" y="4"/>
                </a:cxn>
                <a:cxn ang="0">
                  <a:pos x="19" y="4"/>
                </a:cxn>
                <a:cxn ang="0">
                  <a:pos x="23" y="8"/>
                </a:cxn>
                <a:cxn ang="0">
                  <a:pos x="23" y="8"/>
                </a:cxn>
                <a:cxn ang="0">
                  <a:pos x="23" y="12"/>
                </a:cxn>
                <a:cxn ang="0">
                  <a:pos x="23" y="12"/>
                </a:cxn>
                <a:cxn ang="0">
                  <a:pos x="23" y="15"/>
                </a:cxn>
                <a:cxn ang="0">
                  <a:pos x="19" y="19"/>
                </a:cxn>
                <a:cxn ang="0">
                  <a:pos x="19" y="19"/>
                </a:cxn>
                <a:cxn ang="0">
                  <a:pos x="19" y="23"/>
                </a:cxn>
                <a:cxn ang="0">
                  <a:pos x="15" y="23"/>
                </a:cxn>
                <a:cxn ang="0">
                  <a:pos x="11" y="23"/>
                </a:cxn>
                <a:cxn ang="0">
                  <a:pos x="11" y="23"/>
                </a:cxn>
                <a:cxn ang="0">
                  <a:pos x="7" y="23"/>
                </a:cxn>
                <a:cxn ang="0">
                  <a:pos x="7" y="23"/>
                </a:cxn>
                <a:cxn ang="0">
                  <a:pos x="4" y="23"/>
                </a:cxn>
                <a:cxn ang="0">
                  <a:pos x="4" y="23"/>
                </a:cxn>
                <a:cxn ang="0">
                  <a:pos x="4" y="19"/>
                </a:cxn>
                <a:cxn ang="0">
                  <a:pos x="0" y="19"/>
                </a:cxn>
                <a:cxn ang="0">
                  <a:pos x="0" y="15"/>
                </a:cxn>
                <a:cxn ang="0">
                  <a:pos x="0" y="15"/>
                </a:cxn>
                <a:cxn ang="0">
                  <a:pos x="0" y="12"/>
                </a:cxn>
                <a:cxn ang="0">
                  <a:pos x="0" y="8"/>
                </a:cxn>
                <a:cxn ang="0">
                  <a:pos x="4" y="8"/>
                </a:cxn>
                <a:cxn ang="0">
                  <a:pos x="4" y="4"/>
                </a:cxn>
                <a:cxn ang="0">
                  <a:pos x="4" y="4"/>
                </a:cxn>
                <a:cxn ang="0">
                  <a:pos x="7" y="4"/>
                </a:cxn>
                <a:cxn ang="0">
                  <a:pos x="7" y="0"/>
                </a:cxn>
                <a:cxn ang="0">
                  <a:pos x="11" y="0"/>
                </a:cxn>
              </a:cxnLst>
              <a:rect l="0" t="0" r="r" b="b"/>
              <a:pathLst>
                <a:path w="23" h="23">
                  <a:moveTo>
                    <a:pt x="11" y="0"/>
                  </a:moveTo>
                  <a:lnTo>
                    <a:pt x="11" y="0"/>
                  </a:lnTo>
                  <a:lnTo>
                    <a:pt x="15" y="0"/>
                  </a:lnTo>
                  <a:lnTo>
                    <a:pt x="19" y="0"/>
                  </a:lnTo>
                  <a:lnTo>
                    <a:pt x="19" y="4"/>
                  </a:lnTo>
                  <a:lnTo>
                    <a:pt x="19" y="4"/>
                  </a:lnTo>
                  <a:lnTo>
                    <a:pt x="23" y="8"/>
                  </a:lnTo>
                  <a:lnTo>
                    <a:pt x="23" y="8"/>
                  </a:lnTo>
                  <a:lnTo>
                    <a:pt x="23" y="12"/>
                  </a:lnTo>
                  <a:lnTo>
                    <a:pt x="23" y="12"/>
                  </a:lnTo>
                  <a:lnTo>
                    <a:pt x="23" y="15"/>
                  </a:lnTo>
                  <a:lnTo>
                    <a:pt x="19" y="19"/>
                  </a:lnTo>
                  <a:lnTo>
                    <a:pt x="19" y="19"/>
                  </a:lnTo>
                  <a:lnTo>
                    <a:pt x="19" y="23"/>
                  </a:lnTo>
                  <a:lnTo>
                    <a:pt x="15" y="23"/>
                  </a:lnTo>
                  <a:lnTo>
                    <a:pt x="11" y="23"/>
                  </a:lnTo>
                  <a:lnTo>
                    <a:pt x="11" y="23"/>
                  </a:lnTo>
                  <a:lnTo>
                    <a:pt x="7" y="23"/>
                  </a:lnTo>
                  <a:lnTo>
                    <a:pt x="7" y="23"/>
                  </a:lnTo>
                  <a:lnTo>
                    <a:pt x="4" y="23"/>
                  </a:lnTo>
                  <a:lnTo>
                    <a:pt x="4" y="23"/>
                  </a:lnTo>
                  <a:lnTo>
                    <a:pt x="4" y="19"/>
                  </a:lnTo>
                  <a:lnTo>
                    <a:pt x="0" y="19"/>
                  </a:lnTo>
                  <a:lnTo>
                    <a:pt x="0" y="15"/>
                  </a:lnTo>
                  <a:lnTo>
                    <a:pt x="0" y="15"/>
                  </a:lnTo>
                  <a:lnTo>
                    <a:pt x="0" y="12"/>
                  </a:lnTo>
                  <a:lnTo>
                    <a:pt x="0" y="8"/>
                  </a:lnTo>
                  <a:lnTo>
                    <a:pt x="4" y="8"/>
                  </a:lnTo>
                  <a:lnTo>
                    <a:pt x="4" y="4"/>
                  </a:lnTo>
                  <a:lnTo>
                    <a:pt x="4" y="4"/>
                  </a:lnTo>
                  <a:lnTo>
                    <a:pt x="7" y="4"/>
                  </a:lnTo>
                  <a:lnTo>
                    <a:pt x="7" y="0"/>
                  </a:lnTo>
                  <a:lnTo>
                    <a:pt x="11" y="0"/>
                  </a:lnTo>
                  <a:close/>
                </a:path>
              </a:pathLst>
            </a:custGeom>
            <a:solidFill>
              <a:srgbClr val="FFFFF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60" name="Freeform 528"/>
            <p:cNvSpPr>
              <a:spLocks noChangeAspect="1"/>
            </p:cNvSpPr>
            <p:nvPr/>
          </p:nvSpPr>
          <p:spPr bwMode="auto">
            <a:xfrm>
              <a:off x="5016" y="2308"/>
              <a:ext cx="22" cy="22"/>
            </a:xfrm>
            <a:custGeom>
              <a:avLst/>
              <a:gdLst/>
              <a:ahLst/>
              <a:cxnLst>
                <a:cxn ang="0">
                  <a:pos x="11" y="0"/>
                </a:cxn>
                <a:cxn ang="0">
                  <a:pos x="11" y="0"/>
                </a:cxn>
                <a:cxn ang="0">
                  <a:pos x="11" y="0"/>
                </a:cxn>
                <a:cxn ang="0">
                  <a:pos x="15" y="0"/>
                </a:cxn>
                <a:cxn ang="0">
                  <a:pos x="19" y="0"/>
                </a:cxn>
                <a:cxn ang="0">
                  <a:pos x="19" y="4"/>
                </a:cxn>
                <a:cxn ang="0">
                  <a:pos x="19" y="4"/>
                </a:cxn>
                <a:cxn ang="0">
                  <a:pos x="23" y="8"/>
                </a:cxn>
                <a:cxn ang="0">
                  <a:pos x="23" y="8"/>
                </a:cxn>
                <a:cxn ang="0">
                  <a:pos x="23" y="12"/>
                </a:cxn>
                <a:cxn ang="0">
                  <a:pos x="23" y="12"/>
                </a:cxn>
                <a:cxn ang="0">
                  <a:pos x="23" y="15"/>
                </a:cxn>
                <a:cxn ang="0">
                  <a:pos x="19" y="19"/>
                </a:cxn>
                <a:cxn ang="0">
                  <a:pos x="19" y="19"/>
                </a:cxn>
                <a:cxn ang="0">
                  <a:pos x="19" y="23"/>
                </a:cxn>
                <a:cxn ang="0">
                  <a:pos x="15" y="23"/>
                </a:cxn>
                <a:cxn ang="0">
                  <a:pos x="11" y="23"/>
                </a:cxn>
                <a:cxn ang="0">
                  <a:pos x="11" y="23"/>
                </a:cxn>
                <a:cxn ang="0">
                  <a:pos x="7" y="23"/>
                </a:cxn>
                <a:cxn ang="0">
                  <a:pos x="7" y="23"/>
                </a:cxn>
                <a:cxn ang="0">
                  <a:pos x="4" y="23"/>
                </a:cxn>
                <a:cxn ang="0">
                  <a:pos x="4" y="23"/>
                </a:cxn>
                <a:cxn ang="0">
                  <a:pos x="4" y="19"/>
                </a:cxn>
                <a:cxn ang="0">
                  <a:pos x="0" y="19"/>
                </a:cxn>
                <a:cxn ang="0">
                  <a:pos x="0" y="15"/>
                </a:cxn>
                <a:cxn ang="0">
                  <a:pos x="0" y="15"/>
                </a:cxn>
                <a:cxn ang="0">
                  <a:pos x="0" y="12"/>
                </a:cxn>
                <a:cxn ang="0">
                  <a:pos x="0" y="8"/>
                </a:cxn>
                <a:cxn ang="0">
                  <a:pos x="4" y="8"/>
                </a:cxn>
                <a:cxn ang="0">
                  <a:pos x="4" y="4"/>
                </a:cxn>
                <a:cxn ang="0">
                  <a:pos x="4" y="4"/>
                </a:cxn>
                <a:cxn ang="0">
                  <a:pos x="7" y="4"/>
                </a:cxn>
                <a:cxn ang="0">
                  <a:pos x="7" y="0"/>
                </a:cxn>
                <a:cxn ang="0">
                  <a:pos x="11" y="0"/>
                </a:cxn>
              </a:cxnLst>
              <a:rect l="0" t="0" r="r" b="b"/>
              <a:pathLst>
                <a:path w="23" h="23">
                  <a:moveTo>
                    <a:pt x="11" y="0"/>
                  </a:moveTo>
                  <a:lnTo>
                    <a:pt x="11" y="0"/>
                  </a:lnTo>
                  <a:lnTo>
                    <a:pt x="11" y="0"/>
                  </a:lnTo>
                  <a:lnTo>
                    <a:pt x="15" y="0"/>
                  </a:lnTo>
                  <a:lnTo>
                    <a:pt x="19" y="0"/>
                  </a:lnTo>
                  <a:lnTo>
                    <a:pt x="19" y="4"/>
                  </a:lnTo>
                  <a:lnTo>
                    <a:pt x="19" y="4"/>
                  </a:lnTo>
                  <a:lnTo>
                    <a:pt x="23" y="8"/>
                  </a:lnTo>
                  <a:lnTo>
                    <a:pt x="23" y="8"/>
                  </a:lnTo>
                  <a:lnTo>
                    <a:pt x="23" y="12"/>
                  </a:lnTo>
                  <a:lnTo>
                    <a:pt x="23" y="12"/>
                  </a:lnTo>
                  <a:lnTo>
                    <a:pt x="23" y="15"/>
                  </a:lnTo>
                  <a:lnTo>
                    <a:pt x="19" y="19"/>
                  </a:lnTo>
                  <a:lnTo>
                    <a:pt x="19" y="19"/>
                  </a:lnTo>
                  <a:lnTo>
                    <a:pt x="19" y="23"/>
                  </a:lnTo>
                  <a:lnTo>
                    <a:pt x="15" y="23"/>
                  </a:lnTo>
                  <a:lnTo>
                    <a:pt x="11" y="23"/>
                  </a:lnTo>
                  <a:lnTo>
                    <a:pt x="11" y="23"/>
                  </a:lnTo>
                  <a:lnTo>
                    <a:pt x="7" y="23"/>
                  </a:lnTo>
                  <a:lnTo>
                    <a:pt x="7" y="23"/>
                  </a:lnTo>
                  <a:lnTo>
                    <a:pt x="4" y="23"/>
                  </a:lnTo>
                  <a:lnTo>
                    <a:pt x="4" y="23"/>
                  </a:lnTo>
                  <a:lnTo>
                    <a:pt x="4" y="19"/>
                  </a:lnTo>
                  <a:lnTo>
                    <a:pt x="0" y="19"/>
                  </a:lnTo>
                  <a:lnTo>
                    <a:pt x="0" y="15"/>
                  </a:lnTo>
                  <a:lnTo>
                    <a:pt x="0" y="15"/>
                  </a:lnTo>
                  <a:lnTo>
                    <a:pt x="0" y="12"/>
                  </a:lnTo>
                  <a:lnTo>
                    <a:pt x="0" y="8"/>
                  </a:lnTo>
                  <a:lnTo>
                    <a:pt x="4" y="8"/>
                  </a:lnTo>
                  <a:lnTo>
                    <a:pt x="4" y="4"/>
                  </a:lnTo>
                  <a:lnTo>
                    <a:pt x="4" y="4"/>
                  </a:lnTo>
                  <a:lnTo>
                    <a:pt x="7" y="4"/>
                  </a:lnTo>
                  <a:lnTo>
                    <a:pt x="7" y="0"/>
                  </a:lnTo>
                  <a:lnTo>
                    <a:pt x="11"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61" name="Freeform 529"/>
            <p:cNvSpPr>
              <a:spLocks noChangeAspect="1"/>
            </p:cNvSpPr>
            <p:nvPr/>
          </p:nvSpPr>
          <p:spPr bwMode="auto">
            <a:xfrm>
              <a:off x="5016" y="2319"/>
              <a:ext cx="19" cy="3"/>
            </a:xfrm>
            <a:custGeom>
              <a:avLst/>
              <a:gdLst/>
              <a:ahLst/>
              <a:cxnLst>
                <a:cxn ang="0">
                  <a:pos x="19" y="0"/>
                </a:cxn>
                <a:cxn ang="0">
                  <a:pos x="11" y="0"/>
                </a:cxn>
                <a:cxn ang="0">
                  <a:pos x="11" y="0"/>
                </a:cxn>
                <a:cxn ang="0">
                  <a:pos x="11" y="0"/>
                </a:cxn>
                <a:cxn ang="0">
                  <a:pos x="7" y="0"/>
                </a:cxn>
                <a:cxn ang="0">
                  <a:pos x="7" y="0"/>
                </a:cxn>
                <a:cxn ang="0">
                  <a:pos x="0" y="0"/>
                </a:cxn>
                <a:cxn ang="0">
                  <a:pos x="0" y="3"/>
                </a:cxn>
                <a:cxn ang="0">
                  <a:pos x="7" y="3"/>
                </a:cxn>
                <a:cxn ang="0">
                  <a:pos x="7" y="0"/>
                </a:cxn>
                <a:cxn ang="0">
                  <a:pos x="11" y="3"/>
                </a:cxn>
                <a:cxn ang="0">
                  <a:pos x="11" y="0"/>
                </a:cxn>
                <a:cxn ang="0">
                  <a:pos x="11" y="3"/>
                </a:cxn>
                <a:cxn ang="0">
                  <a:pos x="15" y="0"/>
                </a:cxn>
                <a:cxn ang="0">
                  <a:pos x="19" y="0"/>
                </a:cxn>
                <a:cxn ang="0">
                  <a:pos x="19" y="0"/>
                </a:cxn>
              </a:cxnLst>
              <a:rect l="0" t="0" r="r" b="b"/>
              <a:pathLst>
                <a:path w="19" h="3">
                  <a:moveTo>
                    <a:pt x="19" y="0"/>
                  </a:moveTo>
                  <a:lnTo>
                    <a:pt x="11" y="0"/>
                  </a:lnTo>
                  <a:lnTo>
                    <a:pt x="11" y="0"/>
                  </a:lnTo>
                  <a:lnTo>
                    <a:pt x="11" y="0"/>
                  </a:lnTo>
                  <a:lnTo>
                    <a:pt x="7" y="0"/>
                  </a:lnTo>
                  <a:lnTo>
                    <a:pt x="7" y="0"/>
                  </a:lnTo>
                  <a:lnTo>
                    <a:pt x="0" y="0"/>
                  </a:lnTo>
                  <a:lnTo>
                    <a:pt x="0" y="3"/>
                  </a:lnTo>
                  <a:lnTo>
                    <a:pt x="7" y="3"/>
                  </a:lnTo>
                  <a:lnTo>
                    <a:pt x="7" y="0"/>
                  </a:lnTo>
                  <a:lnTo>
                    <a:pt x="11" y="3"/>
                  </a:lnTo>
                  <a:lnTo>
                    <a:pt x="11" y="0"/>
                  </a:lnTo>
                  <a:lnTo>
                    <a:pt x="11" y="3"/>
                  </a:lnTo>
                  <a:lnTo>
                    <a:pt x="15" y="0"/>
                  </a:lnTo>
                  <a:lnTo>
                    <a:pt x="19" y="0"/>
                  </a:lnTo>
                  <a:lnTo>
                    <a:pt x="19" y="0"/>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62" name="Freeform 530"/>
            <p:cNvSpPr>
              <a:spLocks noChangeAspect="1"/>
            </p:cNvSpPr>
            <p:nvPr/>
          </p:nvSpPr>
          <p:spPr bwMode="auto">
            <a:xfrm>
              <a:off x="5016" y="2319"/>
              <a:ext cx="19" cy="3"/>
            </a:xfrm>
            <a:custGeom>
              <a:avLst/>
              <a:gdLst/>
              <a:ahLst/>
              <a:cxnLst>
                <a:cxn ang="0">
                  <a:pos x="19" y="0"/>
                </a:cxn>
                <a:cxn ang="0">
                  <a:pos x="11" y="0"/>
                </a:cxn>
                <a:cxn ang="0">
                  <a:pos x="11" y="0"/>
                </a:cxn>
                <a:cxn ang="0">
                  <a:pos x="11" y="0"/>
                </a:cxn>
                <a:cxn ang="0">
                  <a:pos x="7" y="0"/>
                </a:cxn>
                <a:cxn ang="0">
                  <a:pos x="7" y="0"/>
                </a:cxn>
                <a:cxn ang="0">
                  <a:pos x="0" y="0"/>
                </a:cxn>
                <a:cxn ang="0">
                  <a:pos x="0" y="3"/>
                </a:cxn>
                <a:cxn ang="0">
                  <a:pos x="7" y="3"/>
                </a:cxn>
                <a:cxn ang="0">
                  <a:pos x="7" y="0"/>
                </a:cxn>
                <a:cxn ang="0">
                  <a:pos x="11" y="3"/>
                </a:cxn>
                <a:cxn ang="0">
                  <a:pos x="11" y="0"/>
                </a:cxn>
                <a:cxn ang="0">
                  <a:pos x="11" y="3"/>
                </a:cxn>
                <a:cxn ang="0">
                  <a:pos x="15" y="0"/>
                </a:cxn>
                <a:cxn ang="0">
                  <a:pos x="19" y="0"/>
                </a:cxn>
                <a:cxn ang="0">
                  <a:pos x="19" y="0"/>
                </a:cxn>
              </a:cxnLst>
              <a:rect l="0" t="0" r="r" b="b"/>
              <a:pathLst>
                <a:path w="19" h="3">
                  <a:moveTo>
                    <a:pt x="19" y="0"/>
                  </a:moveTo>
                  <a:lnTo>
                    <a:pt x="11" y="0"/>
                  </a:lnTo>
                  <a:lnTo>
                    <a:pt x="11" y="0"/>
                  </a:lnTo>
                  <a:lnTo>
                    <a:pt x="11" y="0"/>
                  </a:lnTo>
                  <a:lnTo>
                    <a:pt x="7" y="0"/>
                  </a:lnTo>
                  <a:lnTo>
                    <a:pt x="7" y="0"/>
                  </a:lnTo>
                  <a:lnTo>
                    <a:pt x="0" y="0"/>
                  </a:lnTo>
                  <a:lnTo>
                    <a:pt x="0" y="3"/>
                  </a:lnTo>
                  <a:lnTo>
                    <a:pt x="7" y="3"/>
                  </a:lnTo>
                  <a:lnTo>
                    <a:pt x="7" y="0"/>
                  </a:lnTo>
                  <a:lnTo>
                    <a:pt x="11" y="3"/>
                  </a:lnTo>
                  <a:lnTo>
                    <a:pt x="11" y="0"/>
                  </a:lnTo>
                  <a:lnTo>
                    <a:pt x="11" y="3"/>
                  </a:lnTo>
                  <a:lnTo>
                    <a:pt x="15" y="0"/>
                  </a:lnTo>
                  <a:lnTo>
                    <a:pt x="19" y="0"/>
                  </a:lnTo>
                  <a:lnTo>
                    <a:pt x="19"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63" name="Line 531"/>
            <p:cNvSpPr>
              <a:spLocks noChangeAspect="1" noChangeShapeType="1"/>
            </p:cNvSpPr>
            <p:nvPr/>
          </p:nvSpPr>
          <p:spPr bwMode="auto">
            <a:xfrm>
              <a:off x="5039" y="2319"/>
              <a:ext cx="17" cy="0"/>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64" name="Freeform 532"/>
            <p:cNvSpPr>
              <a:spLocks noChangeAspect="1"/>
            </p:cNvSpPr>
            <p:nvPr/>
          </p:nvSpPr>
          <p:spPr bwMode="auto">
            <a:xfrm>
              <a:off x="5036" y="2302"/>
              <a:ext cx="19" cy="8"/>
            </a:xfrm>
            <a:custGeom>
              <a:avLst/>
              <a:gdLst/>
              <a:ahLst/>
              <a:cxnLst>
                <a:cxn ang="0">
                  <a:pos x="0" y="8"/>
                </a:cxn>
                <a:cxn ang="0">
                  <a:pos x="7" y="0"/>
                </a:cxn>
                <a:cxn ang="0">
                  <a:pos x="19" y="0"/>
                </a:cxn>
              </a:cxnLst>
              <a:rect l="0" t="0" r="r" b="b"/>
              <a:pathLst>
                <a:path w="19" h="8">
                  <a:moveTo>
                    <a:pt x="0" y="8"/>
                  </a:moveTo>
                  <a:lnTo>
                    <a:pt x="7" y="0"/>
                  </a:lnTo>
                  <a:lnTo>
                    <a:pt x="19"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65" name="Freeform 533"/>
            <p:cNvSpPr>
              <a:spLocks noChangeAspect="1"/>
            </p:cNvSpPr>
            <p:nvPr/>
          </p:nvSpPr>
          <p:spPr bwMode="auto">
            <a:xfrm>
              <a:off x="5039" y="2327"/>
              <a:ext cx="17" cy="0"/>
            </a:xfrm>
            <a:custGeom>
              <a:avLst/>
              <a:gdLst/>
              <a:ahLst/>
              <a:cxnLst>
                <a:cxn ang="0">
                  <a:pos x="0" y="0"/>
                </a:cxn>
                <a:cxn ang="0">
                  <a:pos x="7" y="0"/>
                </a:cxn>
                <a:cxn ang="0">
                  <a:pos x="15" y="0"/>
                </a:cxn>
              </a:cxnLst>
              <a:rect l="0" t="0" r="r" b="b"/>
              <a:pathLst>
                <a:path w="15">
                  <a:moveTo>
                    <a:pt x="0" y="0"/>
                  </a:moveTo>
                  <a:lnTo>
                    <a:pt x="7" y="0"/>
                  </a:lnTo>
                  <a:lnTo>
                    <a:pt x="15"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66" name="Freeform 534"/>
            <p:cNvSpPr>
              <a:spLocks noChangeAspect="1" noEditPoints="1"/>
            </p:cNvSpPr>
            <p:nvPr/>
          </p:nvSpPr>
          <p:spPr bwMode="auto">
            <a:xfrm>
              <a:off x="5058" y="2316"/>
              <a:ext cx="8" cy="3"/>
            </a:xfrm>
            <a:custGeom>
              <a:avLst/>
              <a:gdLst/>
              <a:ahLst/>
              <a:cxnLst>
                <a:cxn ang="0">
                  <a:pos x="0" y="0"/>
                </a:cxn>
                <a:cxn ang="0">
                  <a:pos x="0" y="0"/>
                </a:cxn>
                <a:cxn ang="0">
                  <a:pos x="0" y="0"/>
                </a:cxn>
                <a:cxn ang="0">
                  <a:pos x="0" y="0"/>
                </a:cxn>
                <a:cxn ang="0">
                  <a:pos x="0" y="4"/>
                </a:cxn>
                <a:cxn ang="0">
                  <a:pos x="0" y="4"/>
                </a:cxn>
                <a:cxn ang="0">
                  <a:pos x="0" y="4"/>
                </a:cxn>
                <a:cxn ang="0">
                  <a:pos x="0" y="0"/>
                </a:cxn>
                <a:cxn ang="0">
                  <a:pos x="0" y="0"/>
                </a:cxn>
                <a:cxn ang="0">
                  <a:pos x="0" y="0"/>
                </a:cxn>
                <a:cxn ang="0">
                  <a:pos x="0" y="0"/>
                </a:cxn>
                <a:cxn ang="0">
                  <a:pos x="0" y="4"/>
                </a:cxn>
                <a:cxn ang="0">
                  <a:pos x="0" y="4"/>
                </a:cxn>
                <a:cxn ang="0">
                  <a:pos x="0" y="4"/>
                </a:cxn>
                <a:cxn ang="0">
                  <a:pos x="0" y="0"/>
                </a:cxn>
                <a:cxn ang="0">
                  <a:pos x="0" y="0"/>
                </a:cxn>
                <a:cxn ang="0">
                  <a:pos x="4" y="4"/>
                </a:cxn>
                <a:cxn ang="0">
                  <a:pos x="4" y="4"/>
                </a:cxn>
                <a:cxn ang="0">
                  <a:pos x="4" y="0"/>
                </a:cxn>
                <a:cxn ang="0">
                  <a:pos x="4" y="0"/>
                </a:cxn>
                <a:cxn ang="0">
                  <a:pos x="4" y="0"/>
                </a:cxn>
                <a:cxn ang="0">
                  <a:pos x="4" y="0"/>
                </a:cxn>
                <a:cxn ang="0">
                  <a:pos x="4" y="0"/>
                </a:cxn>
                <a:cxn ang="0">
                  <a:pos x="4" y="0"/>
                </a:cxn>
                <a:cxn ang="0">
                  <a:pos x="4" y="0"/>
                </a:cxn>
                <a:cxn ang="0">
                  <a:pos x="4" y="0"/>
                </a:cxn>
                <a:cxn ang="0">
                  <a:pos x="4" y="4"/>
                </a:cxn>
                <a:cxn ang="0">
                  <a:pos x="4" y="4"/>
                </a:cxn>
                <a:cxn ang="0">
                  <a:pos x="8" y="0"/>
                </a:cxn>
                <a:cxn ang="0">
                  <a:pos x="8" y="0"/>
                </a:cxn>
                <a:cxn ang="0">
                  <a:pos x="8" y="0"/>
                </a:cxn>
                <a:cxn ang="0">
                  <a:pos x="8" y="0"/>
                </a:cxn>
                <a:cxn ang="0">
                  <a:pos x="8" y="0"/>
                </a:cxn>
                <a:cxn ang="0">
                  <a:pos x="8" y="0"/>
                </a:cxn>
                <a:cxn ang="0">
                  <a:pos x="8" y="0"/>
                </a:cxn>
                <a:cxn ang="0">
                  <a:pos x="8" y="0"/>
                </a:cxn>
              </a:cxnLst>
              <a:rect l="0" t="0" r="r" b="b"/>
              <a:pathLst>
                <a:path w="8" h="4">
                  <a:moveTo>
                    <a:pt x="0" y="0"/>
                  </a:moveTo>
                  <a:lnTo>
                    <a:pt x="0" y="0"/>
                  </a:lnTo>
                  <a:lnTo>
                    <a:pt x="0" y="0"/>
                  </a:lnTo>
                  <a:lnTo>
                    <a:pt x="0" y="0"/>
                  </a:lnTo>
                  <a:lnTo>
                    <a:pt x="0" y="4"/>
                  </a:lnTo>
                  <a:lnTo>
                    <a:pt x="0" y="4"/>
                  </a:lnTo>
                  <a:lnTo>
                    <a:pt x="0" y="4"/>
                  </a:lnTo>
                  <a:lnTo>
                    <a:pt x="0" y="0"/>
                  </a:lnTo>
                  <a:lnTo>
                    <a:pt x="0" y="0"/>
                  </a:lnTo>
                  <a:lnTo>
                    <a:pt x="0" y="0"/>
                  </a:lnTo>
                  <a:lnTo>
                    <a:pt x="0" y="0"/>
                  </a:lnTo>
                  <a:lnTo>
                    <a:pt x="0" y="4"/>
                  </a:lnTo>
                  <a:lnTo>
                    <a:pt x="0" y="4"/>
                  </a:lnTo>
                  <a:lnTo>
                    <a:pt x="0" y="4"/>
                  </a:lnTo>
                  <a:lnTo>
                    <a:pt x="0" y="0"/>
                  </a:lnTo>
                  <a:lnTo>
                    <a:pt x="0" y="0"/>
                  </a:lnTo>
                  <a:close/>
                  <a:moveTo>
                    <a:pt x="4" y="4"/>
                  </a:moveTo>
                  <a:lnTo>
                    <a:pt x="4" y="4"/>
                  </a:lnTo>
                  <a:lnTo>
                    <a:pt x="4" y="0"/>
                  </a:lnTo>
                  <a:lnTo>
                    <a:pt x="4" y="0"/>
                  </a:lnTo>
                  <a:lnTo>
                    <a:pt x="4" y="0"/>
                  </a:lnTo>
                  <a:lnTo>
                    <a:pt x="4" y="0"/>
                  </a:lnTo>
                  <a:lnTo>
                    <a:pt x="4" y="0"/>
                  </a:lnTo>
                  <a:lnTo>
                    <a:pt x="4" y="0"/>
                  </a:lnTo>
                  <a:lnTo>
                    <a:pt x="4" y="0"/>
                  </a:lnTo>
                  <a:lnTo>
                    <a:pt x="4" y="0"/>
                  </a:lnTo>
                  <a:lnTo>
                    <a:pt x="4" y="4"/>
                  </a:lnTo>
                  <a:lnTo>
                    <a:pt x="4" y="4"/>
                  </a:lnTo>
                  <a:close/>
                  <a:moveTo>
                    <a:pt x="8" y="0"/>
                  </a:moveTo>
                  <a:lnTo>
                    <a:pt x="8" y="0"/>
                  </a:lnTo>
                  <a:lnTo>
                    <a:pt x="8" y="0"/>
                  </a:lnTo>
                  <a:lnTo>
                    <a:pt x="8" y="0"/>
                  </a:lnTo>
                  <a:lnTo>
                    <a:pt x="8" y="0"/>
                  </a:lnTo>
                  <a:lnTo>
                    <a:pt x="8" y="0"/>
                  </a:lnTo>
                  <a:lnTo>
                    <a:pt x="8" y="0"/>
                  </a:lnTo>
                  <a:lnTo>
                    <a:pt x="8" y="0"/>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67" name="Freeform 535"/>
            <p:cNvSpPr>
              <a:spLocks noChangeAspect="1" noEditPoints="1"/>
            </p:cNvSpPr>
            <p:nvPr/>
          </p:nvSpPr>
          <p:spPr bwMode="auto">
            <a:xfrm>
              <a:off x="5066" y="2311"/>
              <a:ext cx="8" cy="8"/>
            </a:xfrm>
            <a:custGeom>
              <a:avLst/>
              <a:gdLst/>
              <a:ahLst/>
              <a:cxnLst>
                <a:cxn ang="0">
                  <a:pos x="0" y="4"/>
                </a:cxn>
                <a:cxn ang="0">
                  <a:pos x="0" y="4"/>
                </a:cxn>
                <a:cxn ang="0">
                  <a:pos x="4" y="4"/>
                </a:cxn>
                <a:cxn ang="0">
                  <a:pos x="4" y="4"/>
                </a:cxn>
                <a:cxn ang="0">
                  <a:pos x="4" y="4"/>
                </a:cxn>
                <a:cxn ang="0">
                  <a:pos x="4" y="8"/>
                </a:cxn>
                <a:cxn ang="0">
                  <a:pos x="0" y="8"/>
                </a:cxn>
                <a:cxn ang="0">
                  <a:pos x="0" y="4"/>
                </a:cxn>
                <a:cxn ang="0">
                  <a:pos x="0" y="4"/>
                </a:cxn>
                <a:cxn ang="0">
                  <a:pos x="0" y="4"/>
                </a:cxn>
                <a:cxn ang="0">
                  <a:pos x="0" y="4"/>
                </a:cxn>
                <a:cxn ang="0">
                  <a:pos x="4" y="4"/>
                </a:cxn>
                <a:cxn ang="0">
                  <a:pos x="4" y="4"/>
                </a:cxn>
                <a:cxn ang="0">
                  <a:pos x="4" y="4"/>
                </a:cxn>
                <a:cxn ang="0">
                  <a:pos x="4" y="4"/>
                </a:cxn>
                <a:cxn ang="0">
                  <a:pos x="0" y="4"/>
                </a:cxn>
                <a:cxn ang="0">
                  <a:pos x="0" y="4"/>
                </a:cxn>
                <a:cxn ang="0">
                  <a:pos x="0" y="4"/>
                </a:cxn>
                <a:cxn ang="0">
                  <a:pos x="4" y="4"/>
                </a:cxn>
                <a:cxn ang="0">
                  <a:pos x="7" y="0"/>
                </a:cxn>
                <a:cxn ang="0">
                  <a:pos x="7" y="4"/>
                </a:cxn>
                <a:cxn ang="0">
                  <a:pos x="4" y="4"/>
                </a:cxn>
                <a:cxn ang="0">
                  <a:pos x="4" y="4"/>
                </a:cxn>
                <a:cxn ang="0">
                  <a:pos x="4" y="4"/>
                </a:cxn>
                <a:cxn ang="0">
                  <a:pos x="7" y="4"/>
                </a:cxn>
                <a:cxn ang="0">
                  <a:pos x="7" y="4"/>
                </a:cxn>
                <a:cxn ang="0">
                  <a:pos x="4" y="4"/>
                </a:cxn>
                <a:cxn ang="0">
                  <a:pos x="4" y="4"/>
                </a:cxn>
                <a:cxn ang="0">
                  <a:pos x="7" y="0"/>
                </a:cxn>
                <a:cxn ang="0">
                  <a:pos x="7" y="4"/>
                </a:cxn>
                <a:cxn ang="0">
                  <a:pos x="11" y="0"/>
                </a:cxn>
                <a:cxn ang="0">
                  <a:pos x="11" y="4"/>
                </a:cxn>
                <a:cxn ang="0">
                  <a:pos x="7" y="4"/>
                </a:cxn>
                <a:cxn ang="0">
                  <a:pos x="7" y="4"/>
                </a:cxn>
                <a:cxn ang="0">
                  <a:pos x="7" y="4"/>
                </a:cxn>
              </a:cxnLst>
              <a:rect l="0" t="0" r="r" b="b"/>
              <a:pathLst>
                <a:path w="11" h="8">
                  <a:moveTo>
                    <a:pt x="0" y="4"/>
                  </a:moveTo>
                  <a:lnTo>
                    <a:pt x="0" y="4"/>
                  </a:lnTo>
                  <a:lnTo>
                    <a:pt x="0" y="4"/>
                  </a:lnTo>
                  <a:lnTo>
                    <a:pt x="0" y="4"/>
                  </a:lnTo>
                  <a:lnTo>
                    <a:pt x="0" y="4"/>
                  </a:lnTo>
                  <a:lnTo>
                    <a:pt x="4" y="4"/>
                  </a:lnTo>
                  <a:lnTo>
                    <a:pt x="4" y="4"/>
                  </a:lnTo>
                  <a:lnTo>
                    <a:pt x="4" y="4"/>
                  </a:lnTo>
                  <a:lnTo>
                    <a:pt x="4" y="4"/>
                  </a:lnTo>
                  <a:lnTo>
                    <a:pt x="4" y="4"/>
                  </a:lnTo>
                  <a:lnTo>
                    <a:pt x="4" y="4"/>
                  </a:lnTo>
                  <a:lnTo>
                    <a:pt x="4" y="8"/>
                  </a:lnTo>
                  <a:lnTo>
                    <a:pt x="0" y="8"/>
                  </a:lnTo>
                  <a:lnTo>
                    <a:pt x="0" y="8"/>
                  </a:lnTo>
                  <a:lnTo>
                    <a:pt x="0" y="4"/>
                  </a:lnTo>
                  <a:lnTo>
                    <a:pt x="0" y="4"/>
                  </a:lnTo>
                  <a:lnTo>
                    <a:pt x="0" y="4"/>
                  </a:lnTo>
                  <a:lnTo>
                    <a:pt x="0" y="4"/>
                  </a:lnTo>
                  <a:close/>
                  <a:moveTo>
                    <a:pt x="0" y="4"/>
                  </a:moveTo>
                  <a:lnTo>
                    <a:pt x="0" y="4"/>
                  </a:lnTo>
                  <a:lnTo>
                    <a:pt x="0" y="4"/>
                  </a:lnTo>
                  <a:lnTo>
                    <a:pt x="0" y="4"/>
                  </a:lnTo>
                  <a:lnTo>
                    <a:pt x="0" y="8"/>
                  </a:lnTo>
                  <a:lnTo>
                    <a:pt x="4" y="4"/>
                  </a:lnTo>
                  <a:lnTo>
                    <a:pt x="4" y="4"/>
                  </a:lnTo>
                  <a:lnTo>
                    <a:pt x="4" y="4"/>
                  </a:lnTo>
                  <a:lnTo>
                    <a:pt x="4" y="4"/>
                  </a:lnTo>
                  <a:lnTo>
                    <a:pt x="4" y="4"/>
                  </a:lnTo>
                  <a:lnTo>
                    <a:pt x="4" y="4"/>
                  </a:lnTo>
                  <a:lnTo>
                    <a:pt x="4" y="4"/>
                  </a:lnTo>
                  <a:lnTo>
                    <a:pt x="0" y="4"/>
                  </a:lnTo>
                  <a:lnTo>
                    <a:pt x="0" y="4"/>
                  </a:lnTo>
                  <a:lnTo>
                    <a:pt x="0" y="4"/>
                  </a:lnTo>
                  <a:lnTo>
                    <a:pt x="0" y="4"/>
                  </a:lnTo>
                  <a:lnTo>
                    <a:pt x="0" y="4"/>
                  </a:lnTo>
                  <a:lnTo>
                    <a:pt x="0" y="4"/>
                  </a:lnTo>
                  <a:close/>
                  <a:moveTo>
                    <a:pt x="4" y="4"/>
                  </a:moveTo>
                  <a:lnTo>
                    <a:pt x="4" y="4"/>
                  </a:lnTo>
                  <a:lnTo>
                    <a:pt x="4" y="0"/>
                  </a:lnTo>
                  <a:lnTo>
                    <a:pt x="7" y="0"/>
                  </a:lnTo>
                  <a:lnTo>
                    <a:pt x="7" y="4"/>
                  </a:lnTo>
                  <a:lnTo>
                    <a:pt x="7" y="4"/>
                  </a:lnTo>
                  <a:lnTo>
                    <a:pt x="7" y="4"/>
                  </a:lnTo>
                  <a:lnTo>
                    <a:pt x="4" y="4"/>
                  </a:lnTo>
                  <a:lnTo>
                    <a:pt x="4" y="4"/>
                  </a:lnTo>
                  <a:lnTo>
                    <a:pt x="4" y="4"/>
                  </a:lnTo>
                  <a:lnTo>
                    <a:pt x="4" y="4"/>
                  </a:lnTo>
                  <a:lnTo>
                    <a:pt x="4" y="4"/>
                  </a:lnTo>
                  <a:lnTo>
                    <a:pt x="7" y="4"/>
                  </a:lnTo>
                  <a:lnTo>
                    <a:pt x="7" y="4"/>
                  </a:lnTo>
                  <a:lnTo>
                    <a:pt x="7" y="4"/>
                  </a:lnTo>
                  <a:lnTo>
                    <a:pt x="7" y="4"/>
                  </a:lnTo>
                  <a:lnTo>
                    <a:pt x="4" y="4"/>
                  </a:lnTo>
                  <a:lnTo>
                    <a:pt x="4" y="4"/>
                  </a:lnTo>
                  <a:lnTo>
                    <a:pt x="4" y="4"/>
                  </a:lnTo>
                  <a:lnTo>
                    <a:pt x="4" y="4"/>
                  </a:lnTo>
                  <a:close/>
                  <a:moveTo>
                    <a:pt x="7" y="4"/>
                  </a:moveTo>
                  <a:lnTo>
                    <a:pt x="7" y="0"/>
                  </a:lnTo>
                  <a:lnTo>
                    <a:pt x="7" y="0"/>
                  </a:lnTo>
                  <a:lnTo>
                    <a:pt x="7" y="4"/>
                  </a:lnTo>
                  <a:lnTo>
                    <a:pt x="11" y="0"/>
                  </a:lnTo>
                  <a:lnTo>
                    <a:pt x="11" y="0"/>
                  </a:lnTo>
                  <a:lnTo>
                    <a:pt x="7" y="4"/>
                  </a:lnTo>
                  <a:lnTo>
                    <a:pt x="11" y="4"/>
                  </a:lnTo>
                  <a:lnTo>
                    <a:pt x="11" y="4"/>
                  </a:lnTo>
                  <a:lnTo>
                    <a:pt x="7" y="4"/>
                  </a:lnTo>
                  <a:lnTo>
                    <a:pt x="7" y="4"/>
                  </a:lnTo>
                  <a:lnTo>
                    <a:pt x="7" y="4"/>
                  </a:lnTo>
                  <a:lnTo>
                    <a:pt x="7" y="4"/>
                  </a:lnTo>
                  <a:lnTo>
                    <a:pt x="7" y="4"/>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68" name="Freeform 536"/>
            <p:cNvSpPr>
              <a:spLocks noChangeAspect="1"/>
            </p:cNvSpPr>
            <p:nvPr/>
          </p:nvSpPr>
          <p:spPr bwMode="auto">
            <a:xfrm>
              <a:off x="5058" y="2316"/>
              <a:ext cx="0" cy="3"/>
            </a:xfrm>
            <a:custGeom>
              <a:avLst/>
              <a:gdLst/>
              <a:ahLst/>
              <a:cxnLst>
                <a:cxn ang="0">
                  <a:pos x="0" y="0"/>
                </a:cxn>
                <a:cxn ang="0">
                  <a:pos x="0" y="0"/>
                </a:cxn>
                <a:cxn ang="0">
                  <a:pos x="0" y="0"/>
                </a:cxn>
                <a:cxn ang="0">
                  <a:pos x="0" y="0"/>
                </a:cxn>
                <a:cxn ang="0">
                  <a:pos x="0" y="4"/>
                </a:cxn>
                <a:cxn ang="0">
                  <a:pos x="0" y="4"/>
                </a:cxn>
                <a:cxn ang="0">
                  <a:pos x="0" y="4"/>
                </a:cxn>
                <a:cxn ang="0">
                  <a:pos x="0" y="0"/>
                </a:cxn>
                <a:cxn ang="0">
                  <a:pos x="0" y="0"/>
                </a:cxn>
                <a:cxn ang="0">
                  <a:pos x="0" y="0"/>
                </a:cxn>
                <a:cxn ang="0">
                  <a:pos x="0" y="0"/>
                </a:cxn>
                <a:cxn ang="0">
                  <a:pos x="0" y="4"/>
                </a:cxn>
                <a:cxn ang="0">
                  <a:pos x="0" y="4"/>
                </a:cxn>
                <a:cxn ang="0">
                  <a:pos x="0" y="4"/>
                </a:cxn>
                <a:cxn ang="0">
                  <a:pos x="0" y="0"/>
                </a:cxn>
              </a:cxnLst>
              <a:rect l="0" t="0" r="r" b="b"/>
              <a:pathLst>
                <a:path h="4">
                  <a:moveTo>
                    <a:pt x="0" y="0"/>
                  </a:moveTo>
                  <a:lnTo>
                    <a:pt x="0" y="0"/>
                  </a:lnTo>
                  <a:lnTo>
                    <a:pt x="0" y="0"/>
                  </a:lnTo>
                  <a:lnTo>
                    <a:pt x="0" y="0"/>
                  </a:lnTo>
                  <a:lnTo>
                    <a:pt x="0" y="4"/>
                  </a:lnTo>
                  <a:lnTo>
                    <a:pt x="0" y="4"/>
                  </a:lnTo>
                  <a:lnTo>
                    <a:pt x="0" y="4"/>
                  </a:lnTo>
                  <a:lnTo>
                    <a:pt x="0" y="0"/>
                  </a:lnTo>
                  <a:lnTo>
                    <a:pt x="0" y="0"/>
                  </a:lnTo>
                  <a:lnTo>
                    <a:pt x="0" y="0"/>
                  </a:lnTo>
                  <a:lnTo>
                    <a:pt x="0" y="0"/>
                  </a:lnTo>
                  <a:lnTo>
                    <a:pt x="0" y="4"/>
                  </a:lnTo>
                  <a:lnTo>
                    <a:pt x="0" y="4"/>
                  </a:lnTo>
                  <a:lnTo>
                    <a:pt x="0" y="4"/>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69" name="Freeform 537"/>
            <p:cNvSpPr>
              <a:spLocks noChangeAspect="1"/>
            </p:cNvSpPr>
            <p:nvPr/>
          </p:nvSpPr>
          <p:spPr bwMode="auto">
            <a:xfrm>
              <a:off x="5061" y="2316"/>
              <a:ext cx="0" cy="3"/>
            </a:xfrm>
            <a:custGeom>
              <a:avLst/>
              <a:gdLst/>
              <a:ahLst/>
              <a:cxnLst>
                <a:cxn ang="0">
                  <a:pos x="0" y="4"/>
                </a:cxn>
                <a:cxn ang="0">
                  <a:pos x="0" y="4"/>
                </a:cxn>
                <a:cxn ang="0">
                  <a:pos x="0" y="0"/>
                </a:cxn>
                <a:cxn ang="0">
                  <a:pos x="0" y="0"/>
                </a:cxn>
                <a:cxn ang="0">
                  <a:pos x="0" y="0"/>
                </a:cxn>
                <a:cxn ang="0">
                  <a:pos x="0" y="0"/>
                </a:cxn>
                <a:cxn ang="0">
                  <a:pos x="0" y="0"/>
                </a:cxn>
                <a:cxn ang="0">
                  <a:pos x="0" y="4"/>
                </a:cxn>
                <a:cxn ang="0">
                  <a:pos x="0" y="4"/>
                </a:cxn>
                <a:cxn ang="0">
                  <a:pos x="0" y="0"/>
                </a:cxn>
                <a:cxn ang="0">
                  <a:pos x="0" y="4"/>
                </a:cxn>
              </a:cxnLst>
              <a:rect l="0" t="0" r="r" b="b"/>
              <a:pathLst>
                <a:path h="4">
                  <a:moveTo>
                    <a:pt x="0" y="4"/>
                  </a:moveTo>
                  <a:lnTo>
                    <a:pt x="0" y="4"/>
                  </a:lnTo>
                  <a:lnTo>
                    <a:pt x="0" y="0"/>
                  </a:lnTo>
                  <a:lnTo>
                    <a:pt x="0" y="0"/>
                  </a:lnTo>
                  <a:lnTo>
                    <a:pt x="0" y="0"/>
                  </a:lnTo>
                  <a:lnTo>
                    <a:pt x="0" y="0"/>
                  </a:lnTo>
                  <a:lnTo>
                    <a:pt x="0" y="0"/>
                  </a:lnTo>
                  <a:lnTo>
                    <a:pt x="0" y="4"/>
                  </a:lnTo>
                  <a:lnTo>
                    <a:pt x="0" y="4"/>
                  </a:lnTo>
                  <a:lnTo>
                    <a:pt x="0" y="0"/>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70" name="Freeform 538"/>
            <p:cNvSpPr>
              <a:spLocks noChangeAspect="1"/>
            </p:cNvSpPr>
            <p:nvPr/>
          </p:nvSpPr>
          <p:spPr bwMode="auto">
            <a:xfrm>
              <a:off x="5061" y="2316"/>
              <a:ext cx="6" cy="3"/>
            </a:xfrm>
            <a:custGeom>
              <a:avLst/>
              <a:gdLst/>
              <a:ahLst/>
              <a:cxnLst>
                <a:cxn ang="0">
                  <a:pos x="4" y="4"/>
                </a:cxn>
                <a:cxn ang="0">
                  <a:pos x="4" y="4"/>
                </a:cxn>
                <a:cxn ang="0">
                  <a:pos x="4" y="4"/>
                </a:cxn>
                <a:cxn ang="0">
                  <a:pos x="0" y="4"/>
                </a:cxn>
                <a:cxn ang="0">
                  <a:pos x="0" y="0"/>
                </a:cxn>
                <a:cxn ang="0">
                  <a:pos x="4" y="0"/>
                </a:cxn>
                <a:cxn ang="0">
                  <a:pos x="4" y="4"/>
                </a:cxn>
              </a:cxnLst>
              <a:rect l="0" t="0" r="r" b="b"/>
              <a:pathLst>
                <a:path w="4" h="4">
                  <a:moveTo>
                    <a:pt x="4" y="4"/>
                  </a:moveTo>
                  <a:lnTo>
                    <a:pt x="4" y="4"/>
                  </a:lnTo>
                  <a:lnTo>
                    <a:pt x="4" y="4"/>
                  </a:lnTo>
                  <a:lnTo>
                    <a:pt x="0" y="4"/>
                  </a:lnTo>
                  <a:lnTo>
                    <a:pt x="0" y="0"/>
                  </a:lnTo>
                  <a:lnTo>
                    <a:pt x="4" y="0"/>
                  </a:lnTo>
                  <a:lnTo>
                    <a:pt x="4"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71" name="Freeform 539"/>
            <p:cNvSpPr>
              <a:spLocks noChangeAspect="1"/>
            </p:cNvSpPr>
            <p:nvPr/>
          </p:nvSpPr>
          <p:spPr bwMode="auto">
            <a:xfrm>
              <a:off x="5066" y="2316"/>
              <a:ext cx="3" cy="3"/>
            </a:xfrm>
            <a:custGeom>
              <a:avLst/>
              <a:gdLst/>
              <a:ahLst/>
              <a:cxnLst>
                <a:cxn ang="0">
                  <a:pos x="0" y="0"/>
                </a:cxn>
                <a:cxn ang="0">
                  <a:pos x="0" y="0"/>
                </a:cxn>
                <a:cxn ang="0">
                  <a:pos x="0" y="0"/>
                </a:cxn>
                <a:cxn ang="0">
                  <a:pos x="0" y="0"/>
                </a:cxn>
                <a:cxn ang="0">
                  <a:pos x="0" y="0"/>
                </a:cxn>
                <a:cxn ang="0">
                  <a:pos x="0" y="0"/>
                </a:cxn>
                <a:cxn ang="0">
                  <a:pos x="4" y="0"/>
                </a:cxn>
                <a:cxn ang="0">
                  <a:pos x="4" y="0"/>
                </a:cxn>
                <a:cxn ang="0">
                  <a:pos x="4" y="0"/>
                </a:cxn>
                <a:cxn ang="0">
                  <a:pos x="4" y="0"/>
                </a:cxn>
                <a:cxn ang="0">
                  <a:pos x="4" y="0"/>
                </a:cxn>
                <a:cxn ang="0">
                  <a:pos x="4" y="0"/>
                </a:cxn>
                <a:cxn ang="0">
                  <a:pos x="4" y="4"/>
                </a:cxn>
                <a:cxn ang="0">
                  <a:pos x="0" y="4"/>
                </a:cxn>
                <a:cxn ang="0">
                  <a:pos x="0" y="4"/>
                </a:cxn>
                <a:cxn ang="0">
                  <a:pos x="0" y="0"/>
                </a:cxn>
                <a:cxn ang="0">
                  <a:pos x="0" y="0"/>
                </a:cxn>
                <a:cxn ang="0">
                  <a:pos x="0" y="0"/>
                </a:cxn>
              </a:cxnLst>
              <a:rect l="0" t="0" r="r" b="b"/>
              <a:pathLst>
                <a:path w="4" h="4">
                  <a:moveTo>
                    <a:pt x="0" y="0"/>
                  </a:moveTo>
                  <a:lnTo>
                    <a:pt x="0" y="0"/>
                  </a:lnTo>
                  <a:lnTo>
                    <a:pt x="0" y="0"/>
                  </a:lnTo>
                  <a:lnTo>
                    <a:pt x="0" y="0"/>
                  </a:lnTo>
                  <a:lnTo>
                    <a:pt x="0" y="0"/>
                  </a:lnTo>
                  <a:lnTo>
                    <a:pt x="0" y="0"/>
                  </a:lnTo>
                  <a:lnTo>
                    <a:pt x="4" y="0"/>
                  </a:lnTo>
                  <a:lnTo>
                    <a:pt x="4" y="0"/>
                  </a:lnTo>
                  <a:lnTo>
                    <a:pt x="4" y="0"/>
                  </a:lnTo>
                  <a:lnTo>
                    <a:pt x="4" y="0"/>
                  </a:lnTo>
                  <a:lnTo>
                    <a:pt x="4" y="0"/>
                  </a:lnTo>
                  <a:lnTo>
                    <a:pt x="4" y="0"/>
                  </a:lnTo>
                  <a:lnTo>
                    <a:pt x="4" y="4"/>
                  </a:lnTo>
                  <a:lnTo>
                    <a:pt x="0" y="4"/>
                  </a:lnTo>
                  <a:lnTo>
                    <a:pt x="0" y="4"/>
                  </a:lnTo>
                  <a:lnTo>
                    <a:pt x="0" y="0"/>
                  </a:lnTo>
                  <a:lnTo>
                    <a:pt x="0" y="0"/>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72" name="Freeform 540"/>
            <p:cNvSpPr>
              <a:spLocks noChangeAspect="1"/>
            </p:cNvSpPr>
            <p:nvPr/>
          </p:nvSpPr>
          <p:spPr bwMode="auto">
            <a:xfrm>
              <a:off x="5066" y="2316"/>
              <a:ext cx="3" cy="3"/>
            </a:xfrm>
            <a:custGeom>
              <a:avLst/>
              <a:gdLst/>
              <a:ahLst/>
              <a:cxnLst>
                <a:cxn ang="0">
                  <a:pos x="0" y="0"/>
                </a:cxn>
                <a:cxn ang="0">
                  <a:pos x="0" y="0"/>
                </a:cxn>
                <a:cxn ang="0">
                  <a:pos x="0" y="0"/>
                </a:cxn>
                <a:cxn ang="0">
                  <a:pos x="0" y="0"/>
                </a:cxn>
                <a:cxn ang="0">
                  <a:pos x="4" y="4"/>
                </a:cxn>
                <a:cxn ang="0">
                  <a:pos x="4" y="4"/>
                </a:cxn>
                <a:cxn ang="0">
                  <a:pos x="4" y="4"/>
                </a:cxn>
                <a:cxn ang="0">
                  <a:pos x="4" y="0"/>
                </a:cxn>
                <a:cxn ang="0">
                  <a:pos x="4" y="0"/>
                </a:cxn>
                <a:cxn ang="0">
                  <a:pos x="4" y="0"/>
                </a:cxn>
                <a:cxn ang="0">
                  <a:pos x="4" y="0"/>
                </a:cxn>
                <a:cxn ang="0">
                  <a:pos x="4" y="0"/>
                </a:cxn>
                <a:cxn ang="0">
                  <a:pos x="4" y="0"/>
                </a:cxn>
                <a:cxn ang="0">
                  <a:pos x="4" y="0"/>
                </a:cxn>
                <a:cxn ang="0">
                  <a:pos x="4" y="0"/>
                </a:cxn>
                <a:cxn ang="0">
                  <a:pos x="0" y="0"/>
                </a:cxn>
                <a:cxn ang="0">
                  <a:pos x="0" y="0"/>
                </a:cxn>
                <a:cxn ang="0">
                  <a:pos x="0" y="0"/>
                </a:cxn>
              </a:cxnLst>
              <a:rect l="0" t="0" r="r" b="b"/>
              <a:pathLst>
                <a:path w="4" h="4">
                  <a:moveTo>
                    <a:pt x="0" y="0"/>
                  </a:moveTo>
                  <a:lnTo>
                    <a:pt x="0" y="0"/>
                  </a:lnTo>
                  <a:lnTo>
                    <a:pt x="0" y="0"/>
                  </a:lnTo>
                  <a:lnTo>
                    <a:pt x="0" y="0"/>
                  </a:lnTo>
                  <a:lnTo>
                    <a:pt x="4" y="4"/>
                  </a:lnTo>
                  <a:lnTo>
                    <a:pt x="4" y="4"/>
                  </a:lnTo>
                  <a:lnTo>
                    <a:pt x="4" y="4"/>
                  </a:lnTo>
                  <a:lnTo>
                    <a:pt x="4" y="0"/>
                  </a:lnTo>
                  <a:lnTo>
                    <a:pt x="4" y="0"/>
                  </a:lnTo>
                  <a:lnTo>
                    <a:pt x="4" y="0"/>
                  </a:lnTo>
                  <a:lnTo>
                    <a:pt x="4" y="0"/>
                  </a:lnTo>
                  <a:lnTo>
                    <a:pt x="4" y="0"/>
                  </a:lnTo>
                  <a:lnTo>
                    <a:pt x="4" y="0"/>
                  </a:lnTo>
                  <a:lnTo>
                    <a:pt x="4" y="0"/>
                  </a:lnTo>
                  <a:lnTo>
                    <a:pt x="4" y="0"/>
                  </a:lnTo>
                  <a:lnTo>
                    <a:pt x="0" y="0"/>
                  </a:lnTo>
                  <a:lnTo>
                    <a:pt x="0" y="0"/>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73" name="Freeform 541"/>
            <p:cNvSpPr>
              <a:spLocks noChangeAspect="1"/>
            </p:cNvSpPr>
            <p:nvPr/>
          </p:nvSpPr>
          <p:spPr bwMode="auto">
            <a:xfrm>
              <a:off x="5069" y="2311"/>
              <a:ext cx="3" cy="6"/>
            </a:xfrm>
            <a:custGeom>
              <a:avLst/>
              <a:gdLst/>
              <a:ahLst/>
              <a:cxnLst>
                <a:cxn ang="0">
                  <a:pos x="0" y="4"/>
                </a:cxn>
                <a:cxn ang="0">
                  <a:pos x="0" y="4"/>
                </a:cxn>
                <a:cxn ang="0">
                  <a:pos x="0" y="0"/>
                </a:cxn>
                <a:cxn ang="0">
                  <a:pos x="3" y="0"/>
                </a:cxn>
                <a:cxn ang="0">
                  <a:pos x="3" y="0"/>
                </a:cxn>
                <a:cxn ang="0">
                  <a:pos x="3" y="4"/>
                </a:cxn>
                <a:cxn ang="0">
                  <a:pos x="3" y="4"/>
                </a:cxn>
                <a:cxn ang="0">
                  <a:pos x="3" y="0"/>
                </a:cxn>
                <a:cxn ang="0">
                  <a:pos x="3" y="0"/>
                </a:cxn>
                <a:cxn ang="0">
                  <a:pos x="0" y="4"/>
                </a:cxn>
                <a:cxn ang="0">
                  <a:pos x="0" y="4"/>
                </a:cxn>
                <a:cxn ang="0">
                  <a:pos x="0" y="4"/>
                </a:cxn>
                <a:cxn ang="0">
                  <a:pos x="3" y="4"/>
                </a:cxn>
                <a:cxn ang="0">
                  <a:pos x="3" y="4"/>
                </a:cxn>
                <a:cxn ang="0">
                  <a:pos x="3" y="4"/>
                </a:cxn>
                <a:cxn ang="0">
                  <a:pos x="3" y="4"/>
                </a:cxn>
                <a:cxn ang="0">
                  <a:pos x="3" y="4"/>
                </a:cxn>
                <a:cxn ang="0">
                  <a:pos x="0" y="4"/>
                </a:cxn>
                <a:cxn ang="0">
                  <a:pos x="0" y="4"/>
                </a:cxn>
                <a:cxn ang="0">
                  <a:pos x="0" y="4"/>
                </a:cxn>
              </a:cxnLst>
              <a:rect l="0" t="0" r="r" b="b"/>
              <a:pathLst>
                <a:path w="3" h="4">
                  <a:moveTo>
                    <a:pt x="0" y="4"/>
                  </a:moveTo>
                  <a:lnTo>
                    <a:pt x="0" y="4"/>
                  </a:lnTo>
                  <a:lnTo>
                    <a:pt x="0" y="0"/>
                  </a:lnTo>
                  <a:lnTo>
                    <a:pt x="3" y="0"/>
                  </a:lnTo>
                  <a:lnTo>
                    <a:pt x="3" y="0"/>
                  </a:lnTo>
                  <a:lnTo>
                    <a:pt x="3" y="4"/>
                  </a:lnTo>
                  <a:lnTo>
                    <a:pt x="3" y="4"/>
                  </a:lnTo>
                  <a:lnTo>
                    <a:pt x="3" y="0"/>
                  </a:lnTo>
                  <a:lnTo>
                    <a:pt x="3" y="0"/>
                  </a:lnTo>
                  <a:lnTo>
                    <a:pt x="0" y="4"/>
                  </a:lnTo>
                  <a:lnTo>
                    <a:pt x="0" y="4"/>
                  </a:lnTo>
                  <a:lnTo>
                    <a:pt x="0" y="4"/>
                  </a:lnTo>
                  <a:lnTo>
                    <a:pt x="3" y="4"/>
                  </a:lnTo>
                  <a:lnTo>
                    <a:pt x="3" y="4"/>
                  </a:lnTo>
                  <a:lnTo>
                    <a:pt x="3" y="4"/>
                  </a:lnTo>
                  <a:lnTo>
                    <a:pt x="3" y="4"/>
                  </a:lnTo>
                  <a:lnTo>
                    <a:pt x="3" y="4"/>
                  </a:lnTo>
                  <a:lnTo>
                    <a:pt x="0" y="4"/>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74" name="Freeform 542"/>
            <p:cNvSpPr>
              <a:spLocks noChangeAspect="1"/>
            </p:cNvSpPr>
            <p:nvPr/>
          </p:nvSpPr>
          <p:spPr bwMode="auto">
            <a:xfrm>
              <a:off x="5072" y="2311"/>
              <a:ext cx="3" cy="6"/>
            </a:xfrm>
            <a:custGeom>
              <a:avLst/>
              <a:gdLst/>
              <a:ahLst/>
              <a:cxnLst>
                <a:cxn ang="0">
                  <a:pos x="0" y="4"/>
                </a:cxn>
                <a:cxn ang="0">
                  <a:pos x="0" y="0"/>
                </a:cxn>
                <a:cxn ang="0">
                  <a:pos x="0" y="0"/>
                </a:cxn>
                <a:cxn ang="0">
                  <a:pos x="0" y="4"/>
                </a:cxn>
                <a:cxn ang="0">
                  <a:pos x="4" y="0"/>
                </a:cxn>
                <a:cxn ang="0">
                  <a:pos x="4" y="0"/>
                </a:cxn>
                <a:cxn ang="0">
                  <a:pos x="4" y="4"/>
                </a:cxn>
                <a:cxn ang="0">
                  <a:pos x="4" y="4"/>
                </a:cxn>
                <a:cxn ang="0">
                  <a:pos x="4" y="4"/>
                </a:cxn>
                <a:cxn ang="0">
                  <a:pos x="4" y="4"/>
                </a:cxn>
                <a:cxn ang="0">
                  <a:pos x="0" y="4"/>
                </a:cxn>
                <a:cxn ang="0">
                  <a:pos x="0" y="4"/>
                </a:cxn>
                <a:cxn ang="0">
                  <a:pos x="0" y="4"/>
                </a:cxn>
              </a:cxnLst>
              <a:rect l="0" t="0" r="r" b="b"/>
              <a:pathLst>
                <a:path w="4" h="4">
                  <a:moveTo>
                    <a:pt x="0" y="4"/>
                  </a:moveTo>
                  <a:lnTo>
                    <a:pt x="0" y="0"/>
                  </a:lnTo>
                  <a:lnTo>
                    <a:pt x="0" y="0"/>
                  </a:lnTo>
                  <a:lnTo>
                    <a:pt x="0" y="4"/>
                  </a:lnTo>
                  <a:lnTo>
                    <a:pt x="4" y="0"/>
                  </a:lnTo>
                  <a:lnTo>
                    <a:pt x="4" y="0"/>
                  </a:lnTo>
                  <a:lnTo>
                    <a:pt x="4" y="4"/>
                  </a:lnTo>
                  <a:lnTo>
                    <a:pt x="4" y="4"/>
                  </a:lnTo>
                  <a:lnTo>
                    <a:pt x="4" y="4"/>
                  </a:lnTo>
                  <a:lnTo>
                    <a:pt x="4" y="4"/>
                  </a:lnTo>
                  <a:lnTo>
                    <a:pt x="0" y="4"/>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75" name="Freeform 543"/>
            <p:cNvSpPr>
              <a:spLocks noChangeAspect="1" noEditPoints="1"/>
            </p:cNvSpPr>
            <p:nvPr/>
          </p:nvSpPr>
          <p:spPr bwMode="auto">
            <a:xfrm>
              <a:off x="5058" y="2300"/>
              <a:ext cx="3" cy="3"/>
            </a:xfrm>
            <a:custGeom>
              <a:avLst/>
              <a:gdLst/>
              <a:ahLst/>
              <a:cxnLst>
                <a:cxn ang="0">
                  <a:pos x="0" y="3"/>
                </a:cxn>
                <a:cxn ang="0">
                  <a:pos x="0" y="3"/>
                </a:cxn>
                <a:cxn ang="0">
                  <a:pos x="0" y="3"/>
                </a:cxn>
                <a:cxn ang="0">
                  <a:pos x="0" y="3"/>
                </a:cxn>
                <a:cxn ang="0">
                  <a:pos x="0" y="0"/>
                </a:cxn>
                <a:cxn ang="0">
                  <a:pos x="0" y="0"/>
                </a:cxn>
                <a:cxn ang="0">
                  <a:pos x="0" y="3"/>
                </a:cxn>
                <a:cxn ang="0">
                  <a:pos x="0" y="3"/>
                </a:cxn>
                <a:cxn ang="0">
                  <a:pos x="0" y="3"/>
                </a:cxn>
                <a:cxn ang="0">
                  <a:pos x="0" y="0"/>
                </a:cxn>
                <a:cxn ang="0">
                  <a:pos x="0" y="0"/>
                </a:cxn>
                <a:cxn ang="0">
                  <a:pos x="4" y="0"/>
                </a:cxn>
                <a:cxn ang="0">
                  <a:pos x="4" y="0"/>
                </a:cxn>
                <a:cxn ang="0">
                  <a:pos x="4" y="0"/>
                </a:cxn>
                <a:cxn ang="0">
                  <a:pos x="4" y="0"/>
                </a:cxn>
                <a:cxn ang="0">
                  <a:pos x="4" y="0"/>
                </a:cxn>
                <a:cxn ang="0">
                  <a:pos x="4" y="0"/>
                </a:cxn>
                <a:cxn ang="0">
                  <a:pos x="4" y="3"/>
                </a:cxn>
                <a:cxn ang="0">
                  <a:pos x="4" y="3"/>
                </a:cxn>
                <a:cxn ang="0">
                  <a:pos x="4" y="3"/>
                </a:cxn>
                <a:cxn ang="0">
                  <a:pos x="4" y="3"/>
                </a:cxn>
                <a:cxn ang="0">
                  <a:pos x="4" y="3"/>
                </a:cxn>
                <a:cxn ang="0">
                  <a:pos x="0" y="3"/>
                </a:cxn>
                <a:cxn ang="0">
                  <a:pos x="0" y="3"/>
                </a:cxn>
                <a:cxn ang="0">
                  <a:pos x="0" y="3"/>
                </a:cxn>
                <a:cxn ang="0">
                  <a:pos x="0" y="3"/>
                </a:cxn>
                <a:cxn ang="0">
                  <a:pos x="0" y="3"/>
                </a:cxn>
                <a:cxn ang="0">
                  <a:pos x="0" y="3"/>
                </a:cxn>
                <a:cxn ang="0">
                  <a:pos x="0" y="3"/>
                </a:cxn>
                <a:cxn ang="0">
                  <a:pos x="4" y="3"/>
                </a:cxn>
                <a:cxn ang="0">
                  <a:pos x="4" y="3"/>
                </a:cxn>
                <a:cxn ang="0">
                  <a:pos x="4" y="3"/>
                </a:cxn>
                <a:cxn ang="0">
                  <a:pos x="4" y="3"/>
                </a:cxn>
                <a:cxn ang="0">
                  <a:pos x="4" y="3"/>
                </a:cxn>
                <a:cxn ang="0">
                  <a:pos x="4" y="0"/>
                </a:cxn>
                <a:cxn ang="0">
                  <a:pos x="4" y="0"/>
                </a:cxn>
                <a:cxn ang="0">
                  <a:pos x="4" y="0"/>
                </a:cxn>
                <a:cxn ang="0">
                  <a:pos x="4" y="0"/>
                </a:cxn>
                <a:cxn ang="0">
                  <a:pos x="4" y="0"/>
                </a:cxn>
                <a:cxn ang="0">
                  <a:pos x="4" y="0"/>
                </a:cxn>
                <a:cxn ang="0">
                  <a:pos x="0" y="0"/>
                </a:cxn>
                <a:cxn ang="0">
                  <a:pos x="0" y="0"/>
                </a:cxn>
                <a:cxn ang="0">
                  <a:pos x="0" y="3"/>
                </a:cxn>
                <a:cxn ang="0">
                  <a:pos x="0" y="3"/>
                </a:cxn>
              </a:cxnLst>
              <a:rect l="0" t="0" r="r" b="b"/>
              <a:pathLst>
                <a:path w="4" h="3">
                  <a:moveTo>
                    <a:pt x="0" y="3"/>
                  </a:moveTo>
                  <a:lnTo>
                    <a:pt x="0" y="3"/>
                  </a:lnTo>
                  <a:lnTo>
                    <a:pt x="0" y="3"/>
                  </a:lnTo>
                  <a:lnTo>
                    <a:pt x="0" y="3"/>
                  </a:lnTo>
                  <a:lnTo>
                    <a:pt x="0" y="0"/>
                  </a:lnTo>
                  <a:lnTo>
                    <a:pt x="0" y="0"/>
                  </a:lnTo>
                  <a:lnTo>
                    <a:pt x="0" y="3"/>
                  </a:lnTo>
                  <a:lnTo>
                    <a:pt x="0" y="3"/>
                  </a:lnTo>
                  <a:close/>
                  <a:moveTo>
                    <a:pt x="0" y="3"/>
                  </a:moveTo>
                  <a:lnTo>
                    <a:pt x="0" y="0"/>
                  </a:lnTo>
                  <a:lnTo>
                    <a:pt x="0" y="0"/>
                  </a:lnTo>
                  <a:lnTo>
                    <a:pt x="4" y="0"/>
                  </a:lnTo>
                  <a:lnTo>
                    <a:pt x="4" y="0"/>
                  </a:lnTo>
                  <a:lnTo>
                    <a:pt x="4" y="0"/>
                  </a:lnTo>
                  <a:lnTo>
                    <a:pt x="4" y="0"/>
                  </a:lnTo>
                  <a:lnTo>
                    <a:pt x="4" y="0"/>
                  </a:lnTo>
                  <a:lnTo>
                    <a:pt x="4" y="0"/>
                  </a:lnTo>
                  <a:lnTo>
                    <a:pt x="4" y="3"/>
                  </a:lnTo>
                  <a:lnTo>
                    <a:pt x="4" y="3"/>
                  </a:lnTo>
                  <a:lnTo>
                    <a:pt x="4" y="3"/>
                  </a:lnTo>
                  <a:lnTo>
                    <a:pt x="4" y="3"/>
                  </a:lnTo>
                  <a:lnTo>
                    <a:pt x="4" y="3"/>
                  </a:lnTo>
                  <a:lnTo>
                    <a:pt x="0" y="3"/>
                  </a:lnTo>
                  <a:lnTo>
                    <a:pt x="0" y="3"/>
                  </a:lnTo>
                  <a:lnTo>
                    <a:pt x="0" y="3"/>
                  </a:lnTo>
                  <a:lnTo>
                    <a:pt x="0" y="3"/>
                  </a:lnTo>
                  <a:close/>
                  <a:moveTo>
                    <a:pt x="0" y="3"/>
                  </a:moveTo>
                  <a:lnTo>
                    <a:pt x="0" y="3"/>
                  </a:lnTo>
                  <a:lnTo>
                    <a:pt x="0" y="3"/>
                  </a:lnTo>
                  <a:lnTo>
                    <a:pt x="4" y="3"/>
                  </a:lnTo>
                  <a:lnTo>
                    <a:pt x="4" y="3"/>
                  </a:lnTo>
                  <a:lnTo>
                    <a:pt x="4" y="3"/>
                  </a:lnTo>
                  <a:lnTo>
                    <a:pt x="4" y="3"/>
                  </a:lnTo>
                  <a:lnTo>
                    <a:pt x="4" y="3"/>
                  </a:lnTo>
                  <a:lnTo>
                    <a:pt x="4" y="0"/>
                  </a:lnTo>
                  <a:lnTo>
                    <a:pt x="4" y="0"/>
                  </a:lnTo>
                  <a:lnTo>
                    <a:pt x="4" y="0"/>
                  </a:lnTo>
                  <a:lnTo>
                    <a:pt x="4" y="0"/>
                  </a:lnTo>
                  <a:lnTo>
                    <a:pt x="4" y="0"/>
                  </a:lnTo>
                  <a:lnTo>
                    <a:pt x="4" y="0"/>
                  </a:lnTo>
                  <a:lnTo>
                    <a:pt x="0" y="0"/>
                  </a:lnTo>
                  <a:lnTo>
                    <a:pt x="0" y="0"/>
                  </a:lnTo>
                  <a:lnTo>
                    <a:pt x="0" y="3"/>
                  </a:lnTo>
                  <a:lnTo>
                    <a:pt x="0" y="3"/>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76" name="Freeform 544"/>
            <p:cNvSpPr>
              <a:spLocks noChangeAspect="1" noEditPoints="1"/>
            </p:cNvSpPr>
            <p:nvPr/>
          </p:nvSpPr>
          <p:spPr bwMode="auto">
            <a:xfrm>
              <a:off x="5061" y="2300"/>
              <a:ext cx="8" cy="3"/>
            </a:xfrm>
            <a:custGeom>
              <a:avLst/>
              <a:gdLst/>
              <a:ahLst/>
              <a:cxnLst>
                <a:cxn ang="0">
                  <a:pos x="0" y="0"/>
                </a:cxn>
                <a:cxn ang="0">
                  <a:pos x="4" y="0"/>
                </a:cxn>
                <a:cxn ang="0">
                  <a:pos x="4" y="0"/>
                </a:cxn>
                <a:cxn ang="0">
                  <a:pos x="4" y="0"/>
                </a:cxn>
                <a:cxn ang="0">
                  <a:pos x="4" y="0"/>
                </a:cxn>
                <a:cxn ang="0">
                  <a:pos x="4" y="0"/>
                </a:cxn>
                <a:cxn ang="0">
                  <a:pos x="4" y="0"/>
                </a:cxn>
                <a:cxn ang="0">
                  <a:pos x="4" y="0"/>
                </a:cxn>
                <a:cxn ang="0">
                  <a:pos x="4" y="0"/>
                </a:cxn>
                <a:cxn ang="0">
                  <a:pos x="4" y="3"/>
                </a:cxn>
                <a:cxn ang="0">
                  <a:pos x="4" y="3"/>
                </a:cxn>
                <a:cxn ang="0">
                  <a:pos x="4" y="3"/>
                </a:cxn>
                <a:cxn ang="0">
                  <a:pos x="4" y="3"/>
                </a:cxn>
                <a:cxn ang="0">
                  <a:pos x="4" y="3"/>
                </a:cxn>
                <a:cxn ang="0">
                  <a:pos x="4" y="3"/>
                </a:cxn>
                <a:cxn ang="0">
                  <a:pos x="4" y="3"/>
                </a:cxn>
                <a:cxn ang="0">
                  <a:pos x="4" y="3"/>
                </a:cxn>
                <a:cxn ang="0">
                  <a:pos x="4" y="3"/>
                </a:cxn>
                <a:cxn ang="0">
                  <a:pos x="0" y="0"/>
                </a:cxn>
                <a:cxn ang="0">
                  <a:pos x="0" y="0"/>
                </a:cxn>
                <a:cxn ang="0">
                  <a:pos x="4" y="3"/>
                </a:cxn>
                <a:cxn ang="0">
                  <a:pos x="4" y="0"/>
                </a:cxn>
                <a:cxn ang="0">
                  <a:pos x="8" y="0"/>
                </a:cxn>
                <a:cxn ang="0">
                  <a:pos x="8" y="0"/>
                </a:cxn>
                <a:cxn ang="0">
                  <a:pos x="8" y="0"/>
                </a:cxn>
                <a:cxn ang="0">
                  <a:pos x="8" y="0"/>
                </a:cxn>
                <a:cxn ang="0">
                  <a:pos x="8" y="0"/>
                </a:cxn>
                <a:cxn ang="0">
                  <a:pos x="8" y="3"/>
                </a:cxn>
                <a:cxn ang="0">
                  <a:pos x="8" y="3"/>
                </a:cxn>
                <a:cxn ang="0">
                  <a:pos x="8" y="0"/>
                </a:cxn>
                <a:cxn ang="0">
                  <a:pos x="8" y="3"/>
                </a:cxn>
                <a:cxn ang="0">
                  <a:pos x="8" y="3"/>
                </a:cxn>
                <a:cxn ang="0">
                  <a:pos x="4" y="3"/>
                </a:cxn>
                <a:cxn ang="0">
                  <a:pos x="4" y="3"/>
                </a:cxn>
              </a:cxnLst>
              <a:rect l="0" t="0" r="r" b="b"/>
              <a:pathLst>
                <a:path w="8" h="3">
                  <a:moveTo>
                    <a:pt x="0" y="0"/>
                  </a:moveTo>
                  <a:lnTo>
                    <a:pt x="4" y="0"/>
                  </a:lnTo>
                  <a:lnTo>
                    <a:pt x="4" y="0"/>
                  </a:lnTo>
                  <a:lnTo>
                    <a:pt x="4" y="0"/>
                  </a:lnTo>
                  <a:lnTo>
                    <a:pt x="4" y="0"/>
                  </a:lnTo>
                  <a:lnTo>
                    <a:pt x="4" y="0"/>
                  </a:lnTo>
                  <a:lnTo>
                    <a:pt x="4" y="0"/>
                  </a:lnTo>
                  <a:lnTo>
                    <a:pt x="4" y="0"/>
                  </a:lnTo>
                  <a:lnTo>
                    <a:pt x="4" y="0"/>
                  </a:lnTo>
                  <a:lnTo>
                    <a:pt x="4" y="3"/>
                  </a:lnTo>
                  <a:lnTo>
                    <a:pt x="4" y="3"/>
                  </a:lnTo>
                  <a:lnTo>
                    <a:pt x="4" y="3"/>
                  </a:lnTo>
                  <a:lnTo>
                    <a:pt x="4" y="3"/>
                  </a:lnTo>
                  <a:lnTo>
                    <a:pt x="4" y="3"/>
                  </a:lnTo>
                  <a:lnTo>
                    <a:pt x="4" y="3"/>
                  </a:lnTo>
                  <a:lnTo>
                    <a:pt x="4" y="3"/>
                  </a:lnTo>
                  <a:lnTo>
                    <a:pt x="4" y="3"/>
                  </a:lnTo>
                  <a:lnTo>
                    <a:pt x="4" y="3"/>
                  </a:lnTo>
                  <a:lnTo>
                    <a:pt x="0" y="0"/>
                  </a:lnTo>
                  <a:lnTo>
                    <a:pt x="0" y="0"/>
                  </a:lnTo>
                  <a:close/>
                  <a:moveTo>
                    <a:pt x="4" y="3"/>
                  </a:moveTo>
                  <a:lnTo>
                    <a:pt x="4" y="0"/>
                  </a:lnTo>
                  <a:lnTo>
                    <a:pt x="8" y="0"/>
                  </a:lnTo>
                  <a:lnTo>
                    <a:pt x="8" y="0"/>
                  </a:lnTo>
                  <a:lnTo>
                    <a:pt x="8" y="0"/>
                  </a:lnTo>
                  <a:lnTo>
                    <a:pt x="8" y="0"/>
                  </a:lnTo>
                  <a:lnTo>
                    <a:pt x="8" y="0"/>
                  </a:lnTo>
                  <a:lnTo>
                    <a:pt x="8" y="3"/>
                  </a:lnTo>
                  <a:lnTo>
                    <a:pt x="8" y="3"/>
                  </a:lnTo>
                  <a:lnTo>
                    <a:pt x="8" y="0"/>
                  </a:lnTo>
                  <a:lnTo>
                    <a:pt x="8" y="3"/>
                  </a:lnTo>
                  <a:lnTo>
                    <a:pt x="8" y="3"/>
                  </a:lnTo>
                  <a:lnTo>
                    <a:pt x="4" y="3"/>
                  </a:lnTo>
                  <a:lnTo>
                    <a:pt x="4" y="3"/>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77" name="Freeform 545"/>
            <p:cNvSpPr>
              <a:spLocks noChangeAspect="1"/>
            </p:cNvSpPr>
            <p:nvPr/>
          </p:nvSpPr>
          <p:spPr bwMode="auto">
            <a:xfrm>
              <a:off x="5058" y="2300"/>
              <a:ext cx="0" cy="3"/>
            </a:xfrm>
            <a:custGeom>
              <a:avLst/>
              <a:gdLst/>
              <a:ahLst/>
              <a:cxnLst>
                <a:cxn ang="0">
                  <a:pos x="0" y="3"/>
                </a:cxn>
                <a:cxn ang="0">
                  <a:pos x="0" y="3"/>
                </a:cxn>
                <a:cxn ang="0">
                  <a:pos x="0" y="3"/>
                </a:cxn>
                <a:cxn ang="0">
                  <a:pos x="0" y="3"/>
                </a:cxn>
                <a:cxn ang="0">
                  <a:pos x="0" y="0"/>
                </a:cxn>
                <a:cxn ang="0">
                  <a:pos x="0" y="0"/>
                </a:cxn>
                <a:cxn ang="0">
                  <a:pos x="0" y="3"/>
                </a:cxn>
              </a:cxnLst>
              <a:rect l="0" t="0" r="r" b="b"/>
              <a:pathLst>
                <a:path h="3">
                  <a:moveTo>
                    <a:pt x="0" y="3"/>
                  </a:moveTo>
                  <a:lnTo>
                    <a:pt x="0" y="3"/>
                  </a:lnTo>
                  <a:lnTo>
                    <a:pt x="0" y="3"/>
                  </a:lnTo>
                  <a:lnTo>
                    <a:pt x="0" y="3"/>
                  </a:lnTo>
                  <a:lnTo>
                    <a:pt x="0" y="0"/>
                  </a:lnTo>
                  <a:lnTo>
                    <a:pt x="0" y="0"/>
                  </a:lnTo>
                  <a:lnTo>
                    <a:pt x="0" y="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78" name="Freeform 546"/>
            <p:cNvSpPr>
              <a:spLocks noChangeAspect="1"/>
            </p:cNvSpPr>
            <p:nvPr/>
          </p:nvSpPr>
          <p:spPr bwMode="auto">
            <a:xfrm>
              <a:off x="5058" y="2300"/>
              <a:ext cx="3" cy="3"/>
            </a:xfrm>
            <a:custGeom>
              <a:avLst/>
              <a:gdLst/>
              <a:ahLst/>
              <a:cxnLst>
                <a:cxn ang="0">
                  <a:pos x="0" y="3"/>
                </a:cxn>
                <a:cxn ang="0">
                  <a:pos x="0" y="3"/>
                </a:cxn>
                <a:cxn ang="0">
                  <a:pos x="0" y="3"/>
                </a:cxn>
                <a:cxn ang="0">
                  <a:pos x="0" y="0"/>
                </a:cxn>
                <a:cxn ang="0">
                  <a:pos x="4" y="0"/>
                </a:cxn>
                <a:cxn ang="0">
                  <a:pos x="4" y="0"/>
                </a:cxn>
                <a:cxn ang="0">
                  <a:pos x="4" y="0"/>
                </a:cxn>
                <a:cxn ang="0">
                  <a:pos x="4" y="0"/>
                </a:cxn>
                <a:cxn ang="0">
                  <a:pos x="4" y="0"/>
                </a:cxn>
                <a:cxn ang="0">
                  <a:pos x="4" y="3"/>
                </a:cxn>
                <a:cxn ang="0">
                  <a:pos x="4" y="3"/>
                </a:cxn>
                <a:cxn ang="0">
                  <a:pos x="4" y="3"/>
                </a:cxn>
                <a:cxn ang="0">
                  <a:pos x="4" y="3"/>
                </a:cxn>
                <a:cxn ang="0">
                  <a:pos x="4" y="3"/>
                </a:cxn>
                <a:cxn ang="0">
                  <a:pos x="4" y="3"/>
                </a:cxn>
                <a:cxn ang="0">
                  <a:pos x="0" y="3"/>
                </a:cxn>
                <a:cxn ang="0">
                  <a:pos x="0" y="3"/>
                </a:cxn>
                <a:cxn ang="0">
                  <a:pos x="0" y="3"/>
                </a:cxn>
              </a:cxnLst>
              <a:rect l="0" t="0" r="r" b="b"/>
              <a:pathLst>
                <a:path w="4" h="3">
                  <a:moveTo>
                    <a:pt x="0" y="3"/>
                  </a:moveTo>
                  <a:lnTo>
                    <a:pt x="0" y="3"/>
                  </a:lnTo>
                  <a:lnTo>
                    <a:pt x="0" y="3"/>
                  </a:lnTo>
                  <a:lnTo>
                    <a:pt x="0" y="0"/>
                  </a:lnTo>
                  <a:lnTo>
                    <a:pt x="4" y="0"/>
                  </a:lnTo>
                  <a:lnTo>
                    <a:pt x="4" y="0"/>
                  </a:lnTo>
                  <a:lnTo>
                    <a:pt x="4" y="0"/>
                  </a:lnTo>
                  <a:lnTo>
                    <a:pt x="4" y="0"/>
                  </a:lnTo>
                  <a:lnTo>
                    <a:pt x="4" y="0"/>
                  </a:lnTo>
                  <a:lnTo>
                    <a:pt x="4" y="3"/>
                  </a:lnTo>
                  <a:lnTo>
                    <a:pt x="4" y="3"/>
                  </a:lnTo>
                  <a:lnTo>
                    <a:pt x="4" y="3"/>
                  </a:lnTo>
                  <a:lnTo>
                    <a:pt x="4" y="3"/>
                  </a:lnTo>
                  <a:lnTo>
                    <a:pt x="4" y="3"/>
                  </a:lnTo>
                  <a:lnTo>
                    <a:pt x="4" y="3"/>
                  </a:lnTo>
                  <a:lnTo>
                    <a:pt x="0" y="3"/>
                  </a:lnTo>
                  <a:lnTo>
                    <a:pt x="0" y="3"/>
                  </a:lnTo>
                  <a:lnTo>
                    <a:pt x="0" y="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79" name="Freeform 547"/>
            <p:cNvSpPr>
              <a:spLocks noChangeAspect="1"/>
            </p:cNvSpPr>
            <p:nvPr/>
          </p:nvSpPr>
          <p:spPr bwMode="auto">
            <a:xfrm>
              <a:off x="5058" y="2300"/>
              <a:ext cx="3" cy="3"/>
            </a:xfrm>
            <a:custGeom>
              <a:avLst/>
              <a:gdLst/>
              <a:ahLst/>
              <a:cxnLst>
                <a:cxn ang="0">
                  <a:pos x="0" y="3"/>
                </a:cxn>
                <a:cxn ang="0">
                  <a:pos x="0" y="3"/>
                </a:cxn>
                <a:cxn ang="0">
                  <a:pos x="0" y="3"/>
                </a:cxn>
                <a:cxn ang="0">
                  <a:pos x="0" y="3"/>
                </a:cxn>
                <a:cxn ang="0">
                  <a:pos x="0" y="3"/>
                </a:cxn>
                <a:cxn ang="0">
                  <a:pos x="4" y="3"/>
                </a:cxn>
                <a:cxn ang="0">
                  <a:pos x="4" y="3"/>
                </a:cxn>
                <a:cxn ang="0">
                  <a:pos x="4" y="3"/>
                </a:cxn>
                <a:cxn ang="0">
                  <a:pos x="4" y="3"/>
                </a:cxn>
                <a:cxn ang="0">
                  <a:pos x="4" y="3"/>
                </a:cxn>
                <a:cxn ang="0">
                  <a:pos x="4" y="3"/>
                </a:cxn>
                <a:cxn ang="0">
                  <a:pos x="4" y="3"/>
                </a:cxn>
                <a:cxn ang="0">
                  <a:pos x="4" y="0"/>
                </a:cxn>
                <a:cxn ang="0">
                  <a:pos x="4" y="0"/>
                </a:cxn>
                <a:cxn ang="0">
                  <a:pos x="0" y="0"/>
                </a:cxn>
                <a:cxn ang="0">
                  <a:pos x="0" y="3"/>
                </a:cxn>
                <a:cxn ang="0">
                  <a:pos x="0" y="3"/>
                </a:cxn>
                <a:cxn ang="0">
                  <a:pos x="0" y="3"/>
                </a:cxn>
              </a:cxnLst>
              <a:rect l="0" t="0" r="r" b="b"/>
              <a:pathLst>
                <a:path w="4" h="3">
                  <a:moveTo>
                    <a:pt x="0" y="3"/>
                  </a:moveTo>
                  <a:lnTo>
                    <a:pt x="0" y="3"/>
                  </a:lnTo>
                  <a:lnTo>
                    <a:pt x="0" y="3"/>
                  </a:lnTo>
                  <a:lnTo>
                    <a:pt x="0" y="3"/>
                  </a:lnTo>
                  <a:lnTo>
                    <a:pt x="0" y="3"/>
                  </a:lnTo>
                  <a:lnTo>
                    <a:pt x="4" y="3"/>
                  </a:lnTo>
                  <a:lnTo>
                    <a:pt x="4" y="3"/>
                  </a:lnTo>
                  <a:lnTo>
                    <a:pt x="4" y="3"/>
                  </a:lnTo>
                  <a:lnTo>
                    <a:pt x="4" y="3"/>
                  </a:lnTo>
                  <a:lnTo>
                    <a:pt x="4" y="3"/>
                  </a:lnTo>
                  <a:lnTo>
                    <a:pt x="4" y="3"/>
                  </a:lnTo>
                  <a:lnTo>
                    <a:pt x="4" y="3"/>
                  </a:lnTo>
                  <a:lnTo>
                    <a:pt x="4" y="0"/>
                  </a:lnTo>
                  <a:lnTo>
                    <a:pt x="4" y="0"/>
                  </a:lnTo>
                  <a:lnTo>
                    <a:pt x="0" y="0"/>
                  </a:lnTo>
                  <a:lnTo>
                    <a:pt x="0" y="3"/>
                  </a:lnTo>
                  <a:lnTo>
                    <a:pt x="0" y="3"/>
                  </a:lnTo>
                  <a:lnTo>
                    <a:pt x="0" y="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80" name="Freeform 548"/>
            <p:cNvSpPr>
              <a:spLocks noChangeAspect="1"/>
            </p:cNvSpPr>
            <p:nvPr/>
          </p:nvSpPr>
          <p:spPr bwMode="auto">
            <a:xfrm>
              <a:off x="5061" y="2300"/>
              <a:ext cx="6" cy="3"/>
            </a:xfrm>
            <a:custGeom>
              <a:avLst/>
              <a:gdLst/>
              <a:ahLst/>
              <a:cxnLst>
                <a:cxn ang="0">
                  <a:pos x="0" y="0"/>
                </a:cxn>
                <a:cxn ang="0">
                  <a:pos x="0" y="0"/>
                </a:cxn>
                <a:cxn ang="0">
                  <a:pos x="4" y="0"/>
                </a:cxn>
                <a:cxn ang="0">
                  <a:pos x="4" y="0"/>
                </a:cxn>
                <a:cxn ang="0">
                  <a:pos x="4" y="0"/>
                </a:cxn>
                <a:cxn ang="0">
                  <a:pos x="4" y="0"/>
                </a:cxn>
                <a:cxn ang="0">
                  <a:pos x="4" y="0"/>
                </a:cxn>
                <a:cxn ang="0">
                  <a:pos x="4" y="0"/>
                </a:cxn>
                <a:cxn ang="0">
                  <a:pos x="4" y="0"/>
                </a:cxn>
                <a:cxn ang="0">
                  <a:pos x="4" y="0"/>
                </a:cxn>
                <a:cxn ang="0">
                  <a:pos x="4" y="0"/>
                </a:cxn>
                <a:cxn ang="0">
                  <a:pos x="4" y="3"/>
                </a:cxn>
                <a:cxn ang="0">
                  <a:pos x="4" y="3"/>
                </a:cxn>
                <a:cxn ang="0">
                  <a:pos x="4" y="3"/>
                </a:cxn>
                <a:cxn ang="0">
                  <a:pos x="4" y="3"/>
                </a:cxn>
                <a:cxn ang="0">
                  <a:pos x="4" y="3"/>
                </a:cxn>
                <a:cxn ang="0">
                  <a:pos x="4" y="3"/>
                </a:cxn>
                <a:cxn ang="0">
                  <a:pos x="4" y="3"/>
                </a:cxn>
                <a:cxn ang="0">
                  <a:pos x="4" y="3"/>
                </a:cxn>
                <a:cxn ang="0">
                  <a:pos x="0" y="0"/>
                </a:cxn>
              </a:cxnLst>
              <a:rect l="0" t="0" r="r" b="b"/>
              <a:pathLst>
                <a:path w="4" h="3">
                  <a:moveTo>
                    <a:pt x="0" y="0"/>
                  </a:moveTo>
                  <a:lnTo>
                    <a:pt x="0" y="0"/>
                  </a:lnTo>
                  <a:lnTo>
                    <a:pt x="4" y="0"/>
                  </a:lnTo>
                  <a:lnTo>
                    <a:pt x="4" y="0"/>
                  </a:lnTo>
                  <a:lnTo>
                    <a:pt x="4" y="0"/>
                  </a:lnTo>
                  <a:lnTo>
                    <a:pt x="4" y="0"/>
                  </a:lnTo>
                  <a:lnTo>
                    <a:pt x="4" y="0"/>
                  </a:lnTo>
                  <a:lnTo>
                    <a:pt x="4" y="0"/>
                  </a:lnTo>
                  <a:lnTo>
                    <a:pt x="4" y="0"/>
                  </a:lnTo>
                  <a:lnTo>
                    <a:pt x="4" y="0"/>
                  </a:lnTo>
                  <a:lnTo>
                    <a:pt x="4" y="0"/>
                  </a:lnTo>
                  <a:lnTo>
                    <a:pt x="4" y="3"/>
                  </a:lnTo>
                  <a:lnTo>
                    <a:pt x="4" y="3"/>
                  </a:lnTo>
                  <a:lnTo>
                    <a:pt x="4" y="3"/>
                  </a:lnTo>
                  <a:lnTo>
                    <a:pt x="4" y="3"/>
                  </a:lnTo>
                  <a:lnTo>
                    <a:pt x="4" y="3"/>
                  </a:lnTo>
                  <a:lnTo>
                    <a:pt x="4" y="3"/>
                  </a:lnTo>
                  <a:lnTo>
                    <a:pt x="4" y="3"/>
                  </a:lnTo>
                  <a:lnTo>
                    <a:pt x="4" y="3"/>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81" name="Freeform 549"/>
            <p:cNvSpPr>
              <a:spLocks noChangeAspect="1"/>
            </p:cNvSpPr>
            <p:nvPr/>
          </p:nvSpPr>
          <p:spPr bwMode="auto">
            <a:xfrm>
              <a:off x="5066" y="2300"/>
              <a:ext cx="3" cy="3"/>
            </a:xfrm>
            <a:custGeom>
              <a:avLst/>
              <a:gdLst/>
              <a:ahLst/>
              <a:cxnLst>
                <a:cxn ang="0">
                  <a:pos x="0" y="3"/>
                </a:cxn>
                <a:cxn ang="0">
                  <a:pos x="0" y="0"/>
                </a:cxn>
                <a:cxn ang="0">
                  <a:pos x="0" y="0"/>
                </a:cxn>
                <a:cxn ang="0">
                  <a:pos x="0" y="0"/>
                </a:cxn>
                <a:cxn ang="0">
                  <a:pos x="4" y="0"/>
                </a:cxn>
                <a:cxn ang="0">
                  <a:pos x="4" y="0"/>
                </a:cxn>
                <a:cxn ang="0">
                  <a:pos x="4" y="0"/>
                </a:cxn>
                <a:cxn ang="0">
                  <a:pos x="4" y="3"/>
                </a:cxn>
                <a:cxn ang="0">
                  <a:pos x="4" y="3"/>
                </a:cxn>
                <a:cxn ang="0">
                  <a:pos x="4" y="0"/>
                </a:cxn>
                <a:cxn ang="0">
                  <a:pos x="0" y="3"/>
                </a:cxn>
                <a:cxn ang="0">
                  <a:pos x="0" y="3"/>
                </a:cxn>
                <a:cxn ang="0">
                  <a:pos x="0" y="3"/>
                </a:cxn>
              </a:cxnLst>
              <a:rect l="0" t="0" r="r" b="b"/>
              <a:pathLst>
                <a:path w="4" h="3">
                  <a:moveTo>
                    <a:pt x="0" y="3"/>
                  </a:moveTo>
                  <a:lnTo>
                    <a:pt x="0" y="0"/>
                  </a:lnTo>
                  <a:lnTo>
                    <a:pt x="0" y="0"/>
                  </a:lnTo>
                  <a:lnTo>
                    <a:pt x="0" y="0"/>
                  </a:lnTo>
                  <a:lnTo>
                    <a:pt x="4" y="0"/>
                  </a:lnTo>
                  <a:lnTo>
                    <a:pt x="4" y="0"/>
                  </a:lnTo>
                  <a:lnTo>
                    <a:pt x="4" y="0"/>
                  </a:lnTo>
                  <a:lnTo>
                    <a:pt x="4" y="3"/>
                  </a:lnTo>
                  <a:lnTo>
                    <a:pt x="4" y="3"/>
                  </a:lnTo>
                  <a:lnTo>
                    <a:pt x="4" y="0"/>
                  </a:lnTo>
                  <a:lnTo>
                    <a:pt x="0" y="3"/>
                  </a:lnTo>
                  <a:lnTo>
                    <a:pt x="0" y="3"/>
                  </a:lnTo>
                  <a:lnTo>
                    <a:pt x="0" y="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82" name="Freeform 550"/>
            <p:cNvSpPr>
              <a:spLocks noChangeAspect="1" noEditPoints="1"/>
            </p:cNvSpPr>
            <p:nvPr/>
          </p:nvSpPr>
          <p:spPr bwMode="auto">
            <a:xfrm>
              <a:off x="5058" y="2322"/>
              <a:ext cx="8" cy="6"/>
            </a:xfrm>
            <a:custGeom>
              <a:avLst/>
              <a:gdLst/>
              <a:ahLst/>
              <a:cxnLst>
                <a:cxn ang="0">
                  <a:pos x="0" y="4"/>
                </a:cxn>
                <a:cxn ang="0">
                  <a:pos x="0" y="0"/>
                </a:cxn>
                <a:cxn ang="0">
                  <a:pos x="4" y="0"/>
                </a:cxn>
                <a:cxn ang="0">
                  <a:pos x="4" y="0"/>
                </a:cxn>
                <a:cxn ang="0">
                  <a:pos x="4" y="0"/>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0" y="4"/>
                </a:cxn>
                <a:cxn ang="0">
                  <a:pos x="0" y="4"/>
                </a:cxn>
                <a:cxn ang="0">
                  <a:pos x="0" y="4"/>
                </a:cxn>
                <a:cxn ang="0">
                  <a:pos x="0" y="4"/>
                </a:cxn>
                <a:cxn ang="0">
                  <a:pos x="4" y="4"/>
                </a:cxn>
                <a:cxn ang="0">
                  <a:pos x="4" y="0"/>
                </a:cxn>
                <a:cxn ang="0">
                  <a:pos x="8" y="0"/>
                </a:cxn>
                <a:cxn ang="0">
                  <a:pos x="8" y="0"/>
                </a:cxn>
                <a:cxn ang="0">
                  <a:pos x="4" y="0"/>
                </a:cxn>
                <a:cxn ang="0">
                  <a:pos x="4" y="4"/>
                </a:cxn>
                <a:cxn ang="0">
                  <a:pos x="8" y="4"/>
                </a:cxn>
                <a:cxn ang="0">
                  <a:pos x="8" y="4"/>
                </a:cxn>
                <a:cxn ang="0">
                  <a:pos x="4" y="4"/>
                </a:cxn>
                <a:cxn ang="0">
                  <a:pos x="4" y="4"/>
                </a:cxn>
                <a:cxn ang="0">
                  <a:pos x="8" y="4"/>
                </a:cxn>
                <a:cxn ang="0">
                  <a:pos x="8" y="4"/>
                </a:cxn>
                <a:cxn ang="0">
                  <a:pos x="4" y="4"/>
                </a:cxn>
                <a:cxn ang="0">
                  <a:pos x="4" y="4"/>
                </a:cxn>
              </a:cxnLst>
              <a:rect l="0" t="0" r="r" b="b"/>
              <a:pathLst>
                <a:path w="8" h="4">
                  <a:moveTo>
                    <a:pt x="0" y="4"/>
                  </a:moveTo>
                  <a:lnTo>
                    <a:pt x="0" y="0"/>
                  </a:lnTo>
                  <a:lnTo>
                    <a:pt x="4" y="0"/>
                  </a:lnTo>
                  <a:lnTo>
                    <a:pt x="4" y="0"/>
                  </a:lnTo>
                  <a:lnTo>
                    <a:pt x="4" y="0"/>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0" y="4"/>
                  </a:lnTo>
                  <a:lnTo>
                    <a:pt x="0" y="4"/>
                  </a:lnTo>
                  <a:lnTo>
                    <a:pt x="0" y="4"/>
                  </a:lnTo>
                  <a:lnTo>
                    <a:pt x="0" y="4"/>
                  </a:lnTo>
                  <a:close/>
                  <a:moveTo>
                    <a:pt x="4" y="4"/>
                  </a:moveTo>
                  <a:lnTo>
                    <a:pt x="4" y="0"/>
                  </a:lnTo>
                  <a:lnTo>
                    <a:pt x="8" y="0"/>
                  </a:lnTo>
                  <a:lnTo>
                    <a:pt x="8" y="0"/>
                  </a:lnTo>
                  <a:lnTo>
                    <a:pt x="4" y="0"/>
                  </a:lnTo>
                  <a:lnTo>
                    <a:pt x="4" y="4"/>
                  </a:lnTo>
                  <a:lnTo>
                    <a:pt x="8" y="4"/>
                  </a:lnTo>
                  <a:lnTo>
                    <a:pt x="8" y="4"/>
                  </a:lnTo>
                  <a:lnTo>
                    <a:pt x="4" y="4"/>
                  </a:lnTo>
                  <a:lnTo>
                    <a:pt x="4" y="4"/>
                  </a:lnTo>
                  <a:lnTo>
                    <a:pt x="8" y="4"/>
                  </a:lnTo>
                  <a:lnTo>
                    <a:pt x="8" y="4"/>
                  </a:lnTo>
                  <a:lnTo>
                    <a:pt x="4" y="4"/>
                  </a:lnTo>
                  <a:lnTo>
                    <a:pt x="4" y="4"/>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83" name="Freeform 551"/>
            <p:cNvSpPr>
              <a:spLocks noChangeAspect="1"/>
            </p:cNvSpPr>
            <p:nvPr/>
          </p:nvSpPr>
          <p:spPr bwMode="auto">
            <a:xfrm>
              <a:off x="5066" y="2322"/>
              <a:ext cx="3" cy="6"/>
            </a:xfrm>
            <a:custGeom>
              <a:avLst/>
              <a:gdLst/>
              <a:ahLst/>
              <a:cxnLst>
                <a:cxn ang="0">
                  <a:pos x="0" y="4"/>
                </a:cxn>
                <a:cxn ang="0">
                  <a:pos x="0" y="4"/>
                </a:cxn>
                <a:cxn ang="0">
                  <a:pos x="0" y="4"/>
                </a:cxn>
                <a:cxn ang="0">
                  <a:pos x="4" y="4"/>
                </a:cxn>
                <a:cxn ang="0">
                  <a:pos x="4" y="4"/>
                </a:cxn>
                <a:cxn ang="0">
                  <a:pos x="0" y="4"/>
                </a:cxn>
                <a:cxn ang="0">
                  <a:pos x="0" y="4"/>
                </a:cxn>
                <a:cxn ang="0">
                  <a:pos x="0" y="4"/>
                </a:cxn>
                <a:cxn ang="0">
                  <a:pos x="0" y="4"/>
                </a:cxn>
                <a:cxn ang="0">
                  <a:pos x="0" y="0"/>
                </a:cxn>
                <a:cxn ang="0">
                  <a:pos x="0" y="0"/>
                </a:cxn>
                <a:cxn ang="0">
                  <a:pos x="0" y="0"/>
                </a:cxn>
                <a:cxn ang="0">
                  <a:pos x="0" y="0"/>
                </a:cxn>
                <a:cxn ang="0">
                  <a:pos x="4" y="0"/>
                </a:cxn>
                <a:cxn ang="0">
                  <a:pos x="4" y="0"/>
                </a:cxn>
                <a:cxn ang="0">
                  <a:pos x="4" y="0"/>
                </a:cxn>
                <a:cxn ang="0">
                  <a:pos x="4" y="4"/>
                </a:cxn>
                <a:cxn ang="0">
                  <a:pos x="4" y="4"/>
                </a:cxn>
                <a:cxn ang="0">
                  <a:pos x="0" y="0"/>
                </a:cxn>
                <a:cxn ang="0">
                  <a:pos x="0" y="0"/>
                </a:cxn>
                <a:cxn ang="0">
                  <a:pos x="0" y="0"/>
                </a:cxn>
                <a:cxn ang="0">
                  <a:pos x="0" y="4"/>
                </a:cxn>
                <a:cxn ang="0">
                  <a:pos x="0" y="4"/>
                </a:cxn>
                <a:cxn ang="0">
                  <a:pos x="0" y="4"/>
                </a:cxn>
                <a:cxn ang="0">
                  <a:pos x="4" y="4"/>
                </a:cxn>
                <a:cxn ang="0">
                  <a:pos x="4" y="4"/>
                </a:cxn>
                <a:cxn ang="0">
                  <a:pos x="4" y="4"/>
                </a:cxn>
                <a:cxn ang="0">
                  <a:pos x="4" y="4"/>
                </a:cxn>
                <a:cxn ang="0">
                  <a:pos x="4" y="4"/>
                </a:cxn>
                <a:cxn ang="0">
                  <a:pos x="0" y="4"/>
                </a:cxn>
                <a:cxn ang="0">
                  <a:pos x="0" y="4"/>
                </a:cxn>
                <a:cxn ang="0">
                  <a:pos x="0" y="4"/>
                </a:cxn>
                <a:cxn ang="0">
                  <a:pos x="0" y="4"/>
                </a:cxn>
                <a:cxn ang="0">
                  <a:pos x="0" y="4"/>
                </a:cxn>
                <a:cxn ang="0">
                  <a:pos x="0" y="4"/>
                </a:cxn>
              </a:cxnLst>
              <a:rect l="0" t="0" r="r" b="b"/>
              <a:pathLst>
                <a:path w="4" h="4">
                  <a:moveTo>
                    <a:pt x="0" y="4"/>
                  </a:moveTo>
                  <a:lnTo>
                    <a:pt x="0" y="4"/>
                  </a:lnTo>
                  <a:lnTo>
                    <a:pt x="0" y="4"/>
                  </a:lnTo>
                  <a:lnTo>
                    <a:pt x="4" y="4"/>
                  </a:lnTo>
                  <a:lnTo>
                    <a:pt x="4" y="4"/>
                  </a:lnTo>
                  <a:lnTo>
                    <a:pt x="0" y="4"/>
                  </a:lnTo>
                  <a:lnTo>
                    <a:pt x="0" y="4"/>
                  </a:lnTo>
                  <a:lnTo>
                    <a:pt x="0" y="4"/>
                  </a:lnTo>
                  <a:lnTo>
                    <a:pt x="0" y="4"/>
                  </a:lnTo>
                  <a:lnTo>
                    <a:pt x="0" y="0"/>
                  </a:lnTo>
                  <a:lnTo>
                    <a:pt x="0" y="0"/>
                  </a:lnTo>
                  <a:lnTo>
                    <a:pt x="0" y="0"/>
                  </a:lnTo>
                  <a:lnTo>
                    <a:pt x="0" y="0"/>
                  </a:lnTo>
                  <a:lnTo>
                    <a:pt x="4" y="0"/>
                  </a:lnTo>
                  <a:lnTo>
                    <a:pt x="4" y="0"/>
                  </a:lnTo>
                  <a:lnTo>
                    <a:pt x="4" y="0"/>
                  </a:lnTo>
                  <a:lnTo>
                    <a:pt x="4" y="4"/>
                  </a:lnTo>
                  <a:lnTo>
                    <a:pt x="4" y="4"/>
                  </a:lnTo>
                  <a:lnTo>
                    <a:pt x="0" y="0"/>
                  </a:lnTo>
                  <a:lnTo>
                    <a:pt x="0" y="0"/>
                  </a:lnTo>
                  <a:lnTo>
                    <a:pt x="0" y="0"/>
                  </a:lnTo>
                  <a:lnTo>
                    <a:pt x="0" y="4"/>
                  </a:lnTo>
                  <a:lnTo>
                    <a:pt x="0" y="4"/>
                  </a:lnTo>
                  <a:lnTo>
                    <a:pt x="0" y="4"/>
                  </a:lnTo>
                  <a:lnTo>
                    <a:pt x="4" y="4"/>
                  </a:lnTo>
                  <a:lnTo>
                    <a:pt x="4" y="4"/>
                  </a:lnTo>
                  <a:lnTo>
                    <a:pt x="4" y="4"/>
                  </a:lnTo>
                  <a:lnTo>
                    <a:pt x="4" y="4"/>
                  </a:lnTo>
                  <a:lnTo>
                    <a:pt x="4" y="4"/>
                  </a:lnTo>
                  <a:lnTo>
                    <a:pt x="0" y="4"/>
                  </a:lnTo>
                  <a:lnTo>
                    <a:pt x="0" y="4"/>
                  </a:lnTo>
                  <a:lnTo>
                    <a:pt x="0" y="4"/>
                  </a:lnTo>
                  <a:lnTo>
                    <a:pt x="0" y="4"/>
                  </a:lnTo>
                  <a:lnTo>
                    <a:pt x="0" y="4"/>
                  </a:lnTo>
                  <a:lnTo>
                    <a:pt x="0" y="4"/>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84" name="Freeform 552"/>
            <p:cNvSpPr>
              <a:spLocks noChangeAspect="1" noEditPoints="1"/>
            </p:cNvSpPr>
            <p:nvPr/>
          </p:nvSpPr>
          <p:spPr bwMode="auto">
            <a:xfrm>
              <a:off x="5069" y="2322"/>
              <a:ext cx="3" cy="6"/>
            </a:xfrm>
            <a:custGeom>
              <a:avLst/>
              <a:gdLst/>
              <a:ahLst/>
              <a:cxnLst>
                <a:cxn ang="0">
                  <a:pos x="0" y="4"/>
                </a:cxn>
                <a:cxn ang="0">
                  <a:pos x="0" y="0"/>
                </a:cxn>
                <a:cxn ang="0">
                  <a:pos x="0" y="0"/>
                </a:cxn>
                <a:cxn ang="0">
                  <a:pos x="0" y="0"/>
                </a:cxn>
                <a:cxn ang="0">
                  <a:pos x="0" y="4"/>
                </a:cxn>
                <a:cxn ang="0">
                  <a:pos x="0" y="4"/>
                </a:cxn>
                <a:cxn ang="0">
                  <a:pos x="0" y="4"/>
                </a:cxn>
                <a:cxn ang="0">
                  <a:pos x="0" y="4"/>
                </a:cxn>
                <a:cxn ang="0">
                  <a:pos x="0" y="4"/>
                </a:cxn>
                <a:cxn ang="0">
                  <a:pos x="0" y="4"/>
                </a:cxn>
                <a:cxn ang="0">
                  <a:pos x="0" y="4"/>
                </a:cxn>
                <a:cxn ang="0">
                  <a:pos x="0" y="4"/>
                </a:cxn>
                <a:cxn ang="0">
                  <a:pos x="0" y="4"/>
                </a:cxn>
                <a:cxn ang="0">
                  <a:pos x="0" y="4"/>
                </a:cxn>
                <a:cxn ang="0">
                  <a:pos x="3" y="4"/>
                </a:cxn>
                <a:cxn ang="0">
                  <a:pos x="3" y="0"/>
                </a:cxn>
                <a:cxn ang="0">
                  <a:pos x="0" y="0"/>
                </a:cxn>
                <a:cxn ang="0">
                  <a:pos x="0" y="0"/>
                </a:cxn>
                <a:cxn ang="0">
                  <a:pos x="3" y="0"/>
                </a:cxn>
                <a:cxn ang="0">
                  <a:pos x="3" y="0"/>
                </a:cxn>
                <a:cxn ang="0">
                  <a:pos x="3" y="0"/>
                </a:cxn>
                <a:cxn ang="0">
                  <a:pos x="3" y="4"/>
                </a:cxn>
                <a:cxn ang="0">
                  <a:pos x="3" y="4"/>
                </a:cxn>
                <a:cxn ang="0">
                  <a:pos x="3" y="4"/>
                </a:cxn>
              </a:cxnLst>
              <a:rect l="0" t="0" r="r" b="b"/>
              <a:pathLst>
                <a:path w="3" h="4">
                  <a:moveTo>
                    <a:pt x="0" y="4"/>
                  </a:moveTo>
                  <a:lnTo>
                    <a:pt x="0" y="0"/>
                  </a:lnTo>
                  <a:lnTo>
                    <a:pt x="0" y="0"/>
                  </a:lnTo>
                  <a:lnTo>
                    <a:pt x="0" y="0"/>
                  </a:lnTo>
                  <a:lnTo>
                    <a:pt x="0" y="4"/>
                  </a:lnTo>
                  <a:lnTo>
                    <a:pt x="0" y="4"/>
                  </a:lnTo>
                  <a:lnTo>
                    <a:pt x="0" y="4"/>
                  </a:lnTo>
                  <a:lnTo>
                    <a:pt x="0" y="4"/>
                  </a:lnTo>
                  <a:lnTo>
                    <a:pt x="0" y="4"/>
                  </a:lnTo>
                  <a:lnTo>
                    <a:pt x="0" y="4"/>
                  </a:lnTo>
                  <a:lnTo>
                    <a:pt x="0" y="4"/>
                  </a:lnTo>
                  <a:lnTo>
                    <a:pt x="0" y="4"/>
                  </a:lnTo>
                  <a:lnTo>
                    <a:pt x="0" y="4"/>
                  </a:lnTo>
                  <a:lnTo>
                    <a:pt x="0" y="4"/>
                  </a:lnTo>
                  <a:close/>
                  <a:moveTo>
                    <a:pt x="3" y="4"/>
                  </a:moveTo>
                  <a:lnTo>
                    <a:pt x="3" y="0"/>
                  </a:lnTo>
                  <a:lnTo>
                    <a:pt x="0" y="0"/>
                  </a:lnTo>
                  <a:lnTo>
                    <a:pt x="0" y="0"/>
                  </a:lnTo>
                  <a:lnTo>
                    <a:pt x="3" y="0"/>
                  </a:lnTo>
                  <a:lnTo>
                    <a:pt x="3" y="0"/>
                  </a:lnTo>
                  <a:lnTo>
                    <a:pt x="3" y="0"/>
                  </a:lnTo>
                  <a:lnTo>
                    <a:pt x="3" y="4"/>
                  </a:lnTo>
                  <a:lnTo>
                    <a:pt x="3" y="4"/>
                  </a:lnTo>
                  <a:lnTo>
                    <a:pt x="3" y="4"/>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85" name="Freeform 553"/>
            <p:cNvSpPr>
              <a:spLocks noChangeAspect="1"/>
            </p:cNvSpPr>
            <p:nvPr/>
          </p:nvSpPr>
          <p:spPr bwMode="auto">
            <a:xfrm>
              <a:off x="5058" y="2327"/>
              <a:ext cx="3" cy="0"/>
            </a:xfrm>
            <a:custGeom>
              <a:avLst/>
              <a:gdLst/>
              <a:ahLst/>
              <a:cxnLst>
                <a:cxn ang="0">
                  <a:pos x="0" y="0"/>
                </a:cxn>
                <a:cxn ang="0">
                  <a:pos x="0"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0" y="0"/>
                </a:cxn>
                <a:cxn ang="0">
                  <a:pos x="0" y="0"/>
                </a:cxn>
                <a:cxn ang="0">
                  <a:pos x="0" y="0"/>
                </a:cxn>
              </a:cxnLst>
              <a:rect l="0" t="0" r="r" b="b"/>
              <a:pathLst>
                <a:path w="4">
                  <a:moveTo>
                    <a:pt x="0" y="0"/>
                  </a:moveTo>
                  <a:lnTo>
                    <a:pt x="0"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0" y="0"/>
                  </a:lnTo>
                  <a:lnTo>
                    <a:pt x="0" y="0"/>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86" name="Freeform 554"/>
            <p:cNvSpPr>
              <a:spLocks noChangeAspect="1"/>
            </p:cNvSpPr>
            <p:nvPr/>
          </p:nvSpPr>
          <p:spPr bwMode="auto">
            <a:xfrm>
              <a:off x="5061" y="2322"/>
              <a:ext cx="6" cy="6"/>
            </a:xfrm>
            <a:custGeom>
              <a:avLst/>
              <a:gdLst/>
              <a:ahLst/>
              <a:cxnLst>
                <a:cxn ang="0">
                  <a:pos x="0" y="4"/>
                </a:cxn>
                <a:cxn ang="0">
                  <a:pos x="0" y="0"/>
                </a:cxn>
                <a:cxn ang="0">
                  <a:pos x="4" y="0"/>
                </a:cxn>
                <a:cxn ang="0">
                  <a:pos x="4" y="0"/>
                </a:cxn>
                <a:cxn ang="0">
                  <a:pos x="0" y="0"/>
                </a:cxn>
                <a:cxn ang="0">
                  <a:pos x="0" y="4"/>
                </a:cxn>
                <a:cxn ang="0">
                  <a:pos x="4" y="4"/>
                </a:cxn>
                <a:cxn ang="0">
                  <a:pos x="4" y="4"/>
                </a:cxn>
                <a:cxn ang="0">
                  <a:pos x="0" y="4"/>
                </a:cxn>
                <a:cxn ang="0">
                  <a:pos x="0" y="4"/>
                </a:cxn>
                <a:cxn ang="0">
                  <a:pos x="4" y="4"/>
                </a:cxn>
                <a:cxn ang="0">
                  <a:pos x="4" y="4"/>
                </a:cxn>
                <a:cxn ang="0">
                  <a:pos x="0" y="4"/>
                </a:cxn>
              </a:cxnLst>
              <a:rect l="0" t="0" r="r" b="b"/>
              <a:pathLst>
                <a:path w="4" h="4">
                  <a:moveTo>
                    <a:pt x="0" y="4"/>
                  </a:moveTo>
                  <a:lnTo>
                    <a:pt x="0" y="0"/>
                  </a:lnTo>
                  <a:lnTo>
                    <a:pt x="4" y="0"/>
                  </a:lnTo>
                  <a:lnTo>
                    <a:pt x="4" y="0"/>
                  </a:lnTo>
                  <a:lnTo>
                    <a:pt x="0" y="0"/>
                  </a:lnTo>
                  <a:lnTo>
                    <a:pt x="0" y="4"/>
                  </a:lnTo>
                  <a:lnTo>
                    <a:pt x="4" y="4"/>
                  </a:lnTo>
                  <a:lnTo>
                    <a:pt x="4" y="4"/>
                  </a:lnTo>
                  <a:lnTo>
                    <a:pt x="0" y="4"/>
                  </a:lnTo>
                  <a:lnTo>
                    <a:pt x="0" y="4"/>
                  </a:lnTo>
                  <a:lnTo>
                    <a:pt x="4" y="4"/>
                  </a:lnTo>
                  <a:lnTo>
                    <a:pt x="4"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87" name="Freeform 555"/>
            <p:cNvSpPr>
              <a:spLocks noChangeAspect="1"/>
            </p:cNvSpPr>
            <p:nvPr/>
          </p:nvSpPr>
          <p:spPr bwMode="auto">
            <a:xfrm>
              <a:off x="5066" y="2322"/>
              <a:ext cx="3" cy="6"/>
            </a:xfrm>
            <a:custGeom>
              <a:avLst/>
              <a:gdLst/>
              <a:ahLst/>
              <a:cxnLst>
                <a:cxn ang="0">
                  <a:pos x="0" y="4"/>
                </a:cxn>
                <a:cxn ang="0">
                  <a:pos x="0" y="4"/>
                </a:cxn>
                <a:cxn ang="0">
                  <a:pos x="0" y="4"/>
                </a:cxn>
                <a:cxn ang="0">
                  <a:pos x="0" y="4"/>
                </a:cxn>
                <a:cxn ang="0">
                  <a:pos x="4" y="4"/>
                </a:cxn>
                <a:cxn ang="0">
                  <a:pos x="4" y="4"/>
                </a:cxn>
                <a:cxn ang="0">
                  <a:pos x="0" y="4"/>
                </a:cxn>
                <a:cxn ang="0">
                  <a:pos x="0" y="4"/>
                </a:cxn>
                <a:cxn ang="0">
                  <a:pos x="0" y="4"/>
                </a:cxn>
                <a:cxn ang="0">
                  <a:pos x="0" y="4"/>
                </a:cxn>
                <a:cxn ang="0">
                  <a:pos x="0" y="0"/>
                </a:cxn>
                <a:cxn ang="0">
                  <a:pos x="0" y="0"/>
                </a:cxn>
                <a:cxn ang="0">
                  <a:pos x="0" y="0"/>
                </a:cxn>
                <a:cxn ang="0">
                  <a:pos x="0" y="0"/>
                </a:cxn>
                <a:cxn ang="0">
                  <a:pos x="4" y="0"/>
                </a:cxn>
                <a:cxn ang="0">
                  <a:pos x="4" y="0"/>
                </a:cxn>
                <a:cxn ang="0">
                  <a:pos x="4" y="0"/>
                </a:cxn>
                <a:cxn ang="0">
                  <a:pos x="4" y="4"/>
                </a:cxn>
                <a:cxn ang="0">
                  <a:pos x="4" y="4"/>
                </a:cxn>
                <a:cxn ang="0">
                  <a:pos x="0" y="0"/>
                </a:cxn>
                <a:cxn ang="0">
                  <a:pos x="0" y="0"/>
                </a:cxn>
                <a:cxn ang="0">
                  <a:pos x="0" y="0"/>
                </a:cxn>
                <a:cxn ang="0">
                  <a:pos x="0" y="4"/>
                </a:cxn>
                <a:cxn ang="0">
                  <a:pos x="0" y="4"/>
                </a:cxn>
                <a:cxn ang="0">
                  <a:pos x="0" y="4"/>
                </a:cxn>
                <a:cxn ang="0">
                  <a:pos x="4" y="4"/>
                </a:cxn>
                <a:cxn ang="0">
                  <a:pos x="4" y="4"/>
                </a:cxn>
                <a:cxn ang="0">
                  <a:pos x="4" y="4"/>
                </a:cxn>
                <a:cxn ang="0">
                  <a:pos x="4" y="4"/>
                </a:cxn>
                <a:cxn ang="0">
                  <a:pos x="4" y="4"/>
                </a:cxn>
                <a:cxn ang="0">
                  <a:pos x="0" y="4"/>
                </a:cxn>
                <a:cxn ang="0">
                  <a:pos x="0" y="4"/>
                </a:cxn>
                <a:cxn ang="0">
                  <a:pos x="0" y="4"/>
                </a:cxn>
                <a:cxn ang="0">
                  <a:pos x="0" y="4"/>
                </a:cxn>
                <a:cxn ang="0">
                  <a:pos x="0" y="4"/>
                </a:cxn>
                <a:cxn ang="0">
                  <a:pos x="0" y="4"/>
                </a:cxn>
              </a:cxnLst>
              <a:rect l="0" t="0" r="r" b="b"/>
              <a:pathLst>
                <a:path w="4" h="4">
                  <a:moveTo>
                    <a:pt x="0" y="4"/>
                  </a:moveTo>
                  <a:lnTo>
                    <a:pt x="0" y="4"/>
                  </a:lnTo>
                  <a:lnTo>
                    <a:pt x="0" y="4"/>
                  </a:lnTo>
                  <a:lnTo>
                    <a:pt x="0" y="4"/>
                  </a:lnTo>
                  <a:lnTo>
                    <a:pt x="4" y="4"/>
                  </a:lnTo>
                  <a:lnTo>
                    <a:pt x="4" y="4"/>
                  </a:lnTo>
                  <a:lnTo>
                    <a:pt x="0" y="4"/>
                  </a:lnTo>
                  <a:lnTo>
                    <a:pt x="0" y="4"/>
                  </a:lnTo>
                  <a:lnTo>
                    <a:pt x="0" y="4"/>
                  </a:lnTo>
                  <a:lnTo>
                    <a:pt x="0" y="4"/>
                  </a:lnTo>
                  <a:lnTo>
                    <a:pt x="0" y="0"/>
                  </a:lnTo>
                  <a:lnTo>
                    <a:pt x="0" y="0"/>
                  </a:lnTo>
                  <a:lnTo>
                    <a:pt x="0" y="0"/>
                  </a:lnTo>
                  <a:lnTo>
                    <a:pt x="0" y="0"/>
                  </a:lnTo>
                  <a:lnTo>
                    <a:pt x="4" y="0"/>
                  </a:lnTo>
                  <a:lnTo>
                    <a:pt x="4" y="0"/>
                  </a:lnTo>
                  <a:lnTo>
                    <a:pt x="4" y="0"/>
                  </a:lnTo>
                  <a:lnTo>
                    <a:pt x="4" y="4"/>
                  </a:lnTo>
                  <a:lnTo>
                    <a:pt x="4" y="4"/>
                  </a:lnTo>
                  <a:lnTo>
                    <a:pt x="0" y="0"/>
                  </a:lnTo>
                  <a:lnTo>
                    <a:pt x="0" y="0"/>
                  </a:lnTo>
                  <a:lnTo>
                    <a:pt x="0" y="0"/>
                  </a:lnTo>
                  <a:lnTo>
                    <a:pt x="0" y="4"/>
                  </a:lnTo>
                  <a:lnTo>
                    <a:pt x="0" y="4"/>
                  </a:lnTo>
                  <a:lnTo>
                    <a:pt x="0" y="4"/>
                  </a:lnTo>
                  <a:lnTo>
                    <a:pt x="4" y="4"/>
                  </a:lnTo>
                  <a:lnTo>
                    <a:pt x="4" y="4"/>
                  </a:lnTo>
                  <a:lnTo>
                    <a:pt x="4" y="4"/>
                  </a:lnTo>
                  <a:lnTo>
                    <a:pt x="4" y="4"/>
                  </a:lnTo>
                  <a:lnTo>
                    <a:pt x="4" y="4"/>
                  </a:lnTo>
                  <a:lnTo>
                    <a:pt x="0" y="4"/>
                  </a:lnTo>
                  <a:lnTo>
                    <a:pt x="0" y="4"/>
                  </a:lnTo>
                  <a:lnTo>
                    <a:pt x="0" y="4"/>
                  </a:lnTo>
                  <a:lnTo>
                    <a:pt x="0" y="4"/>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88" name="Freeform 556"/>
            <p:cNvSpPr>
              <a:spLocks noChangeAspect="1"/>
            </p:cNvSpPr>
            <p:nvPr/>
          </p:nvSpPr>
          <p:spPr bwMode="auto">
            <a:xfrm>
              <a:off x="5069" y="2322"/>
              <a:ext cx="0" cy="6"/>
            </a:xfrm>
            <a:custGeom>
              <a:avLst/>
              <a:gdLst/>
              <a:ahLst/>
              <a:cxnLst>
                <a:cxn ang="0">
                  <a:pos x="0" y="4"/>
                </a:cxn>
                <a:cxn ang="0">
                  <a:pos x="0" y="0"/>
                </a:cxn>
                <a:cxn ang="0">
                  <a:pos x="0" y="0"/>
                </a:cxn>
                <a:cxn ang="0">
                  <a:pos x="0" y="0"/>
                </a:cxn>
                <a:cxn ang="0">
                  <a:pos x="0" y="0"/>
                </a:cxn>
                <a:cxn ang="0">
                  <a:pos x="0" y="4"/>
                </a:cxn>
                <a:cxn ang="0">
                  <a:pos x="0" y="4"/>
                </a:cxn>
                <a:cxn ang="0">
                  <a:pos x="0" y="4"/>
                </a:cxn>
                <a:cxn ang="0">
                  <a:pos x="0" y="4"/>
                </a:cxn>
                <a:cxn ang="0">
                  <a:pos x="0" y="4"/>
                </a:cxn>
                <a:cxn ang="0">
                  <a:pos x="0" y="4"/>
                </a:cxn>
                <a:cxn ang="0">
                  <a:pos x="0" y="4"/>
                </a:cxn>
                <a:cxn ang="0">
                  <a:pos x="0" y="4"/>
                </a:cxn>
              </a:cxnLst>
              <a:rect l="0" t="0" r="r" b="b"/>
              <a:pathLst>
                <a:path h="4">
                  <a:moveTo>
                    <a:pt x="0" y="4"/>
                  </a:moveTo>
                  <a:lnTo>
                    <a:pt x="0" y="0"/>
                  </a:lnTo>
                  <a:lnTo>
                    <a:pt x="0" y="0"/>
                  </a:lnTo>
                  <a:lnTo>
                    <a:pt x="0" y="0"/>
                  </a:lnTo>
                  <a:lnTo>
                    <a:pt x="0" y="0"/>
                  </a:lnTo>
                  <a:lnTo>
                    <a:pt x="0" y="4"/>
                  </a:lnTo>
                  <a:lnTo>
                    <a:pt x="0" y="4"/>
                  </a:lnTo>
                  <a:lnTo>
                    <a:pt x="0" y="4"/>
                  </a:lnTo>
                  <a:lnTo>
                    <a:pt x="0" y="4"/>
                  </a:lnTo>
                  <a:lnTo>
                    <a:pt x="0" y="4"/>
                  </a:lnTo>
                  <a:lnTo>
                    <a:pt x="0" y="4"/>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89" name="Freeform 557"/>
            <p:cNvSpPr>
              <a:spLocks noChangeAspect="1"/>
            </p:cNvSpPr>
            <p:nvPr/>
          </p:nvSpPr>
          <p:spPr bwMode="auto">
            <a:xfrm>
              <a:off x="5072" y="2322"/>
              <a:ext cx="0" cy="6"/>
            </a:xfrm>
            <a:custGeom>
              <a:avLst/>
              <a:gdLst/>
              <a:ahLst/>
              <a:cxnLst>
                <a:cxn ang="0">
                  <a:pos x="0" y="4"/>
                </a:cxn>
                <a:cxn ang="0">
                  <a:pos x="0" y="0"/>
                </a:cxn>
                <a:cxn ang="0">
                  <a:pos x="0" y="0"/>
                </a:cxn>
                <a:cxn ang="0">
                  <a:pos x="0" y="0"/>
                </a:cxn>
                <a:cxn ang="0">
                  <a:pos x="0" y="0"/>
                </a:cxn>
                <a:cxn ang="0">
                  <a:pos x="0" y="0"/>
                </a:cxn>
                <a:cxn ang="0">
                  <a:pos x="0" y="0"/>
                </a:cxn>
                <a:cxn ang="0">
                  <a:pos x="0" y="4"/>
                </a:cxn>
                <a:cxn ang="0">
                  <a:pos x="0" y="4"/>
                </a:cxn>
              </a:cxnLst>
              <a:rect l="0" t="0" r="r" b="b"/>
              <a:pathLst>
                <a:path h="4">
                  <a:moveTo>
                    <a:pt x="0" y="4"/>
                  </a:moveTo>
                  <a:lnTo>
                    <a:pt x="0" y="0"/>
                  </a:lnTo>
                  <a:lnTo>
                    <a:pt x="0" y="0"/>
                  </a:lnTo>
                  <a:lnTo>
                    <a:pt x="0" y="0"/>
                  </a:lnTo>
                  <a:lnTo>
                    <a:pt x="0" y="0"/>
                  </a:lnTo>
                  <a:lnTo>
                    <a:pt x="0" y="0"/>
                  </a:lnTo>
                  <a:lnTo>
                    <a:pt x="0" y="0"/>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90" name="Freeform 558"/>
            <p:cNvSpPr>
              <a:spLocks noChangeAspect="1"/>
            </p:cNvSpPr>
            <p:nvPr/>
          </p:nvSpPr>
          <p:spPr bwMode="auto">
            <a:xfrm>
              <a:off x="5305" y="2277"/>
              <a:ext cx="75" cy="80"/>
            </a:xfrm>
            <a:custGeom>
              <a:avLst/>
              <a:gdLst/>
              <a:ahLst/>
              <a:cxnLst>
                <a:cxn ang="0">
                  <a:pos x="0" y="7"/>
                </a:cxn>
                <a:cxn ang="0">
                  <a:pos x="75" y="0"/>
                </a:cxn>
                <a:cxn ang="0">
                  <a:pos x="75" y="68"/>
                </a:cxn>
                <a:cxn ang="0">
                  <a:pos x="0" y="80"/>
                </a:cxn>
                <a:cxn ang="0">
                  <a:pos x="0" y="7"/>
                </a:cxn>
              </a:cxnLst>
              <a:rect l="0" t="0" r="r" b="b"/>
              <a:pathLst>
                <a:path w="75" h="80">
                  <a:moveTo>
                    <a:pt x="0" y="7"/>
                  </a:moveTo>
                  <a:lnTo>
                    <a:pt x="75" y="0"/>
                  </a:lnTo>
                  <a:lnTo>
                    <a:pt x="75" y="68"/>
                  </a:lnTo>
                  <a:lnTo>
                    <a:pt x="0" y="80"/>
                  </a:lnTo>
                  <a:lnTo>
                    <a:pt x="0"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91" name="Freeform 559"/>
            <p:cNvSpPr>
              <a:spLocks noChangeAspect="1"/>
            </p:cNvSpPr>
            <p:nvPr/>
          </p:nvSpPr>
          <p:spPr bwMode="auto">
            <a:xfrm>
              <a:off x="5305" y="2277"/>
              <a:ext cx="75" cy="80"/>
            </a:xfrm>
            <a:custGeom>
              <a:avLst/>
              <a:gdLst/>
              <a:ahLst/>
              <a:cxnLst>
                <a:cxn ang="0">
                  <a:pos x="0" y="7"/>
                </a:cxn>
                <a:cxn ang="0">
                  <a:pos x="75" y="0"/>
                </a:cxn>
                <a:cxn ang="0">
                  <a:pos x="75" y="68"/>
                </a:cxn>
                <a:cxn ang="0">
                  <a:pos x="0" y="80"/>
                </a:cxn>
                <a:cxn ang="0">
                  <a:pos x="0" y="7"/>
                </a:cxn>
              </a:cxnLst>
              <a:rect l="0" t="0" r="r" b="b"/>
              <a:pathLst>
                <a:path w="75" h="80">
                  <a:moveTo>
                    <a:pt x="0" y="7"/>
                  </a:moveTo>
                  <a:lnTo>
                    <a:pt x="75" y="0"/>
                  </a:lnTo>
                  <a:lnTo>
                    <a:pt x="75" y="68"/>
                  </a:lnTo>
                  <a:lnTo>
                    <a:pt x="0" y="80"/>
                  </a:lnTo>
                  <a:lnTo>
                    <a:pt x="0" y="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92" name="Freeform 560"/>
            <p:cNvSpPr>
              <a:spLocks noChangeAspect="1"/>
            </p:cNvSpPr>
            <p:nvPr/>
          </p:nvSpPr>
          <p:spPr bwMode="auto">
            <a:xfrm>
              <a:off x="5316" y="2291"/>
              <a:ext cx="58" cy="47"/>
            </a:xfrm>
            <a:custGeom>
              <a:avLst/>
              <a:gdLst/>
              <a:ahLst/>
              <a:cxnLst>
                <a:cxn ang="0">
                  <a:pos x="0" y="8"/>
                </a:cxn>
                <a:cxn ang="0">
                  <a:pos x="57" y="0"/>
                </a:cxn>
                <a:cxn ang="0">
                  <a:pos x="57" y="42"/>
                </a:cxn>
                <a:cxn ang="0">
                  <a:pos x="0" y="46"/>
                </a:cxn>
                <a:cxn ang="0">
                  <a:pos x="0" y="8"/>
                </a:cxn>
              </a:cxnLst>
              <a:rect l="0" t="0" r="r" b="b"/>
              <a:pathLst>
                <a:path w="57" h="46">
                  <a:moveTo>
                    <a:pt x="0" y="8"/>
                  </a:moveTo>
                  <a:lnTo>
                    <a:pt x="57" y="0"/>
                  </a:lnTo>
                  <a:lnTo>
                    <a:pt x="57" y="42"/>
                  </a:lnTo>
                  <a:lnTo>
                    <a:pt x="0" y="46"/>
                  </a:lnTo>
                  <a:lnTo>
                    <a:pt x="0" y="8"/>
                  </a:lnTo>
                  <a:close/>
                </a:path>
              </a:pathLst>
            </a:custGeom>
            <a:solidFill>
              <a:srgbClr val="CC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93" name="Freeform 561"/>
            <p:cNvSpPr>
              <a:spLocks noChangeAspect="1"/>
            </p:cNvSpPr>
            <p:nvPr/>
          </p:nvSpPr>
          <p:spPr bwMode="auto">
            <a:xfrm>
              <a:off x="5316" y="2291"/>
              <a:ext cx="58" cy="47"/>
            </a:xfrm>
            <a:custGeom>
              <a:avLst/>
              <a:gdLst/>
              <a:ahLst/>
              <a:cxnLst>
                <a:cxn ang="0">
                  <a:pos x="0" y="8"/>
                </a:cxn>
                <a:cxn ang="0">
                  <a:pos x="57" y="0"/>
                </a:cxn>
                <a:cxn ang="0">
                  <a:pos x="57" y="42"/>
                </a:cxn>
                <a:cxn ang="0">
                  <a:pos x="0" y="46"/>
                </a:cxn>
                <a:cxn ang="0">
                  <a:pos x="0" y="8"/>
                </a:cxn>
              </a:cxnLst>
              <a:rect l="0" t="0" r="r" b="b"/>
              <a:pathLst>
                <a:path w="57" h="46">
                  <a:moveTo>
                    <a:pt x="0" y="8"/>
                  </a:moveTo>
                  <a:lnTo>
                    <a:pt x="57" y="0"/>
                  </a:lnTo>
                  <a:lnTo>
                    <a:pt x="57" y="42"/>
                  </a:lnTo>
                  <a:lnTo>
                    <a:pt x="0" y="46"/>
                  </a:lnTo>
                  <a:lnTo>
                    <a:pt x="0" y="8"/>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94" name="Freeform 562"/>
            <p:cNvSpPr>
              <a:spLocks noChangeAspect="1"/>
            </p:cNvSpPr>
            <p:nvPr/>
          </p:nvSpPr>
          <p:spPr bwMode="auto">
            <a:xfrm>
              <a:off x="5316" y="2311"/>
              <a:ext cx="58" cy="19"/>
            </a:xfrm>
            <a:custGeom>
              <a:avLst/>
              <a:gdLst/>
              <a:ahLst/>
              <a:cxnLst>
                <a:cxn ang="0">
                  <a:pos x="4" y="8"/>
                </a:cxn>
                <a:cxn ang="0">
                  <a:pos x="53" y="0"/>
                </a:cxn>
                <a:cxn ang="0">
                  <a:pos x="53" y="0"/>
                </a:cxn>
                <a:cxn ang="0">
                  <a:pos x="57" y="4"/>
                </a:cxn>
                <a:cxn ang="0">
                  <a:pos x="57" y="4"/>
                </a:cxn>
                <a:cxn ang="0">
                  <a:pos x="57" y="4"/>
                </a:cxn>
                <a:cxn ang="0">
                  <a:pos x="57" y="8"/>
                </a:cxn>
                <a:cxn ang="0">
                  <a:pos x="57" y="8"/>
                </a:cxn>
                <a:cxn ang="0">
                  <a:pos x="57" y="11"/>
                </a:cxn>
                <a:cxn ang="0">
                  <a:pos x="53" y="11"/>
                </a:cxn>
                <a:cxn ang="0">
                  <a:pos x="53" y="11"/>
                </a:cxn>
                <a:cxn ang="0">
                  <a:pos x="4" y="19"/>
                </a:cxn>
                <a:cxn ang="0">
                  <a:pos x="0" y="19"/>
                </a:cxn>
                <a:cxn ang="0">
                  <a:pos x="0" y="19"/>
                </a:cxn>
                <a:cxn ang="0">
                  <a:pos x="0" y="15"/>
                </a:cxn>
                <a:cxn ang="0">
                  <a:pos x="0" y="15"/>
                </a:cxn>
                <a:cxn ang="0">
                  <a:pos x="0" y="11"/>
                </a:cxn>
                <a:cxn ang="0">
                  <a:pos x="0" y="11"/>
                </a:cxn>
                <a:cxn ang="0">
                  <a:pos x="0" y="8"/>
                </a:cxn>
                <a:cxn ang="0">
                  <a:pos x="0" y="8"/>
                </a:cxn>
                <a:cxn ang="0">
                  <a:pos x="4" y="8"/>
                </a:cxn>
              </a:cxnLst>
              <a:rect l="0" t="0" r="r" b="b"/>
              <a:pathLst>
                <a:path w="57" h="19">
                  <a:moveTo>
                    <a:pt x="4" y="8"/>
                  </a:moveTo>
                  <a:lnTo>
                    <a:pt x="53" y="0"/>
                  </a:lnTo>
                  <a:lnTo>
                    <a:pt x="53" y="0"/>
                  </a:lnTo>
                  <a:lnTo>
                    <a:pt x="57" y="4"/>
                  </a:lnTo>
                  <a:lnTo>
                    <a:pt x="57" y="4"/>
                  </a:lnTo>
                  <a:lnTo>
                    <a:pt x="57" y="4"/>
                  </a:lnTo>
                  <a:lnTo>
                    <a:pt x="57" y="8"/>
                  </a:lnTo>
                  <a:lnTo>
                    <a:pt x="57" y="8"/>
                  </a:lnTo>
                  <a:lnTo>
                    <a:pt x="57" y="11"/>
                  </a:lnTo>
                  <a:lnTo>
                    <a:pt x="53" y="11"/>
                  </a:lnTo>
                  <a:lnTo>
                    <a:pt x="53" y="11"/>
                  </a:lnTo>
                  <a:lnTo>
                    <a:pt x="4" y="19"/>
                  </a:lnTo>
                  <a:lnTo>
                    <a:pt x="0" y="19"/>
                  </a:lnTo>
                  <a:lnTo>
                    <a:pt x="0" y="19"/>
                  </a:lnTo>
                  <a:lnTo>
                    <a:pt x="0" y="15"/>
                  </a:lnTo>
                  <a:lnTo>
                    <a:pt x="0" y="15"/>
                  </a:lnTo>
                  <a:lnTo>
                    <a:pt x="0" y="11"/>
                  </a:lnTo>
                  <a:lnTo>
                    <a:pt x="0" y="11"/>
                  </a:lnTo>
                  <a:lnTo>
                    <a:pt x="0" y="8"/>
                  </a:lnTo>
                  <a:lnTo>
                    <a:pt x="0" y="8"/>
                  </a:lnTo>
                  <a:lnTo>
                    <a:pt x="4" y="8"/>
                  </a:lnTo>
                  <a:close/>
                </a:path>
              </a:pathLst>
            </a:custGeom>
            <a:solidFill>
              <a:srgbClr val="FF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95" name="Freeform 563"/>
            <p:cNvSpPr>
              <a:spLocks noChangeAspect="1"/>
            </p:cNvSpPr>
            <p:nvPr/>
          </p:nvSpPr>
          <p:spPr bwMode="auto">
            <a:xfrm>
              <a:off x="5316" y="2311"/>
              <a:ext cx="58" cy="19"/>
            </a:xfrm>
            <a:custGeom>
              <a:avLst/>
              <a:gdLst/>
              <a:ahLst/>
              <a:cxnLst>
                <a:cxn ang="0">
                  <a:pos x="4" y="8"/>
                </a:cxn>
                <a:cxn ang="0">
                  <a:pos x="53" y="0"/>
                </a:cxn>
                <a:cxn ang="0">
                  <a:pos x="53" y="0"/>
                </a:cxn>
                <a:cxn ang="0">
                  <a:pos x="57" y="4"/>
                </a:cxn>
                <a:cxn ang="0">
                  <a:pos x="57" y="4"/>
                </a:cxn>
                <a:cxn ang="0">
                  <a:pos x="57" y="4"/>
                </a:cxn>
                <a:cxn ang="0">
                  <a:pos x="57" y="8"/>
                </a:cxn>
                <a:cxn ang="0">
                  <a:pos x="57" y="8"/>
                </a:cxn>
                <a:cxn ang="0">
                  <a:pos x="57" y="11"/>
                </a:cxn>
                <a:cxn ang="0">
                  <a:pos x="53" y="11"/>
                </a:cxn>
                <a:cxn ang="0">
                  <a:pos x="53" y="11"/>
                </a:cxn>
                <a:cxn ang="0">
                  <a:pos x="4" y="19"/>
                </a:cxn>
                <a:cxn ang="0">
                  <a:pos x="0" y="19"/>
                </a:cxn>
                <a:cxn ang="0">
                  <a:pos x="0" y="19"/>
                </a:cxn>
                <a:cxn ang="0">
                  <a:pos x="0" y="15"/>
                </a:cxn>
                <a:cxn ang="0">
                  <a:pos x="0" y="15"/>
                </a:cxn>
                <a:cxn ang="0">
                  <a:pos x="0" y="11"/>
                </a:cxn>
                <a:cxn ang="0">
                  <a:pos x="0" y="11"/>
                </a:cxn>
                <a:cxn ang="0">
                  <a:pos x="0" y="8"/>
                </a:cxn>
                <a:cxn ang="0">
                  <a:pos x="0" y="8"/>
                </a:cxn>
                <a:cxn ang="0">
                  <a:pos x="4" y="8"/>
                </a:cxn>
              </a:cxnLst>
              <a:rect l="0" t="0" r="r" b="b"/>
              <a:pathLst>
                <a:path w="57" h="19">
                  <a:moveTo>
                    <a:pt x="4" y="8"/>
                  </a:moveTo>
                  <a:lnTo>
                    <a:pt x="53" y="0"/>
                  </a:lnTo>
                  <a:lnTo>
                    <a:pt x="53" y="0"/>
                  </a:lnTo>
                  <a:lnTo>
                    <a:pt x="57" y="4"/>
                  </a:lnTo>
                  <a:lnTo>
                    <a:pt x="57" y="4"/>
                  </a:lnTo>
                  <a:lnTo>
                    <a:pt x="57" y="4"/>
                  </a:lnTo>
                  <a:lnTo>
                    <a:pt x="57" y="8"/>
                  </a:lnTo>
                  <a:lnTo>
                    <a:pt x="57" y="8"/>
                  </a:lnTo>
                  <a:lnTo>
                    <a:pt x="57" y="11"/>
                  </a:lnTo>
                  <a:lnTo>
                    <a:pt x="53" y="11"/>
                  </a:lnTo>
                  <a:lnTo>
                    <a:pt x="53" y="11"/>
                  </a:lnTo>
                  <a:lnTo>
                    <a:pt x="4" y="19"/>
                  </a:lnTo>
                  <a:lnTo>
                    <a:pt x="0" y="19"/>
                  </a:lnTo>
                  <a:lnTo>
                    <a:pt x="0" y="19"/>
                  </a:lnTo>
                  <a:lnTo>
                    <a:pt x="0" y="15"/>
                  </a:lnTo>
                  <a:lnTo>
                    <a:pt x="0" y="15"/>
                  </a:lnTo>
                  <a:lnTo>
                    <a:pt x="0" y="11"/>
                  </a:lnTo>
                  <a:lnTo>
                    <a:pt x="0" y="11"/>
                  </a:lnTo>
                  <a:lnTo>
                    <a:pt x="0" y="8"/>
                  </a:lnTo>
                  <a:lnTo>
                    <a:pt x="0" y="8"/>
                  </a:lnTo>
                  <a:lnTo>
                    <a:pt x="4" y="8"/>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96" name="Line 564"/>
            <p:cNvSpPr>
              <a:spLocks noChangeAspect="1" noChangeShapeType="1"/>
            </p:cNvSpPr>
            <p:nvPr/>
          </p:nvSpPr>
          <p:spPr bwMode="auto">
            <a:xfrm flipH="1" flipV="1">
              <a:off x="5305" y="2283"/>
              <a:ext cx="11" cy="17"/>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97" name="Line 565"/>
            <p:cNvSpPr>
              <a:spLocks noChangeAspect="1" noChangeShapeType="1"/>
            </p:cNvSpPr>
            <p:nvPr/>
          </p:nvSpPr>
          <p:spPr bwMode="auto">
            <a:xfrm flipV="1">
              <a:off x="5374" y="2277"/>
              <a:ext cx="6" cy="14"/>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98" name="Line 566"/>
            <p:cNvSpPr>
              <a:spLocks noChangeAspect="1" noChangeShapeType="1"/>
            </p:cNvSpPr>
            <p:nvPr/>
          </p:nvSpPr>
          <p:spPr bwMode="auto">
            <a:xfrm>
              <a:off x="5374" y="2333"/>
              <a:ext cx="6" cy="11"/>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199" name="Line 567"/>
            <p:cNvSpPr>
              <a:spLocks noChangeAspect="1" noChangeShapeType="1"/>
            </p:cNvSpPr>
            <p:nvPr/>
          </p:nvSpPr>
          <p:spPr bwMode="auto">
            <a:xfrm flipV="1">
              <a:off x="5305" y="2338"/>
              <a:ext cx="11" cy="19"/>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00" name="Freeform 568"/>
            <p:cNvSpPr>
              <a:spLocks noChangeAspect="1"/>
            </p:cNvSpPr>
            <p:nvPr/>
          </p:nvSpPr>
          <p:spPr bwMode="auto">
            <a:xfrm>
              <a:off x="5005" y="2927"/>
              <a:ext cx="383" cy="475"/>
            </a:xfrm>
            <a:custGeom>
              <a:avLst/>
              <a:gdLst/>
              <a:ahLst/>
              <a:cxnLst>
                <a:cxn ang="0">
                  <a:pos x="0" y="49"/>
                </a:cxn>
                <a:cxn ang="0">
                  <a:pos x="384" y="0"/>
                </a:cxn>
                <a:cxn ang="0">
                  <a:pos x="384" y="425"/>
                </a:cxn>
                <a:cxn ang="0">
                  <a:pos x="0" y="475"/>
                </a:cxn>
                <a:cxn ang="0">
                  <a:pos x="0" y="49"/>
                </a:cxn>
              </a:cxnLst>
              <a:rect l="0" t="0" r="r" b="b"/>
              <a:pathLst>
                <a:path w="384" h="475">
                  <a:moveTo>
                    <a:pt x="0" y="49"/>
                  </a:moveTo>
                  <a:lnTo>
                    <a:pt x="384" y="0"/>
                  </a:lnTo>
                  <a:lnTo>
                    <a:pt x="384" y="425"/>
                  </a:lnTo>
                  <a:lnTo>
                    <a:pt x="0" y="475"/>
                  </a:lnTo>
                  <a:lnTo>
                    <a:pt x="0" y="49"/>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01" name="Freeform 569"/>
            <p:cNvSpPr>
              <a:spLocks noChangeAspect="1"/>
            </p:cNvSpPr>
            <p:nvPr/>
          </p:nvSpPr>
          <p:spPr bwMode="auto">
            <a:xfrm>
              <a:off x="5005" y="2927"/>
              <a:ext cx="383" cy="475"/>
            </a:xfrm>
            <a:custGeom>
              <a:avLst/>
              <a:gdLst/>
              <a:ahLst/>
              <a:cxnLst>
                <a:cxn ang="0">
                  <a:pos x="0" y="49"/>
                </a:cxn>
                <a:cxn ang="0">
                  <a:pos x="384" y="0"/>
                </a:cxn>
                <a:cxn ang="0">
                  <a:pos x="384" y="425"/>
                </a:cxn>
                <a:cxn ang="0">
                  <a:pos x="0" y="475"/>
                </a:cxn>
                <a:cxn ang="0">
                  <a:pos x="0" y="49"/>
                </a:cxn>
              </a:cxnLst>
              <a:rect l="0" t="0" r="r" b="b"/>
              <a:pathLst>
                <a:path w="384" h="475">
                  <a:moveTo>
                    <a:pt x="0" y="49"/>
                  </a:moveTo>
                  <a:lnTo>
                    <a:pt x="384" y="0"/>
                  </a:lnTo>
                  <a:lnTo>
                    <a:pt x="384" y="425"/>
                  </a:lnTo>
                  <a:lnTo>
                    <a:pt x="0" y="475"/>
                  </a:lnTo>
                  <a:lnTo>
                    <a:pt x="0" y="49"/>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02" name="Freeform 570"/>
            <p:cNvSpPr>
              <a:spLocks noChangeAspect="1"/>
            </p:cNvSpPr>
            <p:nvPr/>
          </p:nvSpPr>
          <p:spPr bwMode="auto">
            <a:xfrm>
              <a:off x="5058" y="2963"/>
              <a:ext cx="86" cy="425"/>
            </a:xfrm>
            <a:custGeom>
              <a:avLst/>
              <a:gdLst/>
              <a:ahLst/>
              <a:cxnLst>
                <a:cxn ang="0">
                  <a:pos x="0" y="11"/>
                </a:cxn>
                <a:cxn ang="0">
                  <a:pos x="87" y="0"/>
                </a:cxn>
                <a:cxn ang="0">
                  <a:pos x="87" y="414"/>
                </a:cxn>
                <a:cxn ang="0">
                  <a:pos x="0" y="425"/>
                </a:cxn>
                <a:cxn ang="0">
                  <a:pos x="0" y="11"/>
                </a:cxn>
              </a:cxnLst>
              <a:rect l="0" t="0" r="r" b="b"/>
              <a:pathLst>
                <a:path w="87" h="425">
                  <a:moveTo>
                    <a:pt x="0" y="11"/>
                  </a:moveTo>
                  <a:lnTo>
                    <a:pt x="87" y="0"/>
                  </a:lnTo>
                  <a:lnTo>
                    <a:pt x="87" y="414"/>
                  </a:lnTo>
                  <a:lnTo>
                    <a:pt x="0" y="425"/>
                  </a:lnTo>
                  <a:lnTo>
                    <a:pt x="0" y="11"/>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03" name="Freeform 571"/>
            <p:cNvSpPr>
              <a:spLocks noChangeAspect="1"/>
            </p:cNvSpPr>
            <p:nvPr/>
          </p:nvSpPr>
          <p:spPr bwMode="auto">
            <a:xfrm>
              <a:off x="5058" y="2963"/>
              <a:ext cx="86" cy="425"/>
            </a:xfrm>
            <a:custGeom>
              <a:avLst/>
              <a:gdLst/>
              <a:ahLst/>
              <a:cxnLst>
                <a:cxn ang="0">
                  <a:pos x="0" y="11"/>
                </a:cxn>
                <a:cxn ang="0">
                  <a:pos x="87" y="0"/>
                </a:cxn>
                <a:cxn ang="0">
                  <a:pos x="87" y="414"/>
                </a:cxn>
                <a:cxn ang="0">
                  <a:pos x="0" y="425"/>
                </a:cxn>
                <a:cxn ang="0">
                  <a:pos x="0" y="11"/>
                </a:cxn>
              </a:cxnLst>
              <a:rect l="0" t="0" r="r" b="b"/>
              <a:pathLst>
                <a:path w="87" h="425">
                  <a:moveTo>
                    <a:pt x="0" y="11"/>
                  </a:moveTo>
                  <a:lnTo>
                    <a:pt x="87" y="0"/>
                  </a:lnTo>
                  <a:lnTo>
                    <a:pt x="87" y="414"/>
                  </a:lnTo>
                  <a:lnTo>
                    <a:pt x="0" y="425"/>
                  </a:lnTo>
                  <a:lnTo>
                    <a:pt x="0" y="11"/>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04" name="Freeform 572"/>
            <p:cNvSpPr>
              <a:spLocks noChangeAspect="1"/>
            </p:cNvSpPr>
            <p:nvPr/>
          </p:nvSpPr>
          <p:spPr bwMode="auto">
            <a:xfrm>
              <a:off x="5258" y="2941"/>
              <a:ext cx="86" cy="422"/>
            </a:xfrm>
            <a:custGeom>
              <a:avLst/>
              <a:gdLst/>
              <a:ahLst/>
              <a:cxnLst>
                <a:cxn ang="0">
                  <a:pos x="0" y="12"/>
                </a:cxn>
                <a:cxn ang="0">
                  <a:pos x="86" y="0"/>
                </a:cxn>
                <a:cxn ang="0">
                  <a:pos x="86" y="414"/>
                </a:cxn>
                <a:cxn ang="0">
                  <a:pos x="0" y="422"/>
                </a:cxn>
                <a:cxn ang="0">
                  <a:pos x="0" y="12"/>
                </a:cxn>
              </a:cxnLst>
              <a:rect l="0" t="0" r="r" b="b"/>
              <a:pathLst>
                <a:path w="86" h="422">
                  <a:moveTo>
                    <a:pt x="0" y="12"/>
                  </a:moveTo>
                  <a:lnTo>
                    <a:pt x="86" y="0"/>
                  </a:lnTo>
                  <a:lnTo>
                    <a:pt x="86" y="414"/>
                  </a:lnTo>
                  <a:lnTo>
                    <a:pt x="0" y="422"/>
                  </a:lnTo>
                  <a:lnTo>
                    <a:pt x="0" y="12"/>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05" name="Freeform 573"/>
            <p:cNvSpPr>
              <a:spLocks noChangeAspect="1"/>
            </p:cNvSpPr>
            <p:nvPr/>
          </p:nvSpPr>
          <p:spPr bwMode="auto">
            <a:xfrm>
              <a:off x="5258" y="2941"/>
              <a:ext cx="86" cy="422"/>
            </a:xfrm>
            <a:custGeom>
              <a:avLst/>
              <a:gdLst/>
              <a:ahLst/>
              <a:cxnLst>
                <a:cxn ang="0">
                  <a:pos x="0" y="12"/>
                </a:cxn>
                <a:cxn ang="0">
                  <a:pos x="86" y="0"/>
                </a:cxn>
                <a:cxn ang="0">
                  <a:pos x="86" y="414"/>
                </a:cxn>
                <a:cxn ang="0">
                  <a:pos x="0" y="422"/>
                </a:cxn>
                <a:cxn ang="0">
                  <a:pos x="0" y="12"/>
                </a:cxn>
              </a:cxnLst>
              <a:rect l="0" t="0" r="r" b="b"/>
              <a:pathLst>
                <a:path w="86" h="422">
                  <a:moveTo>
                    <a:pt x="0" y="12"/>
                  </a:moveTo>
                  <a:lnTo>
                    <a:pt x="86" y="0"/>
                  </a:lnTo>
                  <a:lnTo>
                    <a:pt x="86" y="414"/>
                  </a:lnTo>
                  <a:lnTo>
                    <a:pt x="0" y="422"/>
                  </a:lnTo>
                  <a:lnTo>
                    <a:pt x="0" y="12"/>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06" name="Freeform 574"/>
            <p:cNvSpPr>
              <a:spLocks noChangeAspect="1"/>
            </p:cNvSpPr>
            <p:nvPr/>
          </p:nvSpPr>
          <p:spPr bwMode="auto">
            <a:xfrm>
              <a:off x="4997" y="2991"/>
              <a:ext cx="8" cy="19"/>
            </a:xfrm>
            <a:custGeom>
              <a:avLst/>
              <a:gdLst/>
              <a:ahLst/>
              <a:cxnLst>
                <a:cxn ang="0">
                  <a:pos x="8" y="0"/>
                </a:cxn>
                <a:cxn ang="0">
                  <a:pos x="4" y="0"/>
                </a:cxn>
                <a:cxn ang="0">
                  <a:pos x="4" y="3"/>
                </a:cxn>
                <a:cxn ang="0">
                  <a:pos x="0" y="7"/>
                </a:cxn>
                <a:cxn ang="0">
                  <a:pos x="0" y="7"/>
                </a:cxn>
                <a:cxn ang="0">
                  <a:pos x="0" y="11"/>
                </a:cxn>
                <a:cxn ang="0">
                  <a:pos x="4" y="15"/>
                </a:cxn>
                <a:cxn ang="0">
                  <a:pos x="4" y="19"/>
                </a:cxn>
                <a:cxn ang="0">
                  <a:pos x="8" y="19"/>
                </a:cxn>
                <a:cxn ang="0">
                  <a:pos x="8" y="0"/>
                </a:cxn>
              </a:cxnLst>
              <a:rect l="0" t="0" r="r" b="b"/>
              <a:pathLst>
                <a:path w="8" h="19">
                  <a:moveTo>
                    <a:pt x="8" y="0"/>
                  </a:moveTo>
                  <a:lnTo>
                    <a:pt x="4" y="0"/>
                  </a:lnTo>
                  <a:lnTo>
                    <a:pt x="4" y="3"/>
                  </a:lnTo>
                  <a:lnTo>
                    <a:pt x="0" y="7"/>
                  </a:lnTo>
                  <a:lnTo>
                    <a:pt x="0" y="7"/>
                  </a:lnTo>
                  <a:lnTo>
                    <a:pt x="0" y="11"/>
                  </a:lnTo>
                  <a:lnTo>
                    <a:pt x="4" y="15"/>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07" name="Freeform 575"/>
            <p:cNvSpPr>
              <a:spLocks noChangeAspect="1"/>
            </p:cNvSpPr>
            <p:nvPr/>
          </p:nvSpPr>
          <p:spPr bwMode="auto">
            <a:xfrm>
              <a:off x="5005" y="2941"/>
              <a:ext cx="386" cy="69"/>
            </a:xfrm>
            <a:custGeom>
              <a:avLst/>
              <a:gdLst/>
              <a:ahLst/>
              <a:cxnLst>
                <a:cxn ang="0">
                  <a:pos x="387" y="12"/>
                </a:cxn>
                <a:cxn ang="0">
                  <a:pos x="387" y="0"/>
                </a:cxn>
                <a:cxn ang="0">
                  <a:pos x="0" y="50"/>
                </a:cxn>
                <a:cxn ang="0">
                  <a:pos x="0" y="69"/>
                </a:cxn>
                <a:cxn ang="0">
                  <a:pos x="387" y="19"/>
                </a:cxn>
                <a:cxn ang="0">
                  <a:pos x="387" y="12"/>
                </a:cxn>
              </a:cxnLst>
              <a:rect l="0" t="0" r="r" b="b"/>
              <a:pathLst>
                <a:path w="387" h="69">
                  <a:moveTo>
                    <a:pt x="387" y="12"/>
                  </a:moveTo>
                  <a:lnTo>
                    <a:pt x="387" y="0"/>
                  </a:lnTo>
                  <a:lnTo>
                    <a:pt x="0" y="50"/>
                  </a:lnTo>
                  <a:lnTo>
                    <a:pt x="0" y="69"/>
                  </a:lnTo>
                  <a:lnTo>
                    <a:pt x="387" y="19"/>
                  </a:lnTo>
                  <a:lnTo>
                    <a:pt x="387" y="12"/>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08" name="Freeform 576"/>
            <p:cNvSpPr>
              <a:spLocks noChangeAspect="1"/>
            </p:cNvSpPr>
            <p:nvPr/>
          </p:nvSpPr>
          <p:spPr bwMode="auto">
            <a:xfrm>
              <a:off x="5391" y="2941"/>
              <a:ext cx="8" cy="19"/>
            </a:xfrm>
            <a:custGeom>
              <a:avLst/>
              <a:gdLst/>
              <a:ahLst/>
              <a:cxnLst>
                <a:cxn ang="0">
                  <a:pos x="0" y="19"/>
                </a:cxn>
                <a:cxn ang="0">
                  <a:pos x="4" y="19"/>
                </a:cxn>
                <a:cxn ang="0">
                  <a:pos x="4" y="15"/>
                </a:cxn>
                <a:cxn ang="0">
                  <a:pos x="8" y="12"/>
                </a:cxn>
                <a:cxn ang="0">
                  <a:pos x="8" y="8"/>
                </a:cxn>
                <a:cxn ang="0">
                  <a:pos x="8" y="4"/>
                </a:cxn>
                <a:cxn ang="0">
                  <a:pos x="4" y="4"/>
                </a:cxn>
                <a:cxn ang="0">
                  <a:pos x="4" y="0"/>
                </a:cxn>
                <a:cxn ang="0">
                  <a:pos x="0" y="0"/>
                </a:cxn>
                <a:cxn ang="0">
                  <a:pos x="0" y="19"/>
                </a:cxn>
              </a:cxnLst>
              <a:rect l="0" t="0" r="r" b="b"/>
              <a:pathLst>
                <a:path w="8" h="19">
                  <a:moveTo>
                    <a:pt x="0" y="19"/>
                  </a:moveTo>
                  <a:lnTo>
                    <a:pt x="4" y="19"/>
                  </a:lnTo>
                  <a:lnTo>
                    <a:pt x="4" y="15"/>
                  </a:lnTo>
                  <a:lnTo>
                    <a:pt x="8" y="12"/>
                  </a:lnTo>
                  <a:lnTo>
                    <a:pt x="8" y="8"/>
                  </a:lnTo>
                  <a:lnTo>
                    <a:pt x="8" y="4"/>
                  </a:lnTo>
                  <a:lnTo>
                    <a:pt x="4" y="4"/>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09" name="Freeform 577"/>
            <p:cNvSpPr>
              <a:spLocks noChangeAspect="1"/>
            </p:cNvSpPr>
            <p:nvPr/>
          </p:nvSpPr>
          <p:spPr bwMode="auto">
            <a:xfrm>
              <a:off x="4997" y="3021"/>
              <a:ext cx="8" cy="19"/>
            </a:xfrm>
            <a:custGeom>
              <a:avLst/>
              <a:gdLst/>
              <a:ahLst/>
              <a:cxnLst>
                <a:cxn ang="0">
                  <a:pos x="8" y="0"/>
                </a:cxn>
                <a:cxn ang="0">
                  <a:pos x="4" y="0"/>
                </a:cxn>
                <a:cxn ang="0">
                  <a:pos x="4" y="4"/>
                </a:cxn>
                <a:cxn ang="0">
                  <a:pos x="0" y="8"/>
                </a:cxn>
                <a:cxn ang="0">
                  <a:pos x="0" y="11"/>
                </a:cxn>
                <a:cxn ang="0">
                  <a:pos x="0" y="15"/>
                </a:cxn>
                <a:cxn ang="0">
                  <a:pos x="4" y="15"/>
                </a:cxn>
                <a:cxn ang="0">
                  <a:pos x="4" y="19"/>
                </a:cxn>
                <a:cxn ang="0">
                  <a:pos x="8" y="19"/>
                </a:cxn>
                <a:cxn ang="0">
                  <a:pos x="8" y="0"/>
                </a:cxn>
              </a:cxnLst>
              <a:rect l="0" t="0" r="r" b="b"/>
              <a:pathLst>
                <a:path w="8" h="19">
                  <a:moveTo>
                    <a:pt x="8" y="0"/>
                  </a:moveTo>
                  <a:lnTo>
                    <a:pt x="4" y="0"/>
                  </a:lnTo>
                  <a:lnTo>
                    <a:pt x="4" y="4"/>
                  </a:lnTo>
                  <a:lnTo>
                    <a:pt x="0" y="8"/>
                  </a:lnTo>
                  <a:lnTo>
                    <a:pt x="0" y="11"/>
                  </a:lnTo>
                  <a:lnTo>
                    <a:pt x="0" y="15"/>
                  </a:lnTo>
                  <a:lnTo>
                    <a:pt x="4" y="15"/>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10" name="Freeform 578"/>
            <p:cNvSpPr>
              <a:spLocks noChangeAspect="1"/>
            </p:cNvSpPr>
            <p:nvPr/>
          </p:nvSpPr>
          <p:spPr bwMode="auto">
            <a:xfrm>
              <a:off x="5005" y="2971"/>
              <a:ext cx="383" cy="69"/>
            </a:xfrm>
            <a:custGeom>
              <a:avLst/>
              <a:gdLst/>
              <a:ahLst/>
              <a:cxnLst>
                <a:cxn ang="0">
                  <a:pos x="384" y="11"/>
                </a:cxn>
                <a:cxn ang="0">
                  <a:pos x="384" y="0"/>
                </a:cxn>
                <a:cxn ang="0">
                  <a:pos x="0" y="49"/>
                </a:cxn>
                <a:cxn ang="0">
                  <a:pos x="0" y="68"/>
                </a:cxn>
                <a:cxn ang="0">
                  <a:pos x="384" y="19"/>
                </a:cxn>
                <a:cxn ang="0">
                  <a:pos x="384" y="11"/>
                </a:cxn>
              </a:cxnLst>
              <a:rect l="0" t="0" r="r" b="b"/>
              <a:pathLst>
                <a:path w="384" h="68">
                  <a:moveTo>
                    <a:pt x="384" y="11"/>
                  </a:moveTo>
                  <a:lnTo>
                    <a:pt x="384" y="0"/>
                  </a:lnTo>
                  <a:lnTo>
                    <a:pt x="0" y="49"/>
                  </a:lnTo>
                  <a:lnTo>
                    <a:pt x="0" y="68"/>
                  </a:lnTo>
                  <a:lnTo>
                    <a:pt x="384" y="19"/>
                  </a:lnTo>
                  <a:lnTo>
                    <a:pt x="384" y="11"/>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11" name="Freeform 579"/>
            <p:cNvSpPr>
              <a:spLocks noChangeAspect="1"/>
            </p:cNvSpPr>
            <p:nvPr/>
          </p:nvSpPr>
          <p:spPr bwMode="auto">
            <a:xfrm>
              <a:off x="5388" y="2971"/>
              <a:ext cx="11" cy="19"/>
            </a:xfrm>
            <a:custGeom>
              <a:avLst/>
              <a:gdLst/>
              <a:ahLst/>
              <a:cxnLst>
                <a:cxn ang="0">
                  <a:pos x="0" y="19"/>
                </a:cxn>
                <a:cxn ang="0">
                  <a:pos x="3" y="19"/>
                </a:cxn>
                <a:cxn ang="0">
                  <a:pos x="7" y="15"/>
                </a:cxn>
                <a:cxn ang="0">
                  <a:pos x="11" y="15"/>
                </a:cxn>
                <a:cxn ang="0">
                  <a:pos x="11" y="11"/>
                </a:cxn>
                <a:cxn ang="0">
                  <a:pos x="11" y="7"/>
                </a:cxn>
                <a:cxn ang="0">
                  <a:pos x="7" y="3"/>
                </a:cxn>
                <a:cxn ang="0">
                  <a:pos x="3" y="3"/>
                </a:cxn>
                <a:cxn ang="0">
                  <a:pos x="0" y="0"/>
                </a:cxn>
                <a:cxn ang="0">
                  <a:pos x="0" y="19"/>
                </a:cxn>
              </a:cxnLst>
              <a:rect l="0" t="0" r="r" b="b"/>
              <a:pathLst>
                <a:path w="11" h="19">
                  <a:moveTo>
                    <a:pt x="0" y="19"/>
                  </a:moveTo>
                  <a:lnTo>
                    <a:pt x="3" y="19"/>
                  </a:lnTo>
                  <a:lnTo>
                    <a:pt x="7" y="15"/>
                  </a:lnTo>
                  <a:lnTo>
                    <a:pt x="11" y="15"/>
                  </a:lnTo>
                  <a:lnTo>
                    <a:pt x="11" y="11"/>
                  </a:lnTo>
                  <a:lnTo>
                    <a:pt x="11" y="7"/>
                  </a:lnTo>
                  <a:lnTo>
                    <a:pt x="7" y="3"/>
                  </a:lnTo>
                  <a:lnTo>
                    <a:pt x="3" y="3"/>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12" name="Freeform 580"/>
            <p:cNvSpPr>
              <a:spLocks noChangeAspect="1"/>
            </p:cNvSpPr>
            <p:nvPr/>
          </p:nvSpPr>
          <p:spPr bwMode="auto">
            <a:xfrm>
              <a:off x="4997" y="3052"/>
              <a:ext cx="8" cy="19"/>
            </a:xfrm>
            <a:custGeom>
              <a:avLst/>
              <a:gdLst/>
              <a:ahLst/>
              <a:cxnLst>
                <a:cxn ang="0">
                  <a:pos x="8" y="0"/>
                </a:cxn>
                <a:cxn ang="0">
                  <a:pos x="4" y="0"/>
                </a:cxn>
                <a:cxn ang="0">
                  <a:pos x="4" y="4"/>
                </a:cxn>
                <a:cxn ang="0">
                  <a:pos x="0" y="8"/>
                </a:cxn>
                <a:cxn ang="0">
                  <a:pos x="0" y="12"/>
                </a:cxn>
                <a:cxn ang="0">
                  <a:pos x="0" y="16"/>
                </a:cxn>
                <a:cxn ang="0">
                  <a:pos x="4" y="16"/>
                </a:cxn>
                <a:cxn ang="0">
                  <a:pos x="4" y="19"/>
                </a:cxn>
                <a:cxn ang="0">
                  <a:pos x="8" y="19"/>
                </a:cxn>
                <a:cxn ang="0">
                  <a:pos x="8" y="0"/>
                </a:cxn>
              </a:cxnLst>
              <a:rect l="0" t="0" r="r" b="b"/>
              <a:pathLst>
                <a:path w="8" h="19">
                  <a:moveTo>
                    <a:pt x="8" y="0"/>
                  </a:moveTo>
                  <a:lnTo>
                    <a:pt x="4" y="0"/>
                  </a:lnTo>
                  <a:lnTo>
                    <a:pt x="4" y="4"/>
                  </a:lnTo>
                  <a:lnTo>
                    <a:pt x="0" y="8"/>
                  </a:lnTo>
                  <a:lnTo>
                    <a:pt x="0" y="12"/>
                  </a:lnTo>
                  <a:lnTo>
                    <a:pt x="0" y="16"/>
                  </a:lnTo>
                  <a:lnTo>
                    <a:pt x="4" y="16"/>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13" name="Freeform 581"/>
            <p:cNvSpPr>
              <a:spLocks noChangeAspect="1"/>
            </p:cNvSpPr>
            <p:nvPr/>
          </p:nvSpPr>
          <p:spPr bwMode="auto">
            <a:xfrm>
              <a:off x="5005" y="3002"/>
              <a:ext cx="386" cy="69"/>
            </a:xfrm>
            <a:custGeom>
              <a:avLst/>
              <a:gdLst/>
              <a:ahLst/>
              <a:cxnLst>
                <a:cxn ang="0">
                  <a:pos x="387" y="11"/>
                </a:cxn>
                <a:cxn ang="0">
                  <a:pos x="387" y="0"/>
                </a:cxn>
                <a:cxn ang="0">
                  <a:pos x="0" y="49"/>
                </a:cxn>
                <a:cxn ang="0">
                  <a:pos x="0" y="68"/>
                </a:cxn>
                <a:cxn ang="0">
                  <a:pos x="387" y="19"/>
                </a:cxn>
                <a:cxn ang="0">
                  <a:pos x="387" y="11"/>
                </a:cxn>
              </a:cxnLst>
              <a:rect l="0" t="0" r="r" b="b"/>
              <a:pathLst>
                <a:path w="387" h="68">
                  <a:moveTo>
                    <a:pt x="387" y="11"/>
                  </a:moveTo>
                  <a:lnTo>
                    <a:pt x="387" y="0"/>
                  </a:lnTo>
                  <a:lnTo>
                    <a:pt x="0" y="49"/>
                  </a:lnTo>
                  <a:lnTo>
                    <a:pt x="0" y="68"/>
                  </a:lnTo>
                  <a:lnTo>
                    <a:pt x="387" y="19"/>
                  </a:lnTo>
                  <a:lnTo>
                    <a:pt x="387" y="11"/>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14" name="Freeform 582"/>
            <p:cNvSpPr>
              <a:spLocks noChangeAspect="1"/>
            </p:cNvSpPr>
            <p:nvPr/>
          </p:nvSpPr>
          <p:spPr bwMode="auto">
            <a:xfrm>
              <a:off x="5391" y="3002"/>
              <a:ext cx="8" cy="19"/>
            </a:xfrm>
            <a:custGeom>
              <a:avLst/>
              <a:gdLst/>
              <a:ahLst/>
              <a:cxnLst>
                <a:cxn ang="0">
                  <a:pos x="0" y="19"/>
                </a:cxn>
                <a:cxn ang="0">
                  <a:pos x="4" y="19"/>
                </a:cxn>
                <a:cxn ang="0">
                  <a:pos x="4" y="15"/>
                </a:cxn>
                <a:cxn ang="0">
                  <a:pos x="8" y="15"/>
                </a:cxn>
                <a:cxn ang="0">
                  <a:pos x="8" y="11"/>
                </a:cxn>
                <a:cxn ang="0">
                  <a:pos x="8" y="8"/>
                </a:cxn>
                <a:cxn ang="0">
                  <a:pos x="4" y="4"/>
                </a:cxn>
                <a:cxn ang="0">
                  <a:pos x="4" y="4"/>
                </a:cxn>
                <a:cxn ang="0">
                  <a:pos x="0" y="0"/>
                </a:cxn>
                <a:cxn ang="0">
                  <a:pos x="0" y="19"/>
                </a:cxn>
              </a:cxnLst>
              <a:rect l="0" t="0" r="r" b="b"/>
              <a:pathLst>
                <a:path w="8" h="19">
                  <a:moveTo>
                    <a:pt x="0" y="19"/>
                  </a:moveTo>
                  <a:lnTo>
                    <a:pt x="4" y="19"/>
                  </a:lnTo>
                  <a:lnTo>
                    <a:pt x="4" y="15"/>
                  </a:lnTo>
                  <a:lnTo>
                    <a:pt x="8" y="15"/>
                  </a:lnTo>
                  <a:lnTo>
                    <a:pt x="8" y="11"/>
                  </a:lnTo>
                  <a:lnTo>
                    <a:pt x="8" y="8"/>
                  </a:lnTo>
                  <a:lnTo>
                    <a:pt x="4" y="4"/>
                  </a:lnTo>
                  <a:lnTo>
                    <a:pt x="4" y="4"/>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15" name="Freeform 583"/>
            <p:cNvSpPr>
              <a:spLocks noChangeAspect="1"/>
            </p:cNvSpPr>
            <p:nvPr/>
          </p:nvSpPr>
          <p:spPr bwMode="auto">
            <a:xfrm>
              <a:off x="4997" y="3082"/>
              <a:ext cx="8" cy="19"/>
            </a:xfrm>
            <a:custGeom>
              <a:avLst/>
              <a:gdLst/>
              <a:ahLst/>
              <a:cxnLst>
                <a:cxn ang="0">
                  <a:pos x="8" y="0"/>
                </a:cxn>
                <a:cxn ang="0">
                  <a:pos x="4" y="4"/>
                </a:cxn>
                <a:cxn ang="0">
                  <a:pos x="4" y="4"/>
                </a:cxn>
                <a:cxn ang="0">
                  <a:pos x="0" y="7"/>
                </a:cxn>
                <a:cxn ang="0">
                  <a:pos x="0" y="11"/>
                </a:cxn>
                <a:cxn ang="0">
                  <a:pos x="0" y="15"/>
                </a:cxn>
                <a:cxn ang="0">
                  <a:pos x="4" y="19"/>
                </a:cxn>
                <a:cxn ang="0">
                  <a:pos x="4" y="19"/>
                </a:cxn>
                <a:cxn ang="0">
                  <a:pos x="8" y="19"/>
                </a:cxn>
                <a:cxn ang="0">
                  <a:pos x="8" y="0"/>
                </a:cxn>
              </a:cxnLst>
              <a:rect l="0" t="0" r="r" b="b"/>
              <a:pathLst>
                <a:path w="8" h="19">
                  <a:moveTo>
                    <a:pt x="8" y="0"/>
                  </a:moveTo>
                  <a:lnTo>
                    <a:pt x="4" y="4"/>
                  </a:lnTo>
                  <a:lnTo>
                    <a:pt x="4" y="4"/>
                  </a:lnTo>
                  <a:lnTo>
                    <a:pt x="0" y="7"/>
                  </a:lnTo>
                  <a:lnTo>
                    <a:pt x="0" y="11"/>
                  </a:lnTo>
                  <a:lnTo>
                    <a:pt x="0" y="15"/>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16" name="Freeform 584"/>
            <p:cNvSpPr>
              <a:spLocks noChangeAspect="1"/>
            </p:cNvSpPr>
            <p:nvPr/>
          </p:nvSpPr>
          <p:spPr bwMode="auto">
            <a:xfrm>
              <a:off x="5005" y="3035"/>
              <a:ext cx="386" cy="67"/>
            </a:xfrm>
            <a:custGeom>
              <a:avLst/>
              <a:gdLst/>
              <a:ahLst/>
              <a:cxnLst>
                <a:cxn ang="0">
                  <a:pos x="387" y="8"/>
                </a:cxn>
                <a:cxn ang="0">
                  <a:pos x="387" y="0"/>
                </a:cxn>
                <a:cxn ang="0">
                  <a:pos x="0" y="46"/>
                </a:cxn>
                <a:cxn ang="0">
                  <a:pos x="0" y="65"/>
                </a:cxn>
                <a:cxn ang="0">
                  <a:pos x="387" y="19"/>
                </a:cxn>
                <a:cxn ang="0">
                  <a:pos x="387" y="8"/>
                </a:cxn>
              </a:cxnLst>
              <a:rect l="0" t="0" r="r" b="b"/>
              <a:pathLst>
                <a:path w="387" h="65">
                  <a:moveTo>
                    <a:pt x="387" y="8"/>
                  </a:moveTo>
                  <a:lnTo>
                    <a:pt x="387" y="0"/>
                  </a:lnTo>
                  <a:lnTo>
                    <a:pt x="0" y="46"/>
                  </a:lnTo>
                  <a:lnTo>
                    <a:pt x="0" y="65"/>
                  </a:lnTo>
                  <a:lnTo>
                    <a:pt x="387" y="19"/>
                  </a:lnTo>
                  <a:lnTo>
                    <a:pt x="387" y="8"/>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17" name="Freeform 585"/>
            <p:cNvSpPr>
              <a:spLocks noChangeAspect="1"/>
            </p:cNvSpPr>
            <p:nvPr/>
          </p:nvSpPr>
          <p:spPr bwMode="auto">
            <a:xfrm>
              <a:off x="5391" y="3035"/>
              <a:ext cx="8" cy="19"/>
            </a:xfrm>
            <a:custGeom>
              <a:avLst/>
              <a:gdLst/>
              <a:ahLst/>
              <a:cxnLst>
                <a:cxn ang="0">
                  <a:pos x="0" y="19"/>
                </a:cxn>
                <a:cxn ang="0">
                  <a:pos x="4" y="15"/>
                </a:cxn>
                <a:cxn ang="0">
                  <a:pos x="4" y="15"/>
                </a:cxn>
                <a:cxn ang="0">
                  <a:pos x="8" y="12"/>
                </a:cxn>
                <a:cxn ang="0">
                  <a:pos x="8" y="8"/>
                </a:cxn>
                <a:cxn ang="0">
                  <a:pos x="8" y="4"/>
                </a:cxn>
                <a:cxn ang="0">
                  <a:pos x="4" y="0"/>
                </a:cxn>
                <a:cxn ang="0">
                  <a:pos x="4" y="0"/>
                </a:cxn>
                <a:cxn ang="0">
                  <a:pos x="0" y="0"/>
                </a:cxn>
                <a:cxn ang="0">
                  <a:pos x="0" y="19"/>
                </a:cxn>
              </a:cxnLst>
              <a:rect l="0" t="0" r="r" b="b"/>
              <a:pathLst>
                <a:path w="8" h="19">
                  <a:moveTo>
                    <a:pt x="0" y="19"/>
                  </a:moveTo>
                  <a:lnTo>
                    <a:pt x="4" y="15"/>
                  </a:lnTo>
                  <a:lnTo>
                    <a:pt x="4" y="15"/>
                  </a:lnTo>
                  <a:lnTo>
                    <a:pt x="8" y="12"/>
                  </a:lnTo>
                  <a:lnTo>
                    <a:pt x="8" y="8"/>
                  </a:lnTo>
                  <a:lnTo>
                    <a:pt x="8" y="4"/>
                  </a:lnTo>
                  <a:lnTo>
                    <a:pt x="4"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18" name="Freeform 586"/>
            <p:cNvSpPr>
              <a:spLocks noChangeAspect="1"/>
            </p:cNvSpPr>
            <p:nvPr/>
          </p:nvSpPr>
          <p:spPr bwMode="auto">
            <a:xfrm>
              <a:off x="4997" y="3113"/>
              <a:ext cx="8" cy="19"/>
            </a:xfrm>
            <a:custGeom>
              <a:avLst/>
              <a:gdLst/>
              <a:ahLst/>
              <a:cxnLst>
                <a:cxn ang="0">
                  <a:pos x="8" y="0"/>
                </a:cxn>
                <a:cxn ang="0">
                  <a:pos x="4" y="0"/>
                </a:cxn>
                <a:cxn ang="0">
                  <a:pos x="4" y="4"/>
                </a:cxn>
                <a:cxn ang="0">
                  <a:pos x="0" y="8"/>
                </a:cxn>
                <a:cxn ang="0">
                  <a:pos x="0" y="11"/>
                </a:cxn>
                <a:cxn ang="0">
                  <a:pos x="0" y="15"/>
                </a:cxn>
                <a:cxn ang="0">
                  <a:pos x="4" y="19"/>
                </a:cxn>
                <a:cxn ang="0">
                  <a:pos x="4" y="19"/>
                </a:cxn>
                <a:cxn ang="0">
                  <a:pos x="8" y="19"/>
                </a:cxn>
                <a:cxn ang="0">
                  <a:pos x="8" y="0"/>
                </a:cxn>
              </a:cxnLst>
              <a:rect l="0" t="0" r="r" b="b"/>
              <a:pathLst>
                <a:path w="8" h="19">
                  <a:moveTo>
                    <a:pt x="8" y="0"/>
                  </a:moveTo>
                  <a:lnTo>
                    <a:pt x="4" y="0"/>
                  </a:lnTo>
                  <a:lnTo>
                    <a:pt x="4" y="4"/>
                  </a:lnTo>
                  <a:lnTo>
                    <a:pt x="0" y="8"/>
                  </a:lnTo>
                  <a:lnTo>
                    <a:pt x="0" y="11"/>
                  </a:lnTo>
                  <a:lnTo>
                    <a:pt x="0" y="15"/>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19" name="Freeform 587"/>
            <p:cNvSpPr>
              <a:spLocks noChangeAspect="1"/>
            </p:cNvSpPr>
            <p:nvPr/>
          </p:nvSpPr>
          <p:spPr bwMode="auto">
            <a:xfrm>
              <a:off x="5005" y="3066"/>
              <a:ext cx="386" cy="67"/>
            </a:xfrm>
            <a:custGeom>
              <a:avLst/>
              <a:gdLst/>
              <a:ahLst/>
              <a:cxnLst>
                <a:cxn ang="0">
                  <a:pos x="387" y="7"/>
                </a:cxn>
                <a:cxn ang="0">
                  <a:pos x="387" y="0"/>
                </a:cxn>
                <a:cxn ang="0">
                  <a:pos x="0" y="45"/>
                </a:cxn>
                <a:cxn ang="0">
                  <a:pos x="0" y="64"/>
                </a:cxn>
                <a:cxn ang="0">
                  <a:pos x="387" y="19"/>
                </a:cxn>
                <a:cxn ang="0">
                  <a:pos x="387" y="7"/>
                </a:cxn>
              </a:cxnLst>
              <a:rect l="0" t="0" r="r" b="b"/>
              <a:pathLst>
                <a:path w="387" h="64">
                  <a:moveTo>
                    <a:pt x="387" y="7"/>
                  </a:moveTo>
                  <a:lnTo>
                    <a:pt x="387" y="0"/>
                  </a:lnTo>
                  <a:lnTo>
                    <a:pt x="0" y="45"/>
                  </a:lnTo>
                  <a:lnTo>
                    <a:pt x="0" y="64"/>
                  </a:lnTo>
                  <a:lnTo>
                    <a:pt x="387" y="19"/>
                  </a:lnTo>
                  <a:lnTo>
                    <a:pt x="387"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20" name="Freeform 588"/>
            <p:cNvSpPr>
              <a:spLocks noChangeAspect="1"/>
            </p:cNvSpPr>
            <p:nvPr/>
          </p:nvSpPr>
          <p:spPr bwMode="auto">
            <a:xfrm>
              <a:off x="5391" y="3066"/>
              <a:ext cx="8" cy="19"/>
            </a:xfrm>
            <a:custGeom>
              <a:avLst/>
              <a:gdLst/>
              <a:ahLst/>
              <a:cxnLst>
                <a:cxn ang="0">
                  <a:pos x="0" y="19"/>
                </a:cxn>
                <a:cxn ang="0">
                  <a:pos x="4" y="15"/>
                </a:cxn>
                <a:cxn ang="0">
                  <a:pos x="8" y="15"/>
                </a:cxn>
                <a:cxn ang="0">
                  <a:pos x="8" y="11"/>
                </a:cxn>
                <a:cxn ang="0">
                  <a:pos x="8" y="7"/>
                </a:cxn>
                <a:cxn ang="0">
                  <a:pos x="8" y="3"/>
                </a:cxn>
                <a:cxn ang="0">
                  <a:pos x="8" y="0"/>
                </a:cxn>
                <a:cxn ang="0">
                  <a:pos x="4" y="0"/>
                </a:cxn>
                <a:cxn ang="0">
                  <a:pos x="0" y="0"/>
                </a:cxn>
                <a:cxn ang="0">
                  <a:pos x="0" y="19"/>
                </a:cxn>
              </a:cxnLst>
              <a:rect l="0" t="0" r="r" b="b"/>
              <a:pathLst>
                <a:path w="8" h="19">
                  <a:moveTo>
                    <a:pt x="0" y="19"/>
                  </a:moveTo>
                  <a:lnTo>
                    <a:pt x="4" y="15"/>
                  </a:lnTo>
                  <a:lnTo>
                    <a:pt x="8" y="15"/>
                  </a:lnTo>
                  <a:lnTo>
                    <a:pt x="8" y="11"/>
                  </a:lnTo>
                  <a:lnTo>
                    <a:pt x="8" y="7"/>
                  </a:lnTo>
                  <a:lnTo>
                    <a:pt x="8" y="3"/>
                  </a:lnTo>
                  <a:lnTo>
                    <a:pt x="8"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21" name="Freeform 589"/>
            <p:cNvSpPr>
              <a:spLocks noChangeAspect="1"/>
            </p:cNvSpPr>
            <p:nvPr/>
          </p:nvSpPr>
          <p:spPr bwMode="auto">
            <a:xfrm>
              <a:off x="4997" y="3141"/>
              <a:ext cx="8" cy="19"/>
            </a:xfrm>
            <a:custGeom>
              <a:avLst/>
              <a:gdLst/>
              <a:ahLst/>
              <a:cxnLst>
                <a:cxn ang="0">
                  <a:pos x="8" y="0"/>
                </a:cxn>
                <a:cxn ang="0">
                  <a:pos x="4" y="4"/>
                </a:cxn>
                <a:cxn ang="0">
                  <a:pos x="4" y="4"/>
                </a:cxn>
                <a:cxn ang="0">
                  <a:pos x="0" y="8"/>
                </a:cxn>
                <a:cxn ang="0">
                  <a:pos x="0" y="12"/>
                </a:cxn>
                <a:cxn ang="0">
                  <a:pos x="0" y="16"/>
                </a:cxn>
                <a:cxn ang="0">
                  <a:pos x="4" y="19"/>
                </a:cxn>
                <a:cxn ang="0">
                  <a:pos x="4" y="19"/>
                </a:cxn>
                <a:cxn ang="0">
                  <a:pos x="8" y="19"/>
                </a:cxn>
                <a:cxn ang="0">
                  <a:pos x="8" y="0"/>
                </a:cxn>
              </a:cxnLst>
              <a:rect l="0" t="0" r="r" b="b"/>
              <a:pathLst>
                <a:path w="8" h="19">
                  <a:moveTo>
                    <a:pt x="8" y="0"/>
                  </a:moveTo>
                  <a:lnTo>
                    <a:pt x="4" y="4"/>
                  </a:lnTo>
                  <a:lnTo>
                    <a:pt x="4" y="4"/>
                  </a:lnTo>
                  <a:lnTo>
                    <a:pt x="0" y="8"/>
                  </a:lnTo>
                  <a:lnTo>
                    <a:pt x="0" y="12"/>
                  </a:lnTo>
                  <a:lnTo>
                    <a:pt x="0" y="16"/>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22" name="Freeform 590"/>
            <p:cNvSpPr>
              <a:spLocks noChangeAspect="1"/>
            </p:cNvSpPr>
            <p:nvPr/>
          </p:nvSpPr>
          <p:spPr bwMode="auto">
            <a:xfrm>
              <a:off x="5005" y="3096"/>
              <a:ext cx="386" cy="64"/>
            </a:xfrm>
            <a:custGeom>
              <a:avLst/>
              <a:gdLst/>
              <a:ahLst/>
              <a:cxnLst>
                <a:cxn ang="0">
                  <a:pos x="387" y="7"/>
                </a:cxn>
                <a:cxn ang="0">
                  <a:pos x="387" y="0"/>
                </a:cxn>
                <a:cxn ang="0">
                  <a:pos x="0" y="49"/>
                </a:cxn>
                <a:cxn ang="0">
                  <a:pos x="0" y="64"/>
                </a:cxn>
                <a:cxn ang="0">
                  <a:pos x="387" y="19"/>
                </a:cxn>
                <a:cxn ang="0">
                  <a:pos x="387" y="7"/>
                </a:cxn>
              </a:cxnLst>
              <a:rect l="0" t="0" r="r" b="b"/>
              <a:pathLst>
                <a:path w="387" h="64">
                  <a:moveTo>
                    <a:pt x="387" y="7"/>
                  </a:moveTo>
                  <a:lnTo>
                    <a:pt x="387" y="0"/>
                  </a:lnTo>
                  <a:lnTo>
                    <a:pt x="0" y="49"/>
                  </a:lnTo>
                  <a:lnTo>
                    <a:pt x="0" y="64"/>
                  </a:lnTo>
                  <a:lnTo>
                    <a:pt x="387" y="19"/>
                  </a:lnTo>
                  <a:lnTo>
                    <a:pt x="387"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23" name="Freeform 591"/>
            <p:cNvSpPr>
              <a:spLocks noChangeAspect="1"/>
            </p:cNvSpPr>
            <p:nvPr/>
          </p:nvSpPr>
          <p:spPr bwMode="auto">
            <a:xfrm>
              <a:off x="5391" y="3096"/>
              <a:ext cx="8" cy="19"/>
            </a:xfrm>
            <a:custGeom>
              <a:avLst/>
              <a:gdLst/>
              <a:ahLst/>
              <a:cxnLst>
                <a:cxn ang="0">
                  <a:pos x="0" y="19"/>
                </a:cxn>
                <a:cxn ang="0">
                  <a:pos x="4" y="19"/>
                </a:cxn>
                <a:cxn ang="0">
                  <a:pos x="4" y="15"/>
                </a:cxn>
                <a:cxn ang="0">
                  <a:pos x="8" y="11"/>
                </a:cxn>
                <a:cxn ang="0">
                  <a:pos x="8" y="7"/>
                </a:cxn>
                <a:cxn ang="0">
                  <a:pos x="8" y="4"/>
                </a:cxn>
                <a:cxn ang="0">
                  <a:pos x="4" y="4"/>
                </a:cxn>
                <a:cxn ang="0">
                  <a:pos x="4" y="0"/>
                </a:cxn>
                <a:cxn ang="0">
                  <a:pos x="0" y="0"/>
                </a:cxn>
                <a:cxn ang="0">
                  <a:pos x="0" y="19"/>
                </a:cxn>
              </a:cxnLst>
              <a:rect l="0" t="0" r="r" b="b"/>
              <a:pathLst>
                <a:path w="8" h="19">
                  <a:moveTo>
                    <a:pt x="0" y="19"/>
                  </a:moveTo>
                  <a:lnTo>
                    <a:pt x="4" y="19"/>
                  </a:lnTo>
                  <a:lnTo>
                    <a:pt x="4" y="15"/>
                  </a:lnTo>
                  <a:lnTo>
                    <a:pt x="8" y="11"/>
                  </a:lnTo>
                  <a:lnTo>
                    <a:pt x="8" y="7"/>
                  </a:lnTo>
                  <a:lnTo>
                    <a:pt x="8" y="4"/>
                  </a:lnTo>
                  <a:lnTo>
                    <a:pt x="4" y="4"/>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24" name="Freeform 592"/>
            <p:cNvSpPr>
              <a:spLocks noChangeAspect="1"/>
            </p:cNvSpPr>
            <p:nvPr/>
          </p:nvSpPr>
          <p:spPr bwMode="auto">
            <a:xfrm>
              <a:off x="4997" y="3174"/>
              <a:ext cx="8" cy="17"/>
            </a:xfrm>
            <a:custGeom>
              <a:avLst/>
              <a:gdLst/>
              <a:ahLst/>
              <a:cxnLst>
                <a:cxn ang="0">
                  <a:pos x="8" y="0"/>
                </a:cxn>
                <a:cxn ang="0">
                  <a:pos x="4" y="4"/>
                </a:cxn>
                <a:cxn ang="0">
                  <a:pos x="4" y="4"/>
                </a:cxn>
                <a:cxn ang="0">
                  <a:pos x="0" y="7"/>
                </a:cxn>
                <a:cxn ang="0">
                  <a:pos x="0" y="11"/>
                </a:cxn>
                <a:cxn ang="0">
                  <a:pos x="0" y="15"/>
                </a:cxn>
                <a:cxn ang="0">
                  <a:pos x="4" y="19"/>
                </a:cxn>
                <a:cxn ang="0">
                  <a:pos x="4" y="19"/>
                </a:cxn>
                <a:cxn ang="0">
                  <a:pos x="8" y="19"/>
                </a:cxn>
                <a:cxn ang="0">
                  <a:pos x="8" y="0"/>
                </a:cxn>
              </a:cxnLst>
              <a:rect l="0" t="0" r="r" b="b"/>
              <a:pathLst>
                <a:path w="8" h="19">
                  <a:moveTo>
                    <a:pt x="8" y="0"/>
                  </a:moveTo>
                  <a:lnTo>
                    <a:pt x="4" y="4"/>
                  </a:lnTo>
                  <a:lnTo>
                    <a:pt x="4" y="4"/>
                  </a:lnTo>
                  <a:lnTo>
                    <a:pt x="0" y="7"/>
                  </a:lnTo>
                  <a:lnTo>
                    <a:pt x="0" y="11"/>
                  </a:lnTo>
                  <a:lnTo>
                    <a:pt x="0" y="15"/>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25" name="Freeform 593"/>
            <p:cNvSpPr>
              <a:spLocks noChangeAspect="1"/>
            </p:cNvSpPr>
            <p:nvPr/>
          </p:nvSpPr>
          <p:spPr bwMode="auto">
            <a:xfrm>
              <a:off x="5005" y="3127"/>
              <a:ext cx="386" cy="64"/>
            </a:xfrm>
            <a:custGeom>
              <a:avLst/>
              <a:gdLst/>
              <a:ahLst/>
              <a:cxnLst>
                <a:cxn ang="0">
                  <a:pos x="387" y="8"/>
                </a:cxn>
                <a:cxn ang="0">
                  <a:pos x="387" y="0"/>
                </a:cxn>
                <a:cxn ang="0">
                  <a:pos x="0" y="46"/>
                </a:cxn>
                <a:cxn ang="0">
                  <a:pos x="0" y="65"/>
                </a:cxn>
                <a:cxn ang="0">
                  <a:pos x="387" y="19"/>
                </a:cxn>
                <a:cxn ang="0">
                  <a:pos x="387" y="8"/>
                </a:cxn>
              </a:cxnLst>
              <a:rect l="0" t="0" r="r" b="b"/>
              <a:pathLst>
                <a:path w="387" h="65">
                  <a:moveTo>
                    <a:pt x="387" y="8"/>
                  </a:moveTo>
                  <a:lnTo>
                    <a:pt x="387" y="0"/>
                  </a:lnTo>
                  <a:lnTo>
                    <a:pt x="0" y="46"/>
                  </a:lnTo>
                  <a:lnTo>
                    <a:pt x="0" y="65"/>
                  </a:lnTo>
                  <a:lnTo>
                    <a:pt x="387" y="19"/>
                  </a:lnTo>
                  <a:lnTo>
                    <a:pt x="387" y="8"/>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26" name="Freeform 594"/>
            <p:cNvSpPr>
              <a:spLocks noChangeAspect="1"/>
            </p:cNvSpPr>
            <p:nvPr/>
          </p:nvSpPr>
          <p:spPr bwMode="auto">
            <a:xfrm>
              <a:off x="5391" y="3127"/>
              <a:ext cx="8" cy="19"/>
            </a:xfrm>
            <a:custGeom>
              <a:avLst/>
              <a:gdLst/>
              <a:ahLst/>
              <a:cxnLst>
                <a:cxn ang="0">
                  <a:pos x="0" y="19"/>
                </a:cxn>
                <a:cxn ang="0">
                  <a:pos x="4" y="19"/>
                </a:cxn>
                <a:cxn ang="0">
                  <a:pos x="4" y="15"/>
                </a:cxn>
                <a:cxn ang="0">
                  <a:pos x="8" y="12"/>
                </a:cxn>
                <a:cxn ang="0">
                  <a:pos x="8" y="8"/>
                </a:cxn>
                <a:cxn ang="0">
                  <a:pos x="8" y="4"/>
                </a:cxn>
                <a:cxn ang="0">
                  <a:pos x="4" y="0"/>
                </a:cxn>
                <a:cxn ang="0">
                  <a:pos x="4" y="0"/>
                </a:cxn>
                <a:cxn ang="0">
                  <a:pos x="0" y="0"/>
                </a:cxn>
                <a:cxn ang="0">
                  <a:pos x="0" y="19"/>
                </a:cxn>
              </a:cxnLst>
              <a:rect l="0" t="0" r="r" b="b"/>
              <a:pathLst>
                <a:path w="8" h="19">
                  <a:moveTo>
                    <a:pt x="0" y="19"/>
                  </a:moveTo>
                  <a:lnTo>
                    <a:pt x="4" y="19"/>
                  </a:lnTo>
                  <a:lnTo>
                    <a:pt x="4" y="15"/>
                  </a:lnTo>
                  <a:lnTo>
                    <a:pt x="8" y="12"/>
                  </a:lnTo>
                  <a:lnTo>
                    <a:pt x="8" y="8"/>
                  </a:lnTo>
                  <a:lnTo>
                    <a:pt x="8" y="4"/>
                  </a:lnTo>
                  <a:lnTo>
                    <a:pt x="4"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27" name="Freeform 595"/>
            <p:cNvSpPr>
              <a:spLocks noChangeAspect="1"/>
            </p:cNvSpPr>
            <p:nvPr/>
          </p:nvSpPr>
          <p:spPr bwMode="auto">
            <a:xfrm>
              <a:off x="4997" y="3207"/>
              <a:ext cx="8" cy="19"/>
            </a:xfrm>
            <a:custGeom>
              <a:avLst/>
              <a:gdLst/>
              <a:ahLst/>
              <a:cxnLst>
                <a:cxn ang="0">
                  <a:pos x="8" y="0"/>
                </a:cxn>
                <a:cxn ang="0">
                  <a:pos x="4" y="0"/>
                </a:cxn>
                <a:cxn ang="0">
                  <a:pos x="4" y="4"/>
                </a:cxn>
                <a:cxn ang="0">
                  <a:pos x="0" y="8"/>
                </a:cxn>
                <a:cxn ang="0">
                  <a:pos x="0" y="11"/>
                </a:cxn>
                <a:cxn ang="0">
                  <a:pos x="0" y="11"/>
                </a:cxn>
                <a:cxn ang="0">
                  <a:pos x="4" y="15"/>
                </a:cxn>
                <a:cxn ang="0">
                  <a:pos x="4" y="19"/>
                </a:cxn>
                <a:cxn ang="0">
                  <a:pos x="8" y="19"/>
                </a:cxn>
                <a:cxn ang="0">
                  <a:pos x="8" y="0"/>
                </a:cxn>
              </a:cxnLst>
              <a:rect l="0" t="0" r="r" b="b"/>
              <a:pathLst>
                <a:path w="8" h="19">
                  <a:moveTo>
                    <a:pt x="8" y="0"/>
                  </a:moveTo>
                  <a:lnTo>
                    <a:pt x="4" y="0"/>
                  </a:lnTo>
                  <a:lnTo>
                    <a:pt x="4" y="4"/>
                  </a:lnTo>
                  <a:lnTo>
                    <a:pt x="0" y="8"/>
                  </a:lnTo>
                  <a:lnTo>
                    <a:pt x="0" y="11"/>
                  </a:lnTo>
                  <a:lnTo>
                    <a:pt x="0" y="11"/>
                  </a:lnTo>
                  <a:lnTo>
                    <a:pt x="4" y="15"/>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28" name="Freeform 596"/>
            <p:cNvSpPr>
              <a:spLocks noChangeAspect="1"/>
            </p:cNvSpPr>
            <p:nvPr/>
          </p:nvSpPr>
          <p:spPr bwMode="auto">
            <a:xfrm>
              <a:off x="5005" y="3157"/>
              <a:ext cx="386" cy="69"/>
            </a:xfrm>
            <a:custGeom>
              <a:avLst/>
              <a:gdLst/>
              <a:ahLst/>
              <a:cxnLst>
                <a:cxn ang="0">
                  <a:pos x="387" y="11"/>
                </a:cxn>
                <a:cxn ang="0">
                  <a:pos x="387" y="0"/>
                </a:cxn>
                <a:cxn ang="0">
                  <a:pos x="0" y="49"/>
                </a:cxn>
                <a:cxn ang="0">
                  <a:pos x="0" y="68"/>
                </a:cxn>
                <a:cxn ang="0">
                  <a:pos x="387" y="19"/>
                </a:cxn>
                <a:cxn ang="0">
                  <a:pos x="387" y="11"/>
                </a:cxn>
              </a:cxnLst>
              <a:rect l="0" t="0" r="r" b="b"/>
              <a:pathLst>
                <a:path w="387" h="68">
                  <a:moveTo>
                    <a:pt x="387" y="11"/>
                  </a:moveTo>
                  <a:lnTo>
                    <a:pt x="387" y="0"/>
                  </a:lnTo>
                  <a:lnTo>
                    <a:pt x="0" y="49"/>
                  </a:lnTo>
                  <a:lnTo>
                    <a:pt x="0" y="68"/>
                  </a:lnTo>
                  <a:lnTo>
                    <a:pt x="387" y="19"/>
                  </a:lnTo>
                  <a:lnTo>
                    <a:pt x="387" y="11"/>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29" name="Freeform 597"/>
            <p:cNvSpPr>
              <a:spLocks noChangeAspect="1"/>
            </p:cNvSpPr>
            <p:nvPr/>
          </p:nvSpPr>
          <p:spPr bwMode="auto">
            <a:xfrm>
              <a:off x="5391" y="3157"/>
              <a:ext cx="8" cy="19"/>
            </a:xfrm>
            <a:custGeom>
              <a:avLst/>
              <a:gdLst/>
              <a:ahLst/>
              <a:cxnLst>
                <a:cxn ang="0">
                  <a:pos x="0" y="19"/>
                </a:cxn>
                <a:cxn ang="0">
                  <a:pos x="4" y="19"/>
                </a:cxn>
                <a:cxn ang="0">
                  <a:pos x="4" y="15"/>
                </a:cxn>
                <a:cxn ang="0">
                  <a:pos x="8" y="11"/>
                </a:cxn>
                <a:cxn ang="0">
                  <a:pos x="8" y="7"/>
                </a:cxn>
                <a:cxn ang="0">
                  <a:pos x="8" y="7"/>
                </a:cxn>
                <a:cxn ang="0">
                  <a:pos x="4" y="3"/>
                </a:cxn>
                <a:cxn ang="0">
                  <a:pos x="4" y="0"/>
                </a:cxn>
                <a:cxn ang="0">
                  <a:pos x="0" y="0"/>
                </a:cxn>
                <a:cxn ang="0">
                  <a:pos x="0" y="19"/>
                </a:cxn>
              </a:cxnLst>
              <a:rect l="0" t="0" r="r" b="b"/>
              <a:pathLst>
                <a:path w="8" h="19">
                  <a:moveTo>
                    <a:pt x="0" y="19"/>
                  </a:moveTo>
                  <a:lnTo>
                    <a:pt x="4" y="19"/>
                  </a:lnTo>
                  <a:lnTo>
                    <a:pt x="4" y="15"/>
                  </a:lnTo>
                  <a:lnTo>
                    <a:pt x="8" y="11"/>
                  </a:lnTo>
                  <a:lnTo>
                    <a:pt x="8" y="7"/>
                  </a:lnTo>
                  <a:lnTo>
                    <a:pt x="8" y="7"/>
                  </a:lnTo>
                  <a:lnTo>
                    <a:pt x="4" y="3"/>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30" name="Freeform 598"/>
            <p:cNvSpPr>
              <a:spLocks noChangeAspect="1"/>
            </p:cNvSpPr>
            <p:nvPr/>
          </p:nvSpPr>
          <p:spPr bwMode="auto">
            <a:xfrm>
              <a:off x="4997" y="3238"/>
              <a:ext cx="8" cy="19"/>
            </a:xfrm>
            <a:custGeom>
              <a:avLst/>
              <a:gdLst/>
              <a:ahLst/>
              <a:cxnLst>
                <a:cxn ang="0">
                  <a:pos x="8" y="0"/>
                </a:cxn>
                <a:cxn ang="0">
                  <a:pos x="4" y="0"/>
                </a:cxn>
                <a:cxn ang="0">
                  <a:pos x="4" y="4"/>
                </a:cxn>
                <a:cxn ang="0">
                  <a:pos x="0" y="8"/>
                </a:cxn>
                <a:cxn ang="0">
                  <a:pos x="0" y="12"/>
                </a:cxn>
                <a:cxn ang="0">
                  <a:pos x="0" y="16"/>
                </a:cxn>
                <a:cxn ang="0">
                  <a:pos x="4" y="19"/>
                </a:cxn>
                <a:cxn ang="0">
                  <a:pos x="4" y="19"/>
                </a:cxn>
                <a:cxn ang="0">
                  <a:pos x="8" y="19"/>
                </a:cxn>
                <a:cxn ang="0">
                  <a:pos x="8" y="0"/>
                </a:cxn>
              </a:cxnLst>
              <a:rect l="0" t="0" r="r" b="b"/>
              <a:pathLst>
                <a:path w="8" h="19">
                  <a:moveTo>
                    <a:pt x="8" y="0"/>
                  </a:moveTo>
                  <a:lnTo>
                    <a:pt x="4" y="0"/>
                  </a:lnTo>
                  <a:lnTo>
                    <a:pt x="4" y="4"/>
                  </a:lnTo>
                  <a:lnTo>
                    <a:pt x="0" y="8"/>
                  </a:lnTo>
                  <a:lnTo>
                    <a:pt x="0" y="12"/>
                  </a:lnTo>
                  <a:lnTo>
                    <a:pt x="0" y="16"/>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31" name="Freeform 599"/>
            <p:cNvSpPr>
              <a:spLocks noChangeAspect="1"/>
            </p:cNvSpPr>
            <p:nvPr/>
          </p:nvSpPr>
          <p:spPr bwMode="auto">
            <a:xfrm>
              <a:off x="5005" y="3191"/>
              <a:ext cx="386" cy="67"/>
            </a:xfrm>
            <a:custGeom>
              <a:avLst/>
              <a:gdLst/>
              <a:ahLst/>
              <a:cxnLst>
                <a:cxn ang="0">
                  <a:pos x="387" y="7"/>
                </a:cxn>
                <a:cxn ang="0">
                  <a:pos x="387" y="0"/>
                </a:cxn>
                <a:cxn ang="0">
                  <a:pos x="0" y="45"/>
                </a:cxn>
                <a:cxn ang="0">
                  <a:pos x="0" y="64"/>
                </a:cxn>
                <a:cxn ang="0">
                  <a:pos x="387" y="15"/>
                </a:cxn>
                <a:cxn ang="0">
                  <a:pos x="387" y="7"/>
                </a:cxn>
              </a:cxnLst>
              <a:rect l="0" t="0" r="r" b="b"/>
              <a:pathLst>
                <a:path w="387" h="64">
                  <a:moveTo>
                    <a:pt x="387" y="7"/>
                  </a:moveTo>
                  <a:lnTo>
                    <a:pt x="387" y="0"/>
                  </a:lnTo>
                  <a:lnTo>
                    <a:pt x="0" y="45"/>
                  </a:lnTo>
                  <a:lnTo>
                    <a:pt x="0" y="64"/>
                  </a:lnTo>
                  <a:lnTo>
                    <a:pt x="387" y="15"/>
                  </a:lnTo>
                  <a:lnTo>
                    <a:pt x="387"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32" name="Freeform 600"/>
            <p:cNvSpPr>
              <a:spLocks noChangeAspect="1"/>
            </p:cNvSpPr>
            <p:nvPr/>
          </p:nvSpPr>
          <p:spPr bwMode="auto">
            <a:xfrm>
              <a:off x="5391" y="3191"/>
              <a:ext cx="8" cy="19"/>
            </a:xfrm>
            <a:custGeom>
              <a:avLst/>
              <a:gdLst/>
              <a:ahLst/>
              <a:cxnLst>
                <a:cxn ang="0">
                  <a:pos x="0" y="19"/>
                </a:cxn>
                <a:cxn ang="0">
                  <a:pos x="4" y="15"/>
                </a:cxn>
                <a:cxn ang="0">
                  <a:pos x="8" y="15"/>
                </a:cxn>
                <a:cxn ang="0">
                  <a:pos x="8" y="11"/>
                </a:cxn>
                <a:cxn ang="0">
                  <a:pos x="8" y="7"/>
                </a:cxn>
                <a:cxn ang="0">
                  <a:pos x="8" y="4"/>
                </a:cxn>
                <a:cxn ang="0">
                  <a:pos x="8" y="0"/>
                </a:cxn>
                <a:cxn ang="0">
                  <a:pos x="4" y="0"/>
                </a:cxn>
                <a:cxn ang="0">
                  <a:pos x="0" y="0"/>
                </a:cxn>
                <a:cxn ang="0">
                  <a:pos x="0" y="19"/>
                </a:cxn>
              </a:cxnLst>
              <a:rect l="0" t="0" r="r" b="b"/>
              <a:pathLst>
                <a:path w="8" h="19">
                  <a:moveTo>
                    <a:pt x="0" y="19"/>
                  </a:moveTo>
                  <a:lnTo>
                    <a:pt x="4" y="15"/>
                  </a:lnTo>
                  <a:lnTo>
                    <a:pt x="8" y="15"/>
                  </a:lnTo>
                  <a:lnTo>
                    <a:pt x="8" y="11"/>
                  </a:lnTo>
                  <a:lnTo>
                    <a:pt x="8" y="7"/>
                  </a:lnTo>
                  <a:lnTo>
                    <a:pt x="8" y="4"/>
                  </a:lnTo>
                  <a:lnTo>
                    <a:pt x="8"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33" name="Freeform 601"/>
            <p:cNvSpPr>
              <a:spLocks noChangeAspect="1"/>
            </p:cNvSpPr>
            <p:nvPr/>
          </p:nvSpPr>
          <p:spPr bwMode="auto">
            <a:xfrm>
              <a:off x="4997" y="3268"/>
              <a:ext cx="8" cy="19"/>
            </a:xfrm>
            <a:custGeom>
              <a:avLst/>
              <a:gdLst/>
              <a:ahLst/>
              <a:cxnLst>
                <a:cxn ang="0">
                  <a:pos x="8" y="0"/>
                </a:cxn>
                <a:cxn ang="0">
                  <a:pos x="4" y="0"/>
                </a:cxn>
                <a:cxn ang="0">
                  <a:pos x="4" y="4"/>
                </a:cxn>
                <a:cxn ang="0">
                  <a:pos x="0" y="7"/>
                </a:cxn>
                <a:cxn ang="0">
                  <a:pos x="0" y="11"/>
                </a:cxn>
                <a:cxn ang="0">
                  <a:pos x="0" y="15"/>
                </a:cxn>
                <a:cxn ang="0">
                  <a:pos x="4" y="15"/>
                </a:cxn>
                <a:cxn ang="0">
                  <a:pos x="4" y="19"/>
                </a:cxn>
                <a:cxn ang="0">
                  <a:pos x="8" y="19"/>
                </a:cxn>
                <a:cxn ang="0">
                  <a:pos x="8" y="0"/>
                </a:cxn>
              </a:cxnLst>
              <a:rect l="0" t="0" r="r" b="b"/>
              <a:pathLst>
                <a:path w="8" h="19">
                  <a:moveTo>
                    <a:pt x="8" y="0"/>
                  </a:moveTo>
                  <a:lnTo>
                    <a:pt x="4" y="0"/>
                  </a:lnTo>
                  <a:lnTo>
                    <a:pt x="4" y="4"/>
                  </a:lnTo>
                  <a:lnTo>
                    <a:pt x="0" y="7"/>
                  </a:lnTo>
                  <a:lnTo>
                    <a:pt x="0" y="11"/>
                  </a:lnTo>
                  <a:lnTo>
                    <a:pt x="0" y="15"/>
                  </a:lnTo>
                  <a:lnTo>
                    <a:pt x="4" y="15"/>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34" name="Freeform 602"/>
            <p:cNvSpPr>
              <a:spLocks noChangeAspect="1"/>
            </p:cNvSpPr>
            <p:nvPr/>
          </p:nvSpPr>
          <p:spPr bwMode="auto">
            <a:xfrm>
              <a:off x="5005" y="3218"/>
              <a:ext cx="383" cy="69"/>
            </a:xfrm>
            <a:custGeom>
              <a:avLst/>
              <a:gdLst/>
              <a:ahLst/>
              <a:cxnLst>
                <a:cxn ang="0">
                  <a:pos x="384" y="12"/>
                </a:cxn>
                <a:cxn ang="0">
                  <a:pos x="384" y="0"/>
                </a:cxn>
                <a:cxn ang="0">
                  <a:pos x="0" y="50"/>
                </a:cxn>
                <a:cxn ang="0">
                  <a:pos x="0" y="69"/>
                </a:cxn>
                <a:cxn ang="0">
                  <a:pos x="384" y="19"/>
                </a:cxn>
                <a:cxn ang="0">
                  <a:pos x="384" y="12"/>
                </a:cxn>
              </a:cxnLst>
              <a:rect l="0" t="0" r="r" b="b"/>
              <a:pathLst>
                <a:path w="384" h="69">
                  <a:moveTo>
                    <a:pt x="384" y="12"/>
                  </a:moveTo>
                  <a:lnTo>
                    <a:pt x="384" y="0"/>
                  </a:lnTo>
                  <a:lnTo>
                    <a:pt x="0" y="50"/>
                  </a:lnTo>
                  <a:lnTo>
                    <a:pt x="0" y="69"/>
                  </a:lnTo>
                  <a:lnTo>
                    <a:pt x="384" y="19"/>
                  </a:lnTo>
                  <a:lnTo>
                    <a:pt x="384" y="12"/>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35" name="Freeform 603"/>
            <p:cNvSpPr>
              <a:spLocks noChangeAspect="1"/>
            </p:cNvSpPr>
            <p:nvPr/>
          </p:nvSpPr>
          <p:spPr bwMode="auto">
            <a:xfrm>
              <a:off x="5388" y="3218"/>
              <a:ext cx="11" cy="19"/>
            </a:xfrm>
            <a:custGeom>
              <a:avLst/>
              <a:gdLst/>
              <a:ahLst/>
              <a:cxnLst>
                <a:cxn ang="0">
                  <a:pos x="0" y="19"/>
                </a:cxn>
                <a:cxn ang="0">
                  <a:pos x="3" y="19"/>
                </a:cxn>
                <a:cxn ang="0">
                  <a:pos x="7" y="19"/>
                </a:cxn>
                <a:cxn ang="0">
                  <a:pos x="11" y="16"/>
                </a:cxn>
                <a:cxn ang="0">
                  <a:pos x="11" y="12"/>
                </a:cxn>
                <a:cxn ang="0">
                  <a:pos x="11" y="8"/>
                </a:cxn>
                <a:cxn ang="0">
                  <a:pos x="7" y="4"/>
                </a:cxn>
                <a:cxn ang="0">
                  <a:pos x="3" y="4"/>
                </a:cxn>
                <a:cxn ang="0">
                  <a:pos x="0" y="0"/>
                </a:cxn>
                <a:cxn ang="0">
                  <a:pos x="0" y="19"/>
                </a:cxn>
              </a:cxnLst>
              <a:rect l="0" t="0" r="r" b="b"/>
              <a:pathLst>
                <a:path w="11" h="19">
                  <a:moveTo>
                    <a:pt x="0" y="19"/>
                  </a:moveTo>
                  <a:lnTo>
                    <a:pt x="3" y="19"/>
                  </a:lnTo>
                  <a:lnTo>
                    <a:pt x="7" y="19"/>
                  </a:lnTo>
                  <a:lnTo>
                    <a:pt x="11" y="16"/>
                  </a:lnTo>
                  <a:lnTo>
                    <a:pt x="11" y="12"/>
                  </a:lnTo>
                  <a:lnTo>
                    <a:pt x="11" y="8"/>
                  </a:lnTo>
                  <a:lnTo>
                    <a:pt x="7" y="4"/>
                  </a:lnTo>
                  <a:lnTo>
                    <a:pt x="3" y="4"/>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36" name="Freeform 604"/>
            <p:cNvSpPr>
              <a:spLocks noChangeAspect="1"/>
            </p:cNvSpPr>
            <p:nvPr/>
          </p:nvSpPr>
          <p:spPr bwMode="auto">
            <a:xfrm>
              <a:off x="4997" y="3299"/>
              <a:ext cx="8" cy="19"/>
            </a:xfrm>
            <a:custGeom>
              <a:avLst/>
              <a:gdLst/>
              <a:ahLst/>
              <a:cxnLst>
                <a:cxn ang="0">
                  <a:pos x="8" y="0"/>
                </a:cxn>
                <a:cxn ang="0">
                  <a:pos x="4" y="4"/>
                </a:cxn>
                <a:cxn ang="0">
                  <a:pos x="4" y="4"/>
                </a:cxn>
                <a:cxn ang="0">
                  <a:pos x="0" y="8"/>
                </a:cxn>
                <a:cxn ang="0">
                  <a:pos x="0" y="11"/>
                </a:cxn>
                <a:cxn ang="0">
                  <a:pos x="0" y="15"/>
                </a:cxn>
                <a:cxn ang="0">
                  <a:pos x="4" y="19"/>
                </a:cxn>
                <a:cxn ang="0">
                  <a:pos x="4" y="19"/>
                </a:cxn>
                <a:cxn ang="0">
                  <a:pos x="8" y="19"/>
                </a:cxn>
                <a:cxn ang="0">
                  <a:pos x="8" y="0"/>
                </a:cxn>
              </a:cxnLst>
              <a:rect l="0" t="0" r="r" b="b"/>
              <a:pathLst>
                <a:path w="8" h="19">
                  <a:moveTo>
                    <a:pt x="8" y="0"/>
                  </a:moveTo>
                  <a:lnTo>
                    <a:pt x="4" y="4"/>
                  </a:lnTo>
                  <a:lnTo>
                    <a:pt x="4" y="4"/>
                  </a:lnTo>
                  <a:lnTo>
                    <a:pt x="0" y="8"/>
                  </a:lnTo>
                  <a:lnTo>
                    <a:pt x="0" y="11"/>
                  </a:lnTo>
                  <a:lnTo>
                    <a:pt x="0" y="15"/>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37" name="Freeform 605"/>
            <p:cNvSpPr>
              <a:spLocks noChangeAspect="1"/>
            </p:cNvSpPr>
            <p:nvPr/>
          </p:nvSpPr>
          <p:spPr bwMode="auto">
            <a:xfrm>
              <a:off x="5005" y="3252"/>
              <a:ext cx="386" cy="67"/>
            </a:xfrm>
            <a:custGeom>
              <a:avLst/>
              <a:gdLst/>
              <a:ahLst/>
              <a:cxnLst>
                <a:cxn ang="0">
                  <a:pos x="387" y="7"/>
                </a:cxn>
                <a:cxn ang="0">
                  <a:pos x="387" y="0"/>
                </a:cxn>
                <a:cxn ang="0">
                  <a:pos x="0" y="45"/>
                </a:cxn>
                <a:cxn ang="0">
                  <a:pos x="0" y="64"/>
                </a:cxn>
                <a:cxn ang="0">
                  <a:pos x="387" y="19"/>
                </a:cxn>
                <a:cxn ang="0">
                  <a:pos x="387" y="7"/>
                </a:cxn>
              </a:cxnLst>
              <a:rect l="0" t="0" r="r" b="b"/>
              <a:pathLst>
                <a:path w="387" h="64">
                  <a:moveTo>
                    <a:pt x="387" y="7"/>
                  </a:moveTo>
                  <a:lnTo>
                    <a:pt x="387" y="0"/>
                  </a:lnTo>
                  <a:lnTo>
                    <a:pt x="0" y="45"/>
                  </a:lnTo>
                  <a:lnTo>
                    <a:pt x="0" y="64"/>
                  </a:lnTo>
                  <a:lnTo>
                    <a:pt x="387" y="19"/>
                  </a:lnTo>
                  <a:lnTo>
                    <a:pt x="387"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38" name="Freeform 606"/>
            <p:cNvSpPr>
              <a:spLocks noChangeAspect="1"/>
            </p:cNvSpPr>
            <p:nvPr/>
          </p:nvSpPr>
          <p:spPr bwMode="auto">
            <a:xfrm>
              <a:off x="5391" y="3252"/>
              <a:ext cx="8" cy="19"/>
            </a:xfrm>
            <a:custGeom>
              <a:avLst/>
              <a:gdLst/>
              <a:ahLst/>
              <a:cxnLst>
                <a:cxn ang="0">
                  <a:pos x="0" y="19"/>
                </a:cxn>
                <a:cxn ang="0">
                  <a:pos x="4" y="15"/>
                </a:cxn>
                <a:cxn ang="0">
                  <a:pos x="4" y="15"/>
                </a:cxn>
                <a:cxn ang="0">
                  <a:pos x="8" y="11"/>
                </a:cxn>
                <a:cxn ang="0">
                  <a:pos x="8" y="7"/>
                </a:cxn>
                <a:cxn ang="0">
                  <a:pos x="8" y="3"/>
                </a:cxn>
                <a:cxn ang="0">
                  <a:pos x="4" y="0"/>
                </a:cxn>
                <a:cxn ang="0">
                  <a:pos x="4" y="0"/>
                </a:cxn>
                <a:cxn ang="0">
                  <a:pos x="0" y="0"/>
                </a:cxn>
                <a:cxn ang="0">
                  <a:pos x="0" y="19"/>
                </a:cxn>
              </a:cxnLst>
              <a:rect l="0" t="0" r="r" b="b"/>
              <a:pathLst>
                <a:path w="8" h="19">
                  <a:moveTo>
                    <a:pt x="0" y="19"/>
                  </a:moveTo>
                  <a:lnTo>
                    <a:pt x="4" y="15"/>
                  </a:lnTo>
                  <a:lnTo>
                    <a:pt x="4" y="15"/>
                  </a:lnTo>
                  <a:lnTo>
                    <a:pt x="8" y="11"/>
                  </a:lnTo>
                  <a:lnTo>
                    <a:pt x="8" y="7"/>
                  </a:lnTo>
                  <a:lnTo>
                    <a:pt x="8" y="3"/>
                  </a:lnTo>
                  <a:lnTo>
                    <a:pt x="4"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39" name="Freeform 607"/>
            <p:cNvSpPr>
              <a:spLocks noChangeAspect="1"/>
            </p:cNvSpPr>
            <p:nvPr/>
          </p:nvSpPr>
          <p:spPr bwMode="auto">
            <a:xfrm>
              <a:off x="4997" y="3327"/>
              <a:ext cx="8" cy="19"/>
            </a:xfrm>
            <a:custGeom>
              <a:avLst/>
              <a:gdLst/>
              <a:ahLst/>
              <a:cxnLst>
                <a:cxn ang="0">
                  <a:pos x="8" y="0"/>
                </a:cxn>
                <a:cxn ang="0">
                  <a:pos x="4" y="4"/>
                </a:cxn>
                <a:cxn ang="0">
                  <a:pos x="4" y="4"/>
                </a:cxn>
                <a:cxn ang="0">
                  <a:pos x="0" y="8"/>
                </a:cxn>
                <a:cxn ang="0">
                  <a:pos x="0" y="12"/>
                </a:cxn>
                <a:cxn ang="0">
                  <a:pos x="0" y="16"/>
                </a:cxn>
                <a:cxn ang="0">
                  <a:pos x="4" y="19"/>
                </a:cxn>
                <a:cxn ang="0">
                  <a:pos x="4" y="19"/>
                </a:cxn>
                <a:cxn ang="0">
                  <a:pos x="8" y="19"/>
                </a:cxn>
                <a:cxn ang="0">
                  <a:pos x="8" y="0"/>
                </a:cxn>
              </a:cxnLst>
              <a:rect l="0" t="0" r="r" b="b"/>
              <a:pathLst>
                <a:path w="8" h="19">
                  <a:moveTo>
                    <a:pt x="8" y="0"/>
                  </a:moveTo>
                  <a:lnTo>
                    <a:pt x="4" y="4"/>
                  </a:lnTo>
                  <a:lnTo>
                    <a:pt x="4" y="4"/>
                  </a:lnTo>
                  <a:lnTo>
                    <a:pt x="0" y="8"/>
                  </a:lnTo>
                  <a:lnTo>
                    <a:pt x="0" y="12"/>
                  </a:lnTo>
                  <a:lnTo>
                    <a:pt x="0" y="16"/>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40" name="Freeform 608"/>
            <p:cNvSpPr>
              <a:spLocks noChangeAspect="1"/>
            </p:cNvSpPr>
            <p:nvPr/>
          </p:nvSpPr>
          <p:spPr bwMode="auto">
            <a:xfrm>
              <a:off x="5005" y="3282"/>
              <a:ext cx="383" cy="64"/>
            </a:xfrm>
            <a:custGeom>
              <a:avLst/>
              <a:gdLst/>
              <a:ahLst/>
              <a:cxnLst>
                <a:cxn ang="0">
                  <a:pos x="384" y="8"/>
                </a:cxn>
                <a:cxn ang="0">
                  <a:pos x="384" y="0"/>
                </a:cxn>
                <a:cxn ang="0">
                  <a:pos x="0" y="45"/>
                </a:cxn>
                <a:cxn ang="0">
                  <a:pos x="0" y="64"/>
                </a:cxn>
                <a:cxn ang="0">
                  <a:pos x="384" y="19"/>
                </a:cxn>
                <a:cxn ang="0">
                  <a:pos x="384" y="8"/>
                </a:cxn>
              </a:cxnLst>
              <a:rect l="0" t="0" r="r" b="b"/>
              <a:pathLst>
                <a:path w="384" h="64">
                  <a:moveTo>
                    <a:pt x="384" y="8"/>
                  </a:moveTo>
                  <a:lnTo>
                    <a:pt x="384" y="0"/>
                  </a:lnTo>
                  <a:lnTo>
                    <a:pt x="0" y="45"/>
                  </a:lnTo>
                  <a:lnTo>
                    <a:pt x="0" y="64"/>
                  </a:lnTo>
                  <a:lnTo>
                    <a:pt x="384" y="19"/>
                  </a:lnTo>
                  <a:lnTo>
                    <a:pt x="384" y="8"/>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41" name="Freeform 609"/>
            <p:cNvSpPr>
              <a:spLocks noChangeAspect="1"/>
            </p:cNvSpPr>
            <p:nvPr/>
          </p:nvSpPr>
          <p:spPr bwMode="auto">
            <a:xfrm>
              <a:off x="5388" y="3282"/>
              <a:ext cx="11" cy="19"/>
            </a:xfrm>
            <a:custGeom>
              <a:avLst/>
              <a:gdLst/>
              <a:ahLst/>
              <a:cxnLst>
                <a:cxn ang="0">
                  <a:pos x="0" y="19"/>
                </a:cxn>
                <a:cxn ang="0">
                  <a:pos x="3" y="15"/>
                </a:cxn>
                <a:cxn ang="0">
                  <a:pos x="7" y="15"/>
                </a:cxn>
                <a:cxn ang="0">
                  <a:pos x="11" y="11"/>
                </a:cxn>
                <a:cxn ang="0">
                  <a:pos x="11" y="8"/>
                </a:cxn>
                <a:cxn ang="0">
                  <a:pos x="11" y="4"/>
                </a:cxn>
                <a:cxn ang="0">
                  <a:pos x="7" y="0"/>
                </a:cxn>
                <a:cxn ang="0">
                  <a:pos x="3" y="0"/>
                </a:cxn>
                <a:cxn ang="0">
                  <a:pos x="0" y="0"/>
                </a:cxn>
                <a:cxn ang="0">
                  <a:pos x="0" y="19"/>
                </a:cxn>
              </a:cxnLst>
              <a:rect l="0" t="0" r="r" b="b"/>
              <a:pathLst>
                <a:path w="11" h="19">
                  <a:moveTo>
                    <a:pt x="0" y="19"/>
                  </a:moveTo>
                  <a:lnTo>
                    <a:pt x="3" y="15"/>
                  </a:lnTo>
                  <a:lnTo>
                    <a:pt x="7" y="15"/>
                  </a:lnTo>
                  <a:lnTo>
                    <a:pt x="11" y="11"/>
                  </a:lnTo>
                  <a:lnTo>
                    <a:pt x="11" y="8"/>
                  </a:lnTo>
                  <a:lnTo>
                    <a:pt x="11" y="4"/>
                  </a:lnTo>
                  <a:lnTo>
                    <a:pt x="7" y="0"/>
                  </a:lnTo>
                  <a:lnTo>
                    <a:pt x="3"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42" name="Freeform 610"/>
            <p:cNvSpPr>
              <a:spLocks noChangeAspect="1"/>
            </p:cNvSpPr>
            <p:nvPr/>
          </p:nvSpPr>
          <p:spPr bwMode="auto">
            <a:xfrm>
              <a:off x="4997" y="3363"/>
              <a:ext cx="8" cy="19"/>
            </a:xfrm>
            <a:custGeom>
              <a:avLst/>
              <a:gdLst/>
              <a:ahLst/>
              <a:cxnLst>
                <a:cxn ang="0">
                  <a:pos x="8" y="0"/>
                </a:cxn>
                <a:cxn ang="0">
                  <a:pos x="4" y="0"/>
                </a:cxn>
                <a:cxn ang="0">
                  <a:pos x="4" y="3"/>
                </a:cxn>
                <a:cxn ang="0">
                  <a:pos x="0" y="3"/>
                </a:cxn>
                <a:cxn ang="0">
                  <a:pos x="0" y="7"/>
                </a:cxn>
                <a:cxn ang="0">
                  <a:pos x="0" y="11"/>
                </a:cxn>
                <a:cxn ang="0">
                  <a:pos x="4" y="15"/>
                </a:cxn>
                <a:cxn ang="0">
                  <a:pos x="4" y="15"/>
                </a:cxn>
                <a:cxn ang="0">
                  <a:pos x="8" y="19"/>
                </a:cxn>
                <a:cxn ang="0">
                  <a:pos x="8" y="0"/>
                </a:cxn>
              </a:cxnLst>
              <a:rect l="0" t="0" r="r" b="b"/>
              <a:pathLst>
                <a:path w="8" h="19">
                  <a:moveTo>
                    <a:pt x="8" y="0"/>
                  </a:moveTo>
                  <a:lnTo>
                    <a:pt x="4" y="0"/>
                  </a:lnTo>
                  <a:lnTo>
                    <a:pt x="4" y="3"/>
                  </a:lnTo>
                  <a:lnTo>
                    <a:pt x="0" y="3"/>
                  </a:lnTo>
                  <a:lnTo>
                    <a:pt x="0" y="7"/>
                  </a:lnTo>
                  <a:lnTo>
                    <a:pt x="0" y="11"/>
                  </a:lnTo>
                  <a:lnTo>
                    <a:pt x="4" y="15"/>
                  </a:lnTo>
                  <a:lnTo>
                    <a:pt x="4" y="15"/>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43" name="Freeform 611"/>
            <p:cNvSpPr>
              <a:spLocks noChangeAspect="1"/>
            </p:cNvSpPr>
            <p:nvPr/>
          </p:nvSpPr>
          <p:spPr bwMode="auto">
            <a:xfrm>
              <a:off x="5005" y="3313"/>
              <a:ext cx="386" cy="69"/>
            </a:xfrm>
            <a:custGeom>
              <a:avLst/>
              <a:gdLst/>
              <a:ahLst/>
              <a:cxnLst>
                <a:cxn ang="0">
                  <a:pos x="387" y="12"/>
                </a:cxn>
                <a:cxn ang="0">
                  <a:pos x="387" y="0"/>
                </a:cxn>
                <a:cxn ang="0">
                  <a:pos x="0" y="50"/>
                </a:cxn>
                <a:cxn ang="0">
                  <a:pos x="0" y="69"/>
                </a:cxn>
                <a:cxn ang="0">
                  <a:pos x="387" y="19"/>
                </a:cxn>
                <a:cxn ang="0">
                  <a:pos x="387" y="12"/>
                </a:cxn>
              </a:cxnLst>
              <a:rect l="0" t="0" r="r" b="b"/>
              <a:pathLst>
                <a:path w="387" h="69">
                  <a:moveTo>
                    <a:pt x="387" y="12"/>
                  </a:moveTo>
                  <a:lnTo>
                    <a:pt x="387" y="0"/>
                  </a:lnTo>
                  <a:lnTo>
                    <a:pt x="0" y="50"/>
                  </a:lnTo>
                  <a:lnTo>
                    <a:pt x="0" y="69"/>
                  </a:lnTo>
                  <a:lnTo>
                    <a:pt x="387" y="19"/>
                  </a:lnTo>
                  <a:lnTo>
                    <a:pt x="387" y="12"/>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44" name="Freeform 612"/>
            <p:cNvSpPr>
              <a:spLocks noChangeAspect="1"/>
            </p:cNvSpPr>
            <p:nvPr/>
          </p:nvSpPr>
          <p:spPr bwMode="auto">
            <a:xfrm>
              <a:off x="5391" y="3313"/>
              <a:ext cx="8" cy="19"/>
            </a:xfrm>
            <a:custGeom>
              <a:avLst/>
              <a:gdLst/>
              <a:ahLst/>
              <a:cxnLst>
                <a:cxn ang="0">
                  <a:pos x="0" y="19"/>
                </a:cxn>
                <a:cxn ang="0">
                  <a:pos x="4" y="19"/>
                </a:cxn>
                <a:cxn ang="0">
                  <a:pos x="4" y="15"/>
                </a:cxn>
                <a:cxn ang="0">
                  <a:pos x="8" y="12"/>
                </a:cxn>
                <a:cxn ang="0">
                  <a:pos x="8" y="8"/>
                </a:cxn>
                <a:cxn ang="0">
                  <a:pos x="8" y="4"/>
                </a:cxn>
                <a:cxn ang="0">
                  <a:pos x="4" y="4"/>
                </a:cxn>
                <a:cxn ang="0">
                  <a:pos x="4" y="0"/>
                </a:cxn>
                <a:cxn ang="0">
                  <a:pos x="0" y="0"/>
                </a:cxn>
                <a:cxn ang="0">
                  <a:pos x="0" y="19"/>
                </a:cxn>
              </a:cxnLst>
              <a:rect l="0" t="0" r="r" b="b"/>
              <a:pathLst>
                <a:path w="8" h="19">
                  <a:moveTo>
                    <a:pt x="0" y="19"/>
                  </a:moveTo>
                  <a:lnTo>
                    <a:pt x="4" y="19"/>
                  </a:lnTo>
                  <a:lnTo>
                    <a:pt x="4" y="15"/>
                  </a:lnTo>
                  <a:lnTo>
                    <a:pt x="8" y="12"/>
                  </a:lnTo>
                  <a:lnTo>
                    <a:pt x="8" y="8"/>
                  </a:lnTo>
                  <a:lnTo>
                    <a:pt x="8" y="4"/>
                  </a:lnTo>
                  <a:lnTo>
                    <a:pt x="4" y="4"/>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45" name="Freeform 613"/>
            <p:cNvSpPr>
              <a:spLocks noChangeAspect="1"/>
            </p:cNvSpPr>
            <p:nvPr/>
          </p:nvSpPr>
          <p:spPr bwMode="auto">
            <a:xfrm>
              <a:off x="4966" y="3352"/>
              <a:ext cx="461" cy="94"/>
            </a:xfrm>
            <a:custGeom>
              <a:avLst/>
              <a:gdLst/>
              <a:ahLst/>
              <a:cxnLst>
                <a:cxn ang="0">
                  <a:pos x="0" y="95"/>
                </a:cxn>
                <a:cxn ang="0">
                  <a:pos x="38" y="50"/>
                </a:cxn>
                <a:cxn ang="0">
                  <a:pos x="422" y="0"/>
                </a:cxn>
                <a:cxn ang="0">
                  <a:pos x="459" y="38"/>
                </a:cxn>
                <a:cxn ang="0">
                  <a:pos x="0" y="95"/>
                </a:cxn>
              </a:cxnLst>
              <a:rect l="0" t="0" r="r" b="b"/>
              <a:pathLst>
                <a:path w="459" h="95">
                  <a:moveTo>
                    <a:pt x="0" y="95"/>
                  </a:moveTo>
                  <a:lnTo>
                    <a:pt x="38" y="50"/>
                  </a:lnTo>
                  <a:lnTo>
                    <a:pt x="422" y="0"/>
                  </a:lnTo>
                  <a:lnTo>
                    <a:pt x="459" y="38"/>
                  </a:lnTo>
                  <a:lnTo>
                    <a:pt x="0" y="95"/>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46" name="Freeform 614"/>
            <p:cNvSpPr>
              <a:spLocks noChangeAspect="1"/>
            </p:cNvSpPr>
            <p:nvPr/>
          </p:nvSpPr>
          <p:spPr bwMode="auto">
            <a:xfrm>
              <a:off x="4966" y="3352"/>
              <a:ext cx="461" cy="94"/>
            </a:xfrm>
            <a:custGeom>
              <a:avLst/>
              <a:gdLst/>
              <a:ahLst/>
              <a:cxnLst>
                <a:cxn ang="0">
                  <a:pos x="0" y="95"/>
                </a:cxn>
                <a:cxn ang="0">
                  <a:pos x="38" y="50"/>
                </a:cxn>
                <a:cxn ang="0">
                  <a:pos x="422" y="0"/>
                </a:cxn>
                <a:cxn ang="0">
                  <a:pos x="459" y="38"/>
                </a:cxn>
                <a:cxn ang="0">
                  <a:pos x="0" y="95"/>
                </a:cxn>
              </a:cxnLst>
              <a:rect l="0" t="0" r="r" b="b"/>
              <a:pathLst>
                <a:path w="459" h="95">
                  <a:moveTo>
                    <a:pt x="0" y="95"/>
                  </a:moveTo>
                  <a:lnTo>
                    <a:pt x="38" y="50"/>
                  </a:lnTo>
                  <a:lnTo>
                    <a:pt x="422" y="0"/>
                  </a:lnTo>
                  <a:lnTo>
                    <a:pt x="459" y="38"/>
                  </a:lnTo>
                  <a:lnTo>
                    <a:pt x="0" y="95"/>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47" name="Freeform 615"/>
            <p:cNvSpPr>
              <a:spLocks noChangeAspect="1"/>
            </p:cNvSpPr>
            <p:nvPr/>
          </p:nvSpPr>
          <p:spPr bwMode="auto">
            <a:xfrm>
              <a:off x="4414" y="2122"/>
              <a:ext cx="552" cy="1321"/>
            </a:xfrm>
            <a:custGeom>
              <a:avLst/>
              <a:gdLst/>
              <a:ahLst/>
              <a:cxnLst>
                <a:cxn ang="0">
                  <a:pos x="553" y="1321"/>
                </a:cxn>
                <a:cxn ang="0">
                  <a:pos x="0" y="1033"/>
                </a:cxn>
                <a:cxn ang="0">
                  <a:pos x="0" y="0"/>
                </a:cxn>
                <a:cxn ang="0">
                  <a:pos x="553" y="122"/>
                </a:cxn>
                <a:cxn ang="0">
                  <a:pos x="553" y="1321"/>
                </a:cxn>
              </a:cxnLst>
              <a:rect l="0" t="0" r="r" b="b"/>
              <a:pathLst>
                <a:path w="553" h="1321">
                  <a:moveTo>
                    <a:pt x="553" y="1321"/>
                  </a:moveTo>
                  <a:lnTo>
                    <a:pt x="0" y="1033"/>
                  </a:lnTo>
                  <a:lnTo>
                    <a:pt x="0" y="0"/>
                  </a:lnTo>
                  <a:lnTo>
                    <a:pt x="553" y="122"/>
                  </a:lnTo>
                  <a:lnTo>
                    <a:pt x="553" y="1321"/>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48" name="Freeform 616"/>
            <p:cNvSpPr>
              <a:spLocks noChangeAspect="1"/>
            </p:cNvSpPr>
            <p:nvPr/>
          </p:nvSpPr>
          <p:spPr bwMode="auto">
            <a:xfrm>
              <a:off x="4414" y="2122"/>
              <a:ext cx="552" cy="1321"/>
            </a:xfrm>
            <a:custGeom>
              <a:avLst/>
              <a:gdLst/>
              <a:ahLst/>
              <a:cxnLst>
                <a:cxn ang="0">
                  <a:pos x="553" y="1321"/>
                </a:cxn>
                <a:cxn ang="0">
                  <a:pos x="0" y="1033"/>
                </a:cxn>
                <a:cxn ang="0">
                  <a:pos x="0" y="0"/>
                </a:cxn>
                <a:cxn ang="0">
                  <a:pos x="553" y="122"/>
                </a:cxn>
                <a:cxn ang="0">
                  <a:pos x="553" y="1321"/>
                </a:cxn>
              </a:cxnLst>
              <a:rect l="0" t="0" r="r" b="b"/>
              <a:pathLst>
                <a:path w="553" h="1321">
                  <a:moveTo>
                    <a:pt x="553" y="1321"/>
                  </a:moveTo>
                  <a:lnTo>
                    <a:pt x="0" y="1033"/>
                  </a:lnTo>
                  <a:lnTo>
                    <a:pt x="0" y="0"/>
                  </a:lnTo>
                  <a:lnTo>
                    <a:pt x="553" y="122"/>
                  </a:lnTo>
                  <a:lnTo>
                    <a:pt x="553" y="1321"/>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49" name="Freeform 617"/>
            <p:cNvSpPr>
              <a:spLocks noChangeAspect="1"/>
            </p:cNvSpPr>
            <p:nvPr/>
          </p:nvSpPr>
          <p:spPr bwMode="auto">
            <a:xfrm>
              <a:off x="4414" y="2072"/>
              <a:ext cx="1013" cy="172"/>
            </a:xfrm>
            <a:custGeom>
              <a:avLst/>
              <a:gdLst/>
              <a:ahLst/>
              <a:cxnLst>
                <a:cxn ang="0">
                  <a:pos x="0" y="53"/>
                </a:cxn>
                <a:cxn ang="0">
                  <a:pos x="429" y="0"/>
                </a:cxn>
                <a:cxn ang="0">
                  <a:pos x="1012" y="114"/>
                </a:cxn>
                <a:cxn ang="0">
                  <a:pos x="553" y="171"/>
                </a:cxn>
                <a:cxn ang="0">
                  <a:pos x="0" y="53"/>
                </a:cxn>
              </a:cxnLst>
              <a:rect l="0" t="0" r="r" b="b"/>
              <a:pathLst>
                <a:path w="1012" h="171">
                  <a:moveTo>
                    <a:pt x="0" y="53"/>
                  </a:moveTo>
                  <a:lnTo>
                    <a:pt x="429" y="0"/>
                  </a:lnTo>
                  <a:lnTo>
                    <a:pt x="1012" y="114"/>
                  </a:lnTo>
                  <a:lnTo>
                    <a:pt x="553" y="171"/>
                  </a:lnTo>
                  <a:lnTo>
                    <a:pt x="0" y="53"/>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50" name="Freeform 618"/>
            <p:cNvSpPr>
              <a:spLocks noChangeAspect="1"/>
            </p:cNvSpPr>
            <p:nvPr/>
          </p:nvSpPr>
          <p:spPr bwMode="auto">
            <a:xfrm>
              <a:off x="4414" y="2072"/>
              <a:ext cx="1013" cy="172"/>
            </a:xfrm>
            <a:custGeom>
              <a:avLst/>
              <a:gdLst/>
              <a:ahLst/>
              <a:cxnLst>
                <a:cxn ang="0">
                  <a:pos x="0" y="53"/>
                </a:cxn>
                <a:cxn ang="0">
                  <a:pos x="429" y="0"/>
                </a:cxn>
                <a:cxn ang="0">
                  <a:pos x="1012" y="114"/>
                </a:cxn>
                <a:cxn ang="0">
                  <a:pos x="553" y="171"/>
                </a:cxn>
                <a:cxn ang="0">
                  <a:pos x="0" y="53"/>
                </a:cxn>
              </a:cxnLst>
              <a:rect l="0" t="0" r="r" b="b"/>
              <a:pathLst>
                <a:path w="1012" h="171">
                  <a:moveTo>
                    <a:pt x="0" y="53"/>
                  </a:moveTo>
                  <a:lnTo>
                    <a:pt x="429" y="0"/>
                  </a:lnTo>
                  <a:lnTo>
                    <a:pt x="1012" y="114"/>
                  </a:lnTo>
                  <a:lnTo>
                    <a:pt x="553" y="171"/>
                  </a:lnTo>
                  <a:lnTo>
                    <a:pt x="0" y="5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grpSp>
      <p:sp>
        <p:nvSpPr>
          <p:cNvPr id="2059" name="Text Box 619"/>
          <p:cNvSpPr txBox="1">
            <a:spLocks noChangeArrowheads="1"/>
          </p:cNvSpPr>
          <p:nvPr/>
        </p:nvSpPr>
        <p:spPr bwMode="auto">
          <a:xfrm>
            <a:off x="1500188" y="2724150"/>
            <a:ext cx="1809750" cy="336550"/>
          </a:xfrm>
          <a:prstGeom prst="rect">
            <a:avLst/>
          </a:prstGeom>
          <a:noFill/>
          <a:ln w="12700">
            <a:noFill/>
            <a:miter lim="800000"/>
            <a:headEnd/>
            <a:tailEnd/>
          </a:ln>
        </p:spPr>
        <p:txBody>
          <a:bodyPr wrap="none" lIns="92075" tIns="46038" rIns="92075" bIns="46038">
            <a:spAutoFit/>
          </a:bodyPr>
          <a:lstStyle/>
          <a:p>
            <a:pPr marL="342900" indent="-342900" algn="ctr"/>
            <a:r>
              <a:rPr lang="en-US" sz="1600"/>
              <a:t>Requestor Entity</a:t>
            </a:r>
          </a:p>
        </p:txBody>
      </p:sp>
      <p:graphicFrame>
        <p:nvGraphicFramePr>
          <p:cNvPr id="2051" name="Object 620"/>
          <p:cNvGraphicFramePr>
            <a:graphicFrameLocks noChangeAspect="1"/>
          </p:cNvGraphicFramePr>
          <p:nvPr/>
        </p:nvGraphicFramePr>
        <p:xfrm>
          <a:off x="5692775" y="3530600"/>
          <a:ext cx="519113" cy="908050"/>
        </p:xfrm>
        <a:graphic>
          <a:graphicData uri="http://schemas.openxmlformats.org/presentationml/2006/ole">
            <p:oleObj spid="_x0000_s2051" name="CorelDRAW" r:id="rId4" imgW="1381887" imgH="2159203" progId="CorelDRAW.Graphic.10">
              <p:embed/>
            </p:oleObj>
          </a:graphicData>
        </a:graphic>
      </p:graphicFrame>
      <p:grpSp>
        <p:nvGrpSpPr>
          <p:cNvPr id="2060" name="Group 621"/>
          <p:cNvGrpSpPr>
            <a:grpSpLocks noChangeAspect="1"/>
          </p:cNvGrpSpPr>
          <p:nvPr/>
        </p:nvGrpSpPr>
        <p:grpSpPr bwMode="auto">
          <a:xfrm>
            <a:off x="5686425" y="4692650"/>
            <a:ext cx="581025" cy="785813"/>
            <a:chOff x="4414" y="2072"/>
            <a:chExt cx="1016" cy="1374"/>
          </a:xfrm>
        </p:grpSpPr>
        <p:sp>
          <p:nvSpPr>
            <p:cNvPr id="582254" name="Freeform 622"/>
            <p:cNvSpPr>
              <a:spLocks noChangeAspect="1"/>
            </p:cNvSpPr>
            <p:nvPr/>
          </p:nvSpPr>
          <p:spPr bwMode="auto">
            <a:xfrm>
              <a:off x="4966" y="2186"/>
              <a:ext cx="464" cy="1260"/>
            </a:xfrm>
            <a:custGeom>
              <a:avLst/>
              <a:gdLst/>
              <a:ahLst/>
              <a:cxnLst>
                <a:cxn ang="0">
                  <a:pos x="4" y="57"/>
                </a:cxn>
                <a:cxn ang="0">
                  <a:pos x="455" y="0"/>
                </a:cxn>
                <a:cxn ang="0">
                  <a:pos x="459" y="0"/>
                </a:cxn>
                <a:cxn ang="0">
                  <a:pos x="459" y="4"/>
                </a:cxn>
                <a:cxn ang="0">
                  <a:pos x="459" y="4"/>
                </a:cxn>
                <a:cxn ang="0">
                  <a:pos x="463" y="7"/>
                </a:cxn>
                <a:cxn ang="0">
                  <a:pos x="463" y="1199"/>
                </a:cxn>
                <a:cxn ang="0">
                  <a:pos x="459" y="1199"/>
                </a:cxn>
                <a:cxn ang="0">
                  <a:pos x="459" y="1203"/>
                </a:cxn>
                <a:cxn ang="0">
                  <a:pos x="459" y="1203"/>
                </a:cxn>
                <a:cxn ang="0">
                  <a:pos x="455" y="1203"/>
                </a:cxn>
                <a:cxn ang="0">
                  <a:pos x="4" y="1260"/>
                </a:cxn>
                <a:cxn ang="0">
                  <a:pos x="4" y="1260"/>
                </a:cxn>
                <a:cxn ang="0">
                  <a:pos x="0" y="1256"/>
                </a:cxn>
                <a:cxn ang="0">
                  <a:pos x="0" y="1256"/>
                </a:cxn>
                <a:cxn ang="0">
                  <a:pos x="0" y="1253"/>
                </a:cxn>
                <a:cxn ang="0">
                  <a:pos x="0" y="64"/>
                </a:cxn>
                <a:cxn ang="0">
                  <a:pos x="0" y="60"/>
                </a:cxn>
                <a:cxn ang="0">
                  <a:pos x="0" y="60"/>
                </a:cxn>
                <a:cxn ang="0">
                  <a:pos x="4" y="57"/>
                </a:cxn>
                <a:cxn ang="0">
                  <a:pos x="4" y="57"/>
                </a:cxn>
              </a:cxnLst>
              <a:rect l="0" t="0" r="r" b="b"/>
              <a:pathLst>
                <a:path w="463" h="1260">
                  <a:moveTo>
                    <a:pt x="4" y="57"/>
                  </a:moveTo>
                  <a:lnTo>
                    <a:pt x="455" y="0"/>
                  </a:lnTo>
                  <a:lnTo>
                    <a:pt x="459" y="0"/>
                  </a:lnTo>
                  <a:lnTo>
                    <a:pt x="459" y="4"/>
                  </a:lnTo>
                  <a:lnTo>
                    <a:pt x="459" y="4"/>
                  </a:lnTo>
                  <a:lnTo>
                    <a:pt x="463" y="7"/>
                  </a:lnTo>
                  <a:lnTo>
                    <a:pt x="463" y="1199"/>
                  </a:lnTo>
                  <a:lnTo>
                    <a:pt x="459" y="1199"/>
                  </a:lnTo>
                  <a:lnTo>
                    <a:pt x="459" y="1203"/>
                  </a:lnTo>
                  <a:lnTo>
                    <a:pt x="459" y="1203"/>
                  </a:lnTo>
                  <a:lnTo>
                    <a:pt x="455" y="1203"/>
                  </a:lnTo>
                  <a:lnTo>
                    <a:pt x="4" y="1260"/>
                  </a:lnTo>
                  <a:lnTo>
                    <a:pt x="4" y="1260"/>
                  </a:lnTo>
                  <a:lnTo>
                    <a:pt x="0" y="1256"/>
                  </a:lnTo>
                  <a:lnTo>
                    <a:pt x="0" y="1256"/>
                  </a:lnTo>
                  <a:lnTo>
                    <a:pt x="0" y="1253"/>
                  </a:lnTo>
                  <a:lnTo>
                    <a:pt x="0" y="64"/>
                  </a:lnTo>
                  <a:lnTo>
                    <a:pt x="0" y="60"/>
                  </a:lnTo>
                  <a:lnTo>
                    <a:pt x="0" y="60"/>
                  </a:lnTo>
                  <a:lnTo>
                    <a:pt x="4" y="57"/>
                  </a:lnTo>
                  <a:lnTo>
                    <a:pt x="4" y="5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55" name="Freeform 623"/>
            <p:cNvSpPr>
              <a:spLocks noChangeAspect="1"/>
            </p:cNvSpPr>
            <p:nvPr/>
          </p:nvSpPr>
          <p:spPr bwMode="auto">
            <a:xfrm>
              <a:off x="4966" y="2186"/>
              <a:ext cx="464" cy="1260"/>
            </a:xfrm>
            <a:custGeom>
              <a:avLst/>
              <a:gdLst/>
              <a:ahLst/>
              <a:cxnLst>
                <a:cxn ang="0">
                  <a:pos x="4" y="57"/>
                </a:cxn>
                <a:cxn ang="0">
                  <a:pos x="455" y="0"/>
                </a:cxn>
                <a:cxn ang="0">
                  <a:pos x="459" y="0"/>
                </a:cxn>
                <a:cxn ang="0">
                  <a:pos x="459" y="4"/>
                </a:cxn>
                <a:cxn ang="0">
                  <a:pos x="459" y="4"/>
                </a:cxn>
                <a:cxn ang="0">
                  <a:pos x="463" y="7"/>
                </a:cxn>
                <a:cxn ang="0">
                  <a:pos x="463" y="1199"/>
                </a:cxn>
                <a:cxn ang="0">
                  <a:pos x="459" y="1199"/>
                </a:cxn>
                <a:cxn ang="0">
                  <a:pos x="459" y="1203"/>
                </a:cxn>
                <a:cxn ang="0">
                  <a:pos x="459" y="1203"/>
                </a:cxn>
                <a:cxn ang="0">
                  <a:pos x="455" y="1203"/>
                </a:cxn>
                <a:cxn ang="0">
                  <a:pos x="4" y="1260"/>
                </a:cxn>
                <a:cxn ang="0">
                  <a:pos x="4" y="1260"/>
                </a:cxn>
                <a:cxn ang="0">
                  <a:pos x="0" y="1256"/>
                </a:cxn>
                <a:cxn ang="0">
                  <a:pos x="0" y="1256"/>
                </a:cxn>
                <a:cxn ang="0">
                  <a:pos x="0" y="1253"/>
                </a:cxn>
                <a:cxn ang="0">
                  <a:pos x="0" y="64"/>
                </a:cxn>
                <a:cxn ang="0">
                  <a:pos x="0" y="60"/>
                </a:cxn>
                <a:cxn ang="0">
                  <a:pos x="0" y="60"/>
                </a:cxn>
                <a:cxn ang="0">
                  <a:pos x="4" y="57"/>
                </a:cxn>
                <a:cxn ang="0">
                  <a:pos x="4" y="57"/>
                </a:cxn>
              </a:cxnLst>
              <a:rect l="0" t="0" r="r" b="b"/>
              <a:pathLst>
                <a:path w="463" h="1260">
                  <a:moveTo>
                    <a:pt x="4" y="57"/>
                  </a:moveTo>
                  <a:lnTo>
                    <a:pt x="455" y="0"/>
                  </a:lnTo>
                  <a:lnTo>
                    <a:pt x="459" y="0"/>
                  </a:lnTo>
                  <a:lnTo>
                    <a:pt x="459" y="4"/>
                  </a:lnTo>
                  <a:lnTo>
                    <a:pt x="459" y="4"/>
                  </a:lnTo>
                  <a:lnTo>
                    <a:pt x="463" y="7"/>
                  </a:lnTo>
                  <a:lnTo>
                    <a:pt x="463" y="1199"/>
                  </a:lnTo>
                  <a:lnTo>
                    <a:pt x="459" y="1199"/>
                  </a:lnTo>
                  <a:lnTo>
                    <a:pt x="459" y="1203"/>
                  </a:lnTo>
                  <a:lnTo>
                    <a:pt x="459" y="1203"/>
                  </a:lnTo>
                  <a:lnTo>
                    <a:pt x="455" y="1203"/>
                  </a:lnTo>
                  <a:lnTo>
                    <a:pt x="4" y="1260"/>
                  </a:lnTo>
                  <a:lnTo>
                    <a:pt x="4" y="1260"/>
                  </a:lnTo>
                  <a:lnTo>
                    <a:pt x="0" y="1256"/>
                  </a:lnTo>
                  <a:lnTo>
                    <a:pt x="0" y="1256"/>
                  </a:lnTo>
                  <a:lnTo>
                    <a:pt x="0" y="1253"/>
                  </a:lnTo>
                  <a:lnTo>
                    <a:pt x="0" y="64"/>
                  </a:lnTo>
                  <a:lnTo>
                    <a:pt x="0" y="60"/>
                  </a:lnTo>
                  <a:lnTo>
                    <a:pt x="0" y="60"/>
                  </a:lnTo>
                  <a:lnTo>
                    <a:pt x="4" y="57"/>
                  </a:lnTo>
                  <a:lnTo>
                    <a:pt x="4" y="5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56" name="Freeform 624"/>
            <p:cNvSpPr>
              <a:spLocks noChangeAspect="1"/>
            </p:cNvSpPr>
            <p:nvPr/>
          </p:nvSpPr>
          <p:spPr bwMode="auto">
            <a:xfrm>
              <a:off x="4966" y="2186"/>
              <a:ext cx="461" cy="247"/>
            </a:xfrm>
            <a:custGeom>
              <a:avLst/>
              <a:gdLst/>
              <a:ahLst/>
              <a:cxnLst>
                <a:cxn ang="0">
                  <a:pos x="0" y="57"/>
                </a:cxn>
                <a:cxn ang="0">
                  <a:pos x="11" y="247"/>
                </a:cxn>
                <a:cxn ang="0">
                  <a:pos x="452" y="193"/>
                </a:cxn>
                <a:cxn ang="0">
                  <a:pos x="459" y="0"/>
                </a:cxn>
                <a:cxn ang="0">
                  <a:pos x="0" y="57"/>
                </a:cxn>
              </a:cxnLst>
              <a:rect l="0" t="0" r="r" b="b"/>
              <a:pathLst>
                <a:path w="459" h="247">
                  <a:moveTo>
                    <a:pt x="0" y="57"/>
                  </a:moveTo>
                  <a:lnTo>
                    <a:pt x="11" y="247"/>
                  </a:lnTo>
                  <a:lnTo>
                    <a:pt x="452" y="193"/>
                  </a:lnTo>
                  <a:lnTo>
                    <a:pt x="459" y="0"/>
                  </a:lnTo>
                  <a:lnTo>
                    <a:pt x="0" y="57"/>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57" name="Freeform 625"/>
            <p:cNvSpPr>
              <a:spLocks noChangeAspect="1"/>
            </p:cNvSpPr>
            <p:nvPr/>
          </p:nvSpPr>
          <p:spPr bwMode="auto">
            <a:xfrm>
              <a:off x="4966" y="2186"/>
              <a:ext cx="461" cy="247"/>
            </a:xfrm>
            <a:custGeom>
              <a:avLst/>
              <a:gdLst/>
              <a:ahLst/>
              <a:cxnLst>
                <a:cxn ang="0">
                  <a:pos x="0" y="57"/>
                </a:cxn>
                <a:cxn ang="0">
                  <a:pos x="11" y="247"/>
                </a:cxn>
                <a:cxn ang="0">
                  <a:pos x="452" y="193"/>
                </a:cxn>
                <a:cxn ang="0">
                  <a:pos x="459" y="0"/>
                </a:cxn>
                <a:cxn ang="0">
                  <a:pos x="0" y="57"/>
                </a:cxn>
              </a:cxnLst>
              <a:rect l="0" t="0" r="r" b="b"/>
              <a:pathLst>
                <a:path w="459" h="247">
                  <a:moveTo>
                    <a:pt x="0" y="57"/>
                  </a:moveTo>
                  <a:lnTo>
                    <a:pt x="11" y="247"/>
                  </a:lnTo>
                  <a:lnTo>
                    <a:pt x="452" y="193"/>
                  </a:lnTo>
                  <a:lnTo>
                    <a:pt x="459" y="0"/>
                  </a:lnTo>
                  <a:lnTo>
                    <a:pt x="0" y="5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58" name="Freeform 626"/>
            <p:cNvSpPr>
              <a:spLocks noChangeAspect="1"/>
            </p:cNvSpPr>
            <p:nvPr/>
          </p:nvSpPr>
          <p:spPr bwMode="auto">
            <a:xfrm>
              <a:off x="4978" y="2380"/>
              <a:ext cx="441" cy="75"/>
            </a:xfrm>
            <a:custGeom>
              <a:avLst/>
              <a:gdLst/>
              <a:ahLst/>
              <a:cxnLst>
                <a:cxn ang="0">
                  <a:pos x="0" y="54"/>
                </a:cxn>
                <a:cxn ang="0">
                  <a:pos x="441" y="0"/>
                </a:cxn>
                <a:cxn ang="0">
                  <a:pos x="441" y="23"/>
                </a:cxn>
                <a:cxn ang="0">
                  <a:pos x="0" y="76"/>
                </a:cxn>
                <a:cxn ang="0">
                  <a:pos x="0" y="54"/>
                </a:cxn>
              </a:cxnLst>
              <a:rect l="0" t="0" r="r" b="b"/>
              <a:pathLst>
                <a:path w="441" h="76">
                  <a:moveTo>
                    <a:pt x="0" y="54"/>
                  </a:moveTo>
                  <a:lnTo>
                    <a:pt x="441" y="0"/>
                  </a:lnTo>
                  <a:lnTo>
                    <a:pt x="441" y="23"/>
                  </a:lnTo>
                  <a:lnTo>
                    <a:pt x="0" y="76"/>
                  </a:lnTo>
                  <a:lnTo>
                    <a:pt x="0" y="54"/>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59" name="Freeform 627"/>
            <p:cNvSpPr>
              <a:spLocks noChangeAspect="1"/>
            </p:cNvSpPr>
            <p:nvPr/>
          </p:nvSpPr>
          <p:spPr bwMode="auto">
            <a:xfrm>
              <a:off x="4978" y="2380"/>
              <a:ext cx="441" cy="75"/>
            </a:xfrm>
            <a:custGeom>
              <a:avLst/>
              <a:gdLst/>
              <a:ahLst/>
              <a:cxnLst>
                <a:cxn ang="0">
                  <a:pos x="0" y="54"/>
                </a:cxn>
                <a:cxn ang="0">
                  <a:pos x="441" y="0"/>
                </a:cxn>
                <a:cxn ang="0">
                  <a:pos x="441" y="23"/>
                </a:cxn>
                <a:cxn ang="0">
                  <a:pos x="0" y="76"/>
                </a:cxn>
                <a:cxn ang="0">
                  <a:pos x="0" y="54"/>
                </a:cxn>
              </a:cxnLst>
              <a:rect l="0" t="0" r="r" b="b"/>
              <a:pathLst>
                <a:path w="441" h="76">
                  <a:moveTo>
                    <a:pt x="0" y="54"/>
                  </a:moveTo>
                  <a:lnTo>
                    <a:pt x="441" y="0"/>
                  </a:lnTo>
                  <a:lnTo>
                    <a:pt x="441" y="23"/>
                  </a:lnTo>
                  <a:lnTo>
                    <a:pt x="0" y="76"/>
                  </a:lnTo>
                  <a:lnTo>
                    <a:pt x="0" y="5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60" name="Freeform 628"/>
            <p:cNvSpPr>
              <a:spLocks noChangeAspect="1"/>
            </p:cNvSpPr>
            <p:nvPr/>
          </p:nvSpPr>
          <p:spPr bwMode="auto">
            <a:xfrm>
              <a:off x="4975" y="2402"/>
              <a:ext cx="447" cy="544"/>
            </a:xfrm>
            <a:custGeom>
              <a:avLst/>
              <a:gdLst/>
              <a:ahLst/>
              <a:cxnLst>
                <a:cxn ang="0">
                  <a:pos x="0" y="543"/>
                </a:cxn>
                <a:cxn ang="0">
                  <a:pos x="447" y="490"/>
                </a:cxn>
                <a:cxn ang="0">
                  <a:pos x="447" y="0"/>
                </a:cxn>
                <a:cxn ang="0">
                  <a:pos x="0" y="53"/>
                </a:cxn>
                <a:cxn ang="0">
                  <a:pos x="0" y="543"/>
                </a:cxn>
              </a:cxnLst>
              <a:rect l="0" t="0" r="r" b="b"/>
              <a:pathLst>
                <a:path w="447" h="543">
                  <a:moveTo>
                    <a:pt x="0" y="543"/>
                  </a:moveTo>
                  <a:lnTo>
                    <a:pt x="447" y="490"/>
                  </a:lnTo>
                  <a:lnTo>
                    <a:pt x="447" y="0"/>
                  </a:lnTo>
                  <a:lnTo>
                    <a:pt x="0" y="53"/>
                  </a:lnTo>
                  <a:lnTo>
                    <a:pt x="0" y="543"/>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61" name="Freeform 629"/>
            <p:cNvSpPr>
              <a:spLocks noChangeAspect="1"/>
            </p:cNvSpPr>
            <p:nvPr/>
          </p:nvSpPr>
          <p:spPr bwMode="auto">
            <a:xfrm>
              <a:off x="4975" y="2402"/>
              <a:ext cx="447" cy="544"/>
            </a:xfrm>
            <a:custGeom>
              <a:avLst/>
              <a:gdLst/>
              <a:ahLst/>
              <a:cxnLst>
                <a:cxn ang="0">
                  <a:pos x="0" y="543"/>
                </a:cxn>
                <a:cxn ang="0">
                  <a:pos x="447" y="490"/>
                </a:cxn>
                <a:cxn ang="0">
                  <a:pos x="447" y="0"/>
                </a:cxn>
                <a:cxn ang="0">
                  <a:pos x="0" y="53"/>
                </a:cxn>
                <a:cxn ang="0">
                  <a:pos x="0" y="543"/>
                </a:cxn>
              </a:cxnLst>
              <a:rect l="0" t="0" r="r" b="b"/>
              <a:pathLst>
                <a:path w="447" h="543">
                  <a:moveTo>
                    <a:pt x="0" y="543"/>
                  </a:moveTo>
                  <a:lnTo>
                    <a:pt x="447" y="490"/>
                  </a:lnTo>
                  <a:lnTo>
                    <a:pt x="447" y="0"/>
                  </a:lnTo>
                  <a:lnTo>
                    <a:pt x="0" y="53"/>
                  </a:lnTo>
                  <a:lnTo>
                    <a:pt x="0" y="54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62" name="Freeform 630"/>
            <p:cNvSpPr>
              <a:spLocks noChangeAspect="1"/>
            </p:cNvSpPr>
            <p:nvPr/>
          </p:nvSpPr>
          <p:spPr bwMode="auto">
            <a:xfrm>
              <a:off x="5005" y="2422"/>
              <a:ext cx="386" cy="144"/>
            </a:xfrm>
            <a:custGeom>
              <a:avLst/>
              <a:gdLst/>
              <a:ahLst/>
              <a:cxnLst>
                <a:cxn ang="0">
                  <a:pos x="0" y="46"/>
                </a:cxn>
                <a:cxn ang="0">
                  <a:pos x="387" y="0"/>
                </a:cxn>
                <a:cxn ang="0">
                  <a:pos x="387" y="99"/>
                </a:cxn>
                <a:cxn ang="0">
                  <a:pos x="0" y="144"/>
                </a:cxn>
                <a:cxn ang="0">
                  <a:pos x="0" y="46"/>
                </a:cxn>
              </a:cxnLst>
              <a:rect l="0" t="0" r="r" b="b"/>
              <a:pathLst>
                <a:path w="387" h="144">
                  <a:moveTo>
                    <a:pt x="0" y="46"/>
                  </a:moveTo>
                  <a:lnTo>
                    <a:pt x="387" y="0"/>
                  </a:lnTo>
                  <a:lnTo>
                    <a:pt x="387" y="99"/>
                  </a:lnTo>
                  <a:lnTo>
                    <a:pt x="0" y="144"/>
                  </a:lnTo>
                  <a:lnTo>
                    <a:pt x="0" y="46"/>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63" name="Freeform 631"/>
            <p:cNvSpPr>
              <a:spLocks noChangeAspect="1"/>
            </p:cNvSpPr>
            <p:nvPr/>
          </p:nvSpPr>
          <p:spPr bwMode="auto">
            <a:xfrm>
              <a:off x="5005" y="2422"/>
              <a:ext cx="386" cy="144"/>
            </a:xfrm>
            <a:custGeom>
              <a:avLst/>
              <a:gdLst/>
              <a:ahLst/>
              <a:cxnLst>
                <a:cxn ang="0">
                  <a:pos x="0" y="46"/>
                </a:cxn>
                <a:cxn ang="0">
                  <a:pos x="387" y="0"/>
                </a:cxn>
                <a:cxn ang="0">
                  <a:pos x="387" y="99"/>
                </a:cxn>
                <a:cxn ang="0">
                  <a:pos x="0" y="144"/>
                </a:cxn>
                <a:cxn ang="0">
                  <a:pos x="0" y="46"/>
                </a:cxn>
              </a:cxnLst>
              <a:rect l="0" t="0" r="r" b="b"/>
              <a:pathLst>
                <a:path w="387" h="144">
                  <a:moveTo>
                    <a:pt x="0" y="46"/>
                  </a:moveTo>
                  <a:lnTo>
                    <a:pt x="387" y="0"/>
                  </a:lnTo>
                  <a:lnTo>
                    <a:pt x="387" y="99"/>
                  </a:lnTo>
                  <a:lnTo>
                    <a:pt x="0" y="144"/>
                  </a:lnTo>
                  <a:lnTo>
                    <a:pt x="0" y="46"/>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64" name="Freeform 632"/>
            <p:cNvSpPr>
              <a:spLocks noChangeAspect="1"/>
            </p:cNvSpPr>
            <p:nvPr/>
          </p:nvSpPr>
          <p:spPr bwMode="auto">
            <a:xfrm>
              <a:off x="5055" y="2474"/>
              <a:ext cx="25" cy="11"/>
            </a:xfrm>
            <a:custGeom>
              <a:avLst/>
              <a:gdLst/>
              <a:ahLst/>
              <a:cxnLst>
                <a:cxn ang="0">
                  <a:pos x="0" y="4"/>
                </a:cxn>
                <a:cxn ang="0">
                  <a:pos x="26" y="0"/>
                </a:cxn>
                <a:cxn ang="0">
                  <a:pos x="26" y="8"/>
                </a:cxn>
                <a:cxn ang="0">
                  <a:pos x="0" y="12"/>
                </a:cxn>
                <a:cxn ang="0">
                  <a:pos x="0" y="4"/>
                </a:cxn>
              </a:cxnLst>
              <a:rect l="0" t="0" r="r" b="b"/>
              <a:pathLst>
                <a:path w="26" h="12">
                  <a:moveTo>
                    <a:pt x="0" y="4"/>
                  </a:moveTo>
                  <a:lnTo>
                    <a:pt x="26" y="0"/>
                  </a:lnTo>
                  <a:lnTo>
                    <a:pt x="26" y="8"/>
                  </a:lnTo>
                  <a:lnTo>
                    <a:pt x="0" y="12"/>
                  </a:lnTo>
                  <a:lnTo>
                    <a:pt x="0" y="4"/>
                  </a:lnTo>
                  <a:close/>
                </a:path>
              </a:pathLst>
            </a:custGeom>
            <a:solidFill>
              <a:srgbClr val="FF003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65" name="Freeform 633"/>
            <p:cNvSpPr>
              <a:spLocks noChangeAspect="1"/>
            </p:cNvSpPr>
            <p:nvPr/>
          </p:nvSpPr>
          <p:spPr bwMode="auto">
            <a:xfrm>
              <a:off x="5055" y="2474"/>
              <a:ext cx="25" cy="11"/>
            </a:xfrm>
            <a:custGeom>
              <a:avLst/>
              <a:gdLst/>
              <a:ahLst/>
              <a:cxnLst>
                <a:cxn ang="0">
                  <a:pos x="0" y="4"/>
                </a:cxn>
                <a:cxn ang="0">
                  <a:pos x="26" y="0"/>
                </a:cxn>
                <a:cxn ang="0">
                  <a:pos x="26" y="8"/>
                </a:cxn>
                <a:cxn ang="0">
                  <a:pos x="0" y="12"/>
                </a:cxn>
                <a:cxn ang="0">
                  <a:pos x="0" y="4"/>
                </a:cxn>
              </a:cxnLst>
              <a:rect l="0" t="0" r="r" b="b"/>
              <a:pathLst>
                <a:path w="26" h="12">
                  <a:moveTo>
                    <a:pt x="0" y="4"/>
                  </a:moveTo>
                  <a:lnTo>
                    <a:pt x="26" y="0"/>
                  </a:lnTo>
                  <a:lnTo>
                    <a:pt x="26" y="8"/>
                  </a:lnTo>
                  <a:lnTo>
                    <a:pt x="0" y="12"/>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66" name="Freeform 634"/>
            <p:cNvSpPr>
              <a:spLocks noChangeAspect="1"/>
            </p:cNvSpPr>
            <p:nvPr/>
          </p:nvSpPr>
          <p:spPr bwMode="auto">
            <a:xfrm>
              <a:off x="5019" y="2447"/>
              <a:ext cx="355" cy="72"/>
            </a:xfrm>
            <a:custGeom>
              <a:avLst/>
              <a:gdLst/>
              <a:ahLst/>
              <a:cxnLst>
                <a:cxn ang="0">
                  <a:pos x="0" y="53"/>
                </a:cxn>
                <a:cxn ang="0">
                  <a:pos x="131" y="38"/>
                </a:cxn>
                <a:cxn ang="0">
                  <a:pos x="131" y="22"/>
                </a:cxn>
                <a:cxn ang="0">
                  <a:pos x="131" y="22"/>
                </a:cxn>
                <a:cxn ang="0">
                  <a:pos x="131" y="22"/>
                </a:cxn>
                <a:cxn ang="0">
                  <a:pos x="131" y="19"/>
                </a:cxn>
                <a:cxn ang="0">
                  <a:pos x="135" y="19"/>
                </a:cxn>
                <a:cxn ang="0">
                  <a:pos x="305" y="0"/>
                </a:cxn>
                <a:cxn ang="0">
                  <a:pos x="308" y="0"/>
                </a:cxn>
                <a:cxn ang="0">
                  <a:pos x="308" y="0"/>
                </a:cxn>
                <a:cxn ang="0">
                  <a:pos x="308" y="0"/>
                </a:cxn>
                <a:cxn ang="0">
                  <a:pos x="308" y="0"/>
                </a:cxn>
                <a:cxn ang="0">
                  <a:pos x="308" y="15"/>
                </a:cxn>
                <a:cxn ang="0">
                  <a:pos x="354" y="11"/>
                </a:cxn>
                <a:cxn ang="0">
                  <a:pos x="354" y="30"/>
                </a:cxn>
                <a:cxn ang="0">
                  <a:pos x="308" y="34"/>
                </a:cxn>
                <a:cxn ang="0">
                  <a:pos x="308" y="49"/>
                </a:cxn>
                <a:cxn ang="0">
                  <a:pos x="308" y="49"/>
                </a:cxn>
                <a:cxn ang="0">
                  <a:pos x="308" y="49"/>
                </a:cxn>
                <a:cxn ang="0">
                  <a:pos x="308" y="53"/>
                </a:cxn>
                <a:cxn ang="0">
                  <a:pos x="305" y="53"/>
                </a:cxn>
                <a:cxn ang="0">
                  <a:pos x="135" y="72"/>
                </a:cxn>
                <a:cxn ang="0">
                  <a:pos x="131" y="72"/>
                </a:cxn>
                <a:cxn ang="0">
                  <a:pos x="131" y="72"/>
                </a:cxn>
                <a:cxn ang="0">
                  <a:pos x="131" y="72"/>
                </a:cxn>
                <a:cxn ang="0">
                  <a:pos x="131" y="72"/>
                </a:cxn>
                <a:cxn ang="0">
                  <a:pos x="131" y="57"/>
                </a:cxn>
                <a:cxn ang="0">
                  <a:pos x="0" y="72"/>
                </a:cxn>
                <a:cxn ang="0">
                  <a:pos x="0" y="53"/>
                </a:cxn>
              </a:cxnLst>
              <a:rect l="0" t="0" r="r" b="b"/>
              <a:pathLst>
                <a:path w="354" h="72">
                  <a:moveTo>
                    <a:pt x="0" y="53"/>
                  </a:moveTo>
                  <a:lnTo>
                    <a:pt x="131" y="38"/>
                  </a:lnTo>
                  <a:lnTo>
                    <a:pt x="131" y="22"/>
                  </a:lnTo>
                  <a:lnTo>
                    <a:pt x="131" y="22"/>
                  </a:lnTo>
                  <a:lnTo>
                    <a:pt x="131" y="22"/>
                  </a:lnTo>
                  <a:lnTo>
                    <a:pt x="131" y="19"/>
                  </a:lnTo>
                  <a:lnTo>
                    <a:pt x="135" y="19"/>
                  </a:lnTo>
                  <a:lnTo>
                    <a:pt x="305" y="0"/>
                  </a:lnTo>
                  <a:lnTo>
                    <a:pt x="308" y="0"/>
                  </a:lnTo>
                  <a:lnTo>
                    <a:pt x="308" y="0"/>
                  </a:lnTo>
                  <a:lnTo>
                    <a:pt x="308" y="0"/>
                  </a:lnTo>
                  <a:lnTo>
                    <a:pt x="308" y="0"/>
                  </a:lnTo>
                  <a:lnTo>
                    <a:pt x="308" y="15"/>
                  </a:lnTo>
                  <a:lnTo>
                    <a:pt x="354" y="11"/>
                  </a:lnTo>
                  <a:lnTo>
                    <a:pt x="354" y="30"/>
                  </a:lnTo>
                  <a:lnTo>
                    <a:pt x="308" y="34"/>
                  </a:lnTo>
                  <a:lnTo>
                    <a:pt x="308" y="49"/>
                  </a:lnTo>
                  <a:lnTo>
                    <a:pt x="308" y="49"/>
                  </a:lnTo>
                  <a:lnTo>
                    <a:pt x="308" y="49"/>
                  </a:lnTo>
                  <a:lnTo>
                    <a:pt x="308" y="53"/>
                  </a:lnTo>
                  <a:lnTo>
                    <a:pt x="305" y="53"/>
                  </a:lnTo>
                  <a:lnTo>
                    <a:pt x="135" y="72"/>
                  </a:lnTo>
                  <a:lnTo>
                    <a:pt x="131" y="72"/>
                  </a:lnTo>
                  <a:lnTo>
                    <a:pt x="131" y="72"/>
                  </a:lnTo>
                  <a:lnTo>
                    <a:pt x="131" y="72"/>
                  </a:lnTo>
                  <a:lnTo>
                    <a:pt x="131" y="72"/>
                  </a:lnTo>
                  <a:lnTo>
                    <a:pt x="131" y="57"/>
                  </a:lnTo>
                  <a:lnTo>
                    <a:pt x="0" y="72"/>
                  </a:lnTo>
                  <a:lnTo>
                    <a:pt x="0" y="53"/>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67" name="Freeform 635"/>
            <p:cNvSpPr>
              <a:spLocks noChangeAspect="1"/>
            </p:cNvSpPr>
            <p:nvPr/>
          </p:nvSpPr>
          <p:spPr bwMode="auto">
            <a:xfrm>
              <a:off x="5019" y="2447"/>
              <a:ext cx="355" cy="72"/>
            </a:xfrm>
            <a:custGeom>
              <a:avLst/>
              <a:gdLst/>
              <a:ahLst/>
              <a:cxnLst>
                <a:cxn ang="0">
                  <a:pos x="0" y="53"/>
                </a:cxn>
                <a:cxn ang="0">
                  <a:pos x="131" y="38"/>
                </a:cxn>
                <a:cxn ang="0">
                  <a:pos x="131" y="22"/>
                </a:cxn>
                <a:cxn ang="0">
                  <a:pos x="131" y="22"/>
                </a:cxn>
                <a:cxn ang="0">
                  <a:pos x="131" y="22"/>
                </a:cxn>
                <a:cxn ang="0">
                  <a:pos x="131" y="19"/>
                </a:cxn>
                <a:cxn ang="0">
                  <a:pos x="135" y="19"/>
                </a:cxn>
                <a:cxn ang="0">
                  <a:pos x="305" y="0"/>
                </a:cxn>
                <a:cxn ang="0">
                  <a:pos x="308" y="0"/>
                </a:cxn>
                <a:cxn ang="0">
                  <a:pos x="308" y="0"/>
                </a:cxn>
                <a:cxn ang="0">
                  <a:pos x="308" y="0"/>
                </a:cxn>
                <a:cxn ang="0">
                  <a:pos x="308" y="0"/>
                </a:cxn>
                <a:cxn ang="0">
                  <a:pos x="308" y="15"/>
                </a:cxn>
                <a:cxn ang="0">
                  <a:pos x="354" y="11"/>
                </a:cxn>
                <a:cxn ang="0">
                  <a:pos x="354" y="30"/>
                </a:cxn>
                <a:cxn ang="0">
                  <a:pos x="308" y="34"/>
                </a:cxn>
                <a:cxn ang="0">
                  <a:pos x="308" y="49"/>
                </a:cxn>
                <a:cxn ang="0">
                  <a:pos x="308" y="49"/>
                </a:cxn>
                <a:cxn ang="0">
                  <a:pos x="308" y="49"/>
                </a:cxn>
                <a:cxn ang="0">
                  <a:pos x="308" y="53"/>
                </a:cxn>
                <a:cxn ang="0">
                  <a:pos x="305" y="53"/>
                </a:cxn>
                <a:cxn ang="0">
                  <a:pos x="135" y="72"/>
                </a:cxn>
                <a:cxn ang="0">
                  <a:pos x="131" y="72"/>
                </a:cxn>
                <a:cxn ang="0">
                  <a:pos x="131" y="72"/>
                </a:cxn>
                <a:cxn ang="0">
                  <a:pos x="131" y="72"/>
                </a:cxn>
                <a:cxn ang="0">
                  <a:pos x="131" y="72"/>
                </a:cxn>
                <a:cxn ang="0">
                  <a:pos x="131" y="57"/>
                </a:cxn>
                <a:cxn ang="0">
                  <a:pos x="0" y="72"/>
                </a:cxn>
                <a:cxn ang="0">
                  <a:pos x="0" y="53"/>
                </a:cxn>
              </a:cxnLst>
              <a:rect l="0" t="0" r="r" b="b"/>
              <a:pathLst>
                <a:path w="354" h="72">
                  <a:moveTo>
                    <a:pt x="0" y="53"/>
                  </a:moveTo>
                  <a:lnTo>
                    <a:pt x="131" y="38"/>
                  </a:lnTo>
                  <a:lnTo>
                    <a:pt x="131" y="22"/>
                  </a:lnTo>
                  <a:lnTo>
                    <a:pt x="131" y="22"/>
                  </a:lnTo>
                  <a:lnTo>
                    <a:pt x="131" y="22"/>
                  </a:lnTo>
                  <a:lnTo>
                    <a:pt x="131" y="19"/>
                  </a:lnTo>
                  <a:lnTo>
                    <a:pt x="135" y="19"/>
                  </a:lnTo>
                  <a:lnTo>
                    <a:pt x="305" y="0"/>
                  </a:lnTo>
                  <a:lnTo>
                    <a:pt x="308" y="0"/>
                  </a:lnTo>
                  <a:lnTo>
                    <a:pt x="308" y="0"/>
                  </a:lnTo>
                  <a:lnTo>
                    <a:pt x="308" y="0"/>
                  </a:lnTo>
                  <a:lnTo>
                    <a:pt x="308" y="0"/>
                  </a:lnTo>
                  <a:lnTo>
                    <a:pt x="308" y="15"/>
                  </a:lnTo>
                  <a:lnTo>
                    <a:pt x="354" y="11"/>
                  </a:lnTo>
                  <a:lnTo>
                    <a:pt x="354" y="30"/>
                  </a:lnTo>
                  <a:lnTo>
                    <a:pt x="308" y="34"/>
                  </a:lnTo>
                  <a:lnTo>
                    <a:pt x="308" y="49"/>
                  </a:lnTo>
                  <a:lnTo>
                    <a:pt x="308" y="49"/>
                  </a:lnTo>
                  <a:lnTo>
                    <a:pt x="308" y="49"/>
                  </a:lnTo>
                  <a:lnTo>
                    <a:pt x="308" y="53"/>
                  </a:lnTo>
                  <a:lnTo>
                    <a:pt x="305" y="53"/>
                  </a:lnTo>
                  <a:lnTo>
                    <a:pt x="135" y="72"/>
                  </a:lnTo>
                  <a:lnTo>
                    <a:pt x="131" y="72"/>
                  </a:lnTo>
                  <a:lnTo>
                    <a:pt x="131" y="72"/>
                  </a:lnTo>
                  <a:lnTo>
                    <a:pt x="131" y="72"/>
                  </a:lnTo>
                  <a:lnTo>
                    <a:pt x="131" y="72"/>
                  </a:lnTo>
                  <a:lnTo>
                    <a:pt x="131" y="57"/>
                  </a:lnTo>
                  <a:lnTo>
                    <a:pt x="0" y="72"/>
                  </a:lnTo>
                  <a:lnTo>
                    <a:pt x="0" y="5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68" name="Line 636"/>
            <p:cNvSpPr>
              <a:spLocks noChangeAspect="1" noChangeShapeType="1"/>
            </p:cNvSpPr>
            <p:nvPr/>
          </p:nvSpPr>
          <p:spPr bwMode="auto">
            <a:xfrm>
              <a:off x="5019" y="2502"/>
              <a:ext cx="8" cy="3"/>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69" name="Line 637"/>
            <p:cNvSpPr>
              <a:spLocks noChangeAspect="1" noChangeShapeType="1"/>
            </p:cNvSpPr>
            <p:nvPr/>
          </p:nvSpPr>
          <p:spPr bwMode="auto">
            <a:xfrm flipV="1">
              <a:off x="5019" y="2516"/>
              <a:ext cx="8" cy="3"/>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70" name="Line 638"/>
            <p:cNvSpPr>
              <a:spLocks noChangeAspect="1" noChangeShapeType="1"/>
            </p:cNvSpPr>
            <p:nvPr/>
          </p:nvSpPr>
          <p:spPr bwMode="auto">
            <a:xfrm flipV="1">
              <a:off x="5363" y="2458"/>
              <a:ext cx="11" cy="6"/>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71" name="Line 639"/>
            <p:cNvSpPr>
              <a:spLocks noChangeAspect="1" noChangeShapeType="1"/>
            </p:cNvSpPr>
            <p:nvPr/>
          </p:nvSpPr>
          <p:spPr bwMode="auto">
            <a:xfrm>
              <a:off x="5363" y="2474"/>
              <a:ext cx="11" cy="3"/>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72" name="Freeform 640"/>
            <p:cNvSpPr>
              <a:spLocks noChangeAspect="1"/>
            </p:cNvSpPr>
            <p:nvPr/>
          </p:nvSpPr>
          <p:spPr bwMode="auto">
            <a:xfrm>
              <a:off x="5027" y="2463"/>
              <a:ext cx="336" cy="53"/>
            </a:xfrm>
            <a:custGeom>
              <a:avLst/>
              <a:gdLst/>
              <a:ahLst/>
              <a:cxnLst>
                <a:cxn ang="0">
                  <a:pos x="0" y="42"/>
                </a:cxn>
                <a:cxn ang="0">
                  <a:pos x="335" y="0"/>
                </a:cxn>
                <a:cxn ang="0">
                  <a:pos x="335" y="11"/>
                </a:cxn>
                <a:cxn ang="0">
                  <a:pos x="0" y="53"/>
                </a:cxn>
                <a:cxn ang="0">
                  <a:pos x="0" y="42"/>
                </a:cxn>
              </a:cxnLst>
              <a:rect l="0" t="0" r="r" b="b"/>
              <a:pathLst>
                <a:path w="335" h="53">
                  <a:moveTo>
                    <a:pt x="0" y="42"/>
                  </a:moveTo>
                  <a:lnTo>
                    <a:pt x="335" y="0"/>
                  </a:lnTo>
                  <a:lnTo>
                    <a:pt x="335" y="11"/>
                  </a:lnTo>
                  <a:lnTo>
                    <a:pt x="0" y="53"/>
                  </a:lnTo>
                  <a:lnTo>
                    <a:pt x="0" y="42"/>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73" name="Freeform 641"/>
            <p:cNvSpPr>
              <a:spLocks noChangeAspect="1"/>
            </p:cNvSpPr>
            <p:nvPr/>
          </p:nvSpPr>
          <p:spPr bwMode="auto">
            <a:xfrm>
              <a:off x="5027" y="2463"/>
              <a:ext cx="336" cy="53"/>
            </a:xfrm>
            <a:custGeom>
              <a:avLst/>
              <a:gdLst/>
              <a:ahLst/>
              <a:cxnLst>
                <a:cxn ang="0">
                  <a:pos x="0" y="42"/>
                </a:cxn>
                <a:cxn ang="0">
                  <a:pos x="335" y="0"/>
                </a:cxn>
                <a:cxn ang="0">
                  <a:pos x="335" y="11"/>
                </a:cxn>
                <a:cxn ang="0">
                  <a:pos x="0" y="53"/>
                </a:cxn>
                <a:cxn ang="0">
                  <a:pos x="0" y="42"/>
                </a:cxn>
              </a:cxnLst>
              <a:rect l="0" t="0" r="r" b="b"/>
              <a:pathLst>
                <a:path w="335" h="53">
                  <a:moveTo>
                    <a:pt x="0" y="42"/>
                  </a:moveTo>
                  <a:lnTo>
                    <a:pt x="335" y="0"/>
                  </a:lnTo>
                  <a:lnTo>
                    <a:pt x="335" y="11"/>
                  </a:lnTo>
                  <a:lnTo>
                    <a:pt x="0" y="53"/>
                  </a:lnTo>
                  <a:lnTo>
                    <a:pt x="0" y="42"/>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74" name="Freeform 642"/>
            <p:cNvSpPr>
              <a:spLocks noChangeAspect="1"/>
            </p:cNvSpPr>
            <p:nvPr/>
          </p:nvSpPr>
          <p:spPr bwMode="auto">
            <a:xfrm>
              <a:off x="5238" y="2444"/>
              <a:ext cx="78" cy="31"/>
            </a:xfrm>
            <a:custGeom>
              <a:avLst/>
              <a:gdLst/>
              <a:ahLst/>
              <a:cxnLst>
                <a:cxn ang="0">
                  <a:pos x="15" y="7"/>
                </a:cxn>
                <a:cxn ang="0">
                  <a:pos x="79" y="0"/>
                </a:cxn>
                <a:cxn ang="0">
                  <a:pos x="79" y="4"/>
                </a:cxn>
                <a:cxn ang="0">
                  <a:pos x="79" y="4"/>
                </a:cxn>
                <a:cxn ang="0">
                  <a:pos x="79" y="7"/>
                </a:cxn>
                <a:cxn ang="0">
                  <a:pos x="79" y="11"/>
                </a:cxn>
                <a:cxn ang="0">
                  <a:pos x="72" y="11"/>
                </a:cxn>
                <a:cxn ang="0">
                  <a:pos x="68" y="11"/>
                </a:cxn>
                <a:cxn ang="0">
                  <a:pos x="64" y="11"/>
                </a:cxn>
                <a:cxn ang="0">
                  <a:pos x="60" y="15"/>
                </a:cxn>
                <a:cxn ang="0">
                  <a:pos x="56" y="15"/>
                </a:cxn>
                <a:cxn ang="0">
                  <a:pos x="53" y="19"/>
                </a:cxn>
                <a:cxn ang="0">
                  <a:pos x="49" y="19"/>
                </a:cxn>
                <a:cxn ang="0">
                  <a:pos x="45" y="19"/>
                </a:cxn>
                <a:cxn ang="0">
                  <a:pos x="41" y="23"/>
                </a:cxn>
                <a:cxn ang="0">
                  <a:pos x="38" y="23"/>
                </a:cxn>
                <a:cxn ang="0">
                  <a:pos x="34" y="23"/>
                </a:cxn>
                <a:cxn ang="0">
                  <a:pos x="30" y="26"/>
                </a:cxn>
                <a:cxn ang="0">
                  <a:pos x="26" y="26"/>
                </a:cxn>
                <a:cxn ang="0">
                  <a:pos x="23" y="30"/>
                </a:cxn>
                <a:cxn ang="0">
                  <a:pos x="19" y="30"/>
                </a:cxn>
                <a:cxn ang="0">
                  <a:pos x="15" y="30"/>
                </a:cxn>
                <a:cxn ang="0">
                  <a:pos x="8" y="30"/>
                </a:cxn>
                <a:cxn ang="0">
                  <a:pos x="4" y="30"/>
                </a:cxn>
                <a:cxn ang="0">
                  <a:pos x="0" y="26"/>
                </a:cxn>
                <a:cxn ang="0">
                  <a:pos x="0" y="23"/>
                </a:cxn>
                <a:cxn ang="0">
                  <a:pos x="0" y="19"/>
                </a:cxn>
                <a:cxn ang="0">
                  <a:pos x="4" y="15"/>
                </a:cxn>
                <a:cxn ang="0">
                  <a:pos x="8" y="11"/>
                </a:cxn>
                <a:cxn ang="0">
                  <a:pos x="15" y="7"/>
                </a:cxn>
              </a:cxnLst>
              <a:rect l="0" t="0" r="r" b="b"/>
              <a:pathLst>
                <a:path w="79" h="30">
                  <a:moveTo>
                    <a:pt x="15" y="7"/>
                  </a:moveTo>
                  <a:lnTo>
                    <a:pt x="79" y="0"/>
                  </a:lnTo>
                  <a:lnTo>
                    <a:pt x="79" y="4"/>
                  </a:lnTo>
                  <a:lnTo>
                    <a:pt x="79" y="4"/>
                  </a:lnTo>
                  <a:lnTo>
                    <a:pt x="79" y="7"/>
                  </a:lnTo>
                  <a:lnTo>
                    <a:pt x="79" y="11"/>
                  </a:lnTo>
                  <a:lnTo>
                    <a:pt x="72" y="11"/>
                  </a:lnTo>
                  <a:lnTo>
                    <a:pt x="68" y="11"/>
                  </a:lnTo>
                  <a:lnTo>
                    <a:pt x="64" y="11"/>
                  </a:lnTo>
                  <a:lnTo>
                    <a:pt x="60" y="15"/>
                  </a:lnTo>
                  <a:lnTo>
                    <a:pt x="56" y="15"/>
                  </a:lnTo>
                  <a:lnTo>
                    <a:pt x="53" y="19"/>
                  </a:lnTo>
                  <a:lnTo>
                    <a:pt x="49" y="19"/>
                  </a:lnTo>
                  <a:lnTo>
                    <a:pt x="45" y="19"/>
                  </a:lnTo>
                  <a:lnTo>
                    <a:pt x="41" y="23"/>
                  </a:lnTo>
                  <a:lnTo>
                    <a:pt x="38" y="23"/>
                  </a:lnTo>
                  <a:lnTo>
                    <a:pt x="34" y="23"/>
                  </a:lnTo>
                  <a:lnTo>
                    <a:pt x="30" y="26"/>
                  </a:lnTo>
                  <a:lnTo>
                    <a:pt x="26" y="26"/>
                  </a:lnTo>
                  <a:lnTo>
                    <a:pt x="23" y="30"/>
                  </a:lnTo>
                  <a:lnTo>
                    <a:pt x="19" y="30"/>
                  </a:lnTo>
                  <a:lnTo>
                    <a:pt x="15" y="30"/>
                  </a:lnTo>
                  <a:lnTo>
                    <a:pt x="8" y="30"/>
                  </a:lnTo>
                  <a:lnTo>
                    <a:pt x="4" y="30"/>
                  </a:lnTo>
                  <a:lnTo>
                    <a:pt x="0" y="26"/>
                  </a:lnTo>
                  <a:lnTo>
                    <a:pt x="0" y="23"/>
                  </a:lnTo>
                  <a:lnTo>
                    <a:pt x="0" y="19"/>
                  </a:lnTo>
                  <a:lnTo>
                    <a:pt x="4" y="15"/>
                  </a:lnTo>
                  <a:lnTo>
                    <a:pt x="8" y="11"/>
                  </a:lnTo>
                  <a:lnTo>
                    <a:pt x="15" y="7"/>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75" name="Freeform 643"/>
            <p:cNvSpPr>
              <a:spLocks noChangeAspect="1"/>
            </p:cNvSpPr>
            <p:nvPr/>
          </p:nvSpPr>
          <p:spPr bwMode="auto">
            <a:xfrm>
              <a:off x="5238" y="2444"/>
              <a:ext cx="78" cy="31"/>
            </a:xfrm>
            <a:custGeom>
              <a:avLst/>
              <a:gdLst/>
              <a:ahLst/>
              <a:cxnLst>
                <a:cxn ang="0">
                  <a:pos x="15" y="7"/>
                </a:cxn>
                <a:cxn ang="0">
                  <a:pos x="79" y="0"/>
                </a:cxn>
                <a:cxn ang="0">
                  <a:pos x="79" y="4"/>
                </a:cxn>
                <a:cxn ang="0">
                  <a:pos x="79" y="4"/>
                </a:cxn>
                <a:cxn ang="0">
                  <a:pos x="79" y="7"/>
                </a:cxn>
                <a:cxn ang="0">
                  <a:pos x="79" y="11"/>
                </a:cxn>
                <a:cxn ang="0">
                  <a:pos x="72" y="11"/>
                </a:cxn>
                <a:cxn ang="0">
                  <a:pos x="68" y="11"/>
                </a:cxn>
                <a:cxn ang="0">
                  <a:pos x="64" y="11"/>
                </a:cxn>
                <a:cxn ang="0">
                  <a:pos x="60" y="15"/>
                </a:cxn>
                <a:cxn ang="0">
                  <a:pos x="56" y="15"/>
                </a:cxn>
                <a:cxn ang="0">
                  <a:pos x="53" y="19"/>
                </a:cxn>
                <a:cxn ang="0">
                  <a:pos x="49" y="19"/>
                </a:cxn>
                <a:cxn ang="0">
                  <a:pos x="45" y="19"/>
                </a:cxn>
                <a:cxn ang="0">
                  <a:pos x="41" y="23"/>
                </a:cxn>
                <a:cxn ang="0">
                  <a:pos x="38" y="23"/>
                </a:cxn>
                <a:cxn ang="0">
                  <a:pos x="34" y="23"/>
                </a:cxn>
                <a:cxn ang="0">
                  <a:pos x="30" y="26"/>
                </a:cxn>
                <a:cxn ang="0">
                  <a:pos x="26" y="26"/>
                </a:cxn>
                <a:cxn ang="0">
                  <a:pos x="23" y="30"/>
                </a:cxn>
                <a:cxn ang="0">
                  <a:pos x="19" y="30"/>
                </a:cxn>
                <a:cxn ang="0">
                  <a:pos x="15" y="30"/>
                </a:cxn>
                <a:cxn ang="0">
                  <a:pos x="8" y="30"/>
                </a:cxn>
                <a:cxn ang="0">
                  <a:pos x="4" y="30"/>
                </a:cxn>
                <a:cxn ang="0">
                  <a:pos x="0" y="26"/>
                </a:cxn>
                <a:cxn ang="0">
                  <a:pos x="0" y="23"/>
                </a:cxn>
                <a:cxn ang="0">
                  <a:pos x="0" y="19"/>
                </a:cxn>
                <a:cxn ang="0">
                  <a:pos x="4" y="15"/>
                </a:cxn>
                <a:cxn ang="0">
                  <a:pos x="8" y="11"/>
                </a:cxn>
                <a:cxn ang="0">
                  <a:pos x="15" y="7"/>
                </a:cxn>
              </a:cxnLst>
              <a:rect l="0" t="0" r="r" b="b"/>
              <a:pathLst>
                <a:path w="79" h="30">
                  <a:moveTo>
                    <a:pt x="15" y="7"/>
                  </a:moveTo>
                  <a:lnTo>
                    <a:pt x="79" y="0"/>
                  </a:lnTo>
                  <a:lnTo>
                    <a:pt x="79" y="4"/>
                  </a:lnTo>
                  <a:lnTo>
                    <a:pt x="79" y="4"/>
                  </a:lnTo>
                  <a:lnTo>
                    <a:pt x="79" y="7"/>
                  </a:lnTo>
                  <a:lnTo>
                    <a:pt x="79" y="11"/>
                  </a:lnTo>
                  <a:lnTo>
                    <a:pt x="72" y="11"/>
                  </a:lnTo>
                  <a:lnTo>
                    <a:pt x="68" y="11"/>
                  </a:lnTo>
                  <a:lnTo>
                    <a:pt x="64" y="11"/>
                  </a:lnTo>
                  <a:lnTo>
                    <a:pt x="60" y="15"/>
                  </a:lnTo>
                  <a:lnTo>
                    <a:pt x="56" y="15"/>
                  </a:lnTo>
                  <a:lnTo>
                    <a:pt x="53" y="19"/>
                  </a:lnTo>
                  <a:lnTo>
                    <a:pt x="49" y="19"/>
                  </a:lnTo>
                  <a:lnTo>
                    <a:pt x="45" y="19"/>
                  </a:lnTo>
                  <a:lnTo>
                    <a:pt x="41" y="23"/>
                  </a:lnTo>
                  <a:lnTo>
                    <a:pt x="38" y="23"/>
                  </a:lnTo>
                  <a:lnTo>
                    <a:pt x="34" y="23"/>
                  </a:lnTo>
                  <a:lnTo>
                    <a:pt x="30" y="26"/>
                  </a:lnTo>
                  <a:lnTo>
                    <a:pt x="26" y="26"/>
                  </a:lnTo>
                  <a:lnTo>
                    <a:pt x="23" y="30"/>
                  </a:lnTo>
                  <a:lnTo>
                    <a:pt x="19" y="30"/>
                  </a:lnTo>
                  <a:lnTo>
                    <a:pt x="15" y="30"/>
                  </a:lnTo>
                  <a:lnTo>
                    <a:pt x="8" y="30"/>
                  </a:lnTo>
                  <a:lnTo>
                    <a:pt x="4" y="30"/>
                  </a:lnTo>
                  <a:lnTo>
                    <a:pt x="0" y="26"/>
                  </a:lnTo>
                  <a:lnTo>
                    <a:pt x="0" y="23"/>
                  </a:lnTo>
                  <a:lnTo>
                    <a:pt x="0" y="19"/>
                  </a:lnTo>
                  <a:lnTo>
                    <a:pt x="4" y="15"/>
                  </a:lnTo>
                  <a:lnTo>
                    <a:pt x="8" y="11"/>
                  </a:lnTo>
                  <a:lnTo>
                    <a:pt x="15" y="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76" name="Freeform 644"/>
            <p:cNvSpPr>
              <a:spLocks noChangeAspect="1"/>
            </p:cNvSpPr>
            <p:nvPr/>
          </p:nvSpPr>
          <p:spPr bwMode="auto">
            <a:xfrm>
              <a:off x="5005" y="2516"/>
              <a:ext cx="386" cy="147"/>
            </a:xfrm>
            <a:custGeom>
              <a:avLst/>
              <a:gdLst/>
              <a:ahLst/>
              <a:cxnLst>
                <a:cxn ang="0">
                  <a:pos x="0" y="49"/>
                </a:cxn>
                <a:cxn ang="0">
                  <a:pos x="387" y="0"/>
                </a:cxn>
                <a:cxn ang="0">
                  <a:pos x="387" y="103"/>
                </a:cxn>
                <a:cxn ang="0">
                  <a:pos x="0" y="148"/>
                </a:cxn>
                <a:cxn ang="0">
                  <a:pos x="0" y="49"/>
                </a:cxn>
              </a:cxnLst>
              <a:rect l="0" t="0" r="r" b="b"/>
              <a:pathLst>
                <a:path w="387" h="148">
                  <a:moveTo>
                    <a:pt x="0" y="49"/>
                  </a:moveTo>
                  <a:lnTo>
                    <a:pt x="387" y="0"/>
                  </a:lnTo>
                  <a:lnTo>
                    <a:pt x="387" y="103"/>
                  </a:lnTo>
                  <a:lnTo>
                    <a:pt x="0" y="148"/>
                  </a:lnTo>
                  <a:lnTo>
                    <a:pt x="0" y="49"/>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77" name="Freeform 645"/>
            <p:cNvSpPr>
              <a:spLocks noChangeAspect="1"/>
            </p:cNvSpPr>
            <p:nvPr/>
          </p:nvSpPr>
          <p:spPr bwMode="auto">
            <a:xfrm>
              <a:off x="5005" y="2516"/>
              <a:ext cx="386" cy="147"/>
            </a:xfrm>
            <a:custGeom>
              <a:avLst/>
              <a:gdLst/>
              <a:ahLst/>
              <a:cxnLst>
                <a:cxn ang="0">
                  <a:pos x="0" y="49"/>
                </a:cxn>
                <a:cxn ang="0">
                  <a:pos x="387" y="0"/>
                </a:cxn>
                <a:cxn ang="0">
                  <a:pos x="387" y="103"/>
                </a:cxn>
                <a:cxn ang="0">
                  <a:pos x="0" y="148"/>
                </a:cxn>
                <a:cxn ang="0">
                  <a:pos x="0" y="49"/>
                </a:cxn>
              </a:cxnLst>
              <a:rect l="0" t="0" r="r" b="b"/>
              <a:pathLst>
                <a:path w="387" h="148">
                  <a:moveTo>
                    <a:pt x="0" y="49"/>
                  </a:moveTo>
                  <a:lnTo>
                    <a:pt x="387" y="0"/>
                  </a:lnTo>
                  <a:lnTo>
                    <a:pt x="387" y="103"/>
                  </a:lnTo>
                  <a:lnTo>
                    <a:pt x="0" y="148"/>
                  </a:lnTo>
                  <a:lnTo>
                    <a:pt x="0" y="49"/>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78" name="Freeform 646"/>
            <p:cNvSpPr>
              <a:spLocks noChangeAspect="1"/>
            </p:cNvSpPr>
            <p:nvPr/>
          </p:nvSpPr>
          <p:spPr bwMode="auto">
            <a:xfrm>
              <a:off x="5005" y="2619"/>
              <a:ext cx="386" cy="144"/>
            </a:xfrm>
            <a:custGeom>
              <a:avLst/>
              <a:gdLst/>
              <a:ahLst/>
              <a:cxnLst>
                <a:cxn ang="0">
                  <a:pos x="0" y="45"/>
                </a:cxn>
                <a:cxn ang="0">
                  <a:pos x="387" y="0"/>
                </a:cxn>
                <a:cxn ang="0">
                  <a:pos x="387" y="98"/>
                </a:cxn>
                <a:cxn ang="0">
                  <a:pos x="0" y="144"/>
                </a:cxn>
                <a:cxn ang="0">
                  <a:pos x="0" y="45"/>
                </a:cxn>
              </a:cxnLst>
              <a:rect l="0" t="0" r="r" b="b"/>
              <a:pathLst>
                <a:path w="387" h="144">
                  <a:moveTo>
                    <a:pt x="0" y="45"/>
                  </a:moveTo>
                  <a:lnTo>
                    <a:pt x="387" y="0"/>
                  </a:lnTo>
                  <a:lnTo>
                    <a:pt x="387" y="98"/>
                  </a:lnTo>
                  <a:lnTo>
                    <a:pt x="0" y="144"/>
                  </a:lnTo>
                  <a:lnTo>
                    <a:pt x="0" y="45"/>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79" name="Freeform 647"/>
            <p:cNvSpPr>
              <a:spLocks noChangeAspect="1"/>
            </p:cNvSpPr>
            <p:nvPr/>
          </p:nvSpPr>
          <p:spPr bwMode="auto">
            <a:xfrm>
              <a:off x="5005" y="2619"/>
              <a:ext cx="386" cy="144"/>
            </a:xfrm>
            <a:custGeom>
              <a:avLst/>
              <a:gdLst/>
              <a:ahLst/>
              <a:cxnLst>
                <a:cxn ang="0">
                  <a:pos x="0" y="45"/>
                </a:cxn>
                <a:cxn ang="0">
                  <a:pos x="387" y="0"/>
                </a:cxn>
                <a:cxn ang="0">
                  <a:pos x="387" y="98"/>
                </a:cxn>
                <a:cxn ang="0">
                  <a:pos x="0" y="144"/>
                </a:cxn>
                <a:cxn ang="0">
                  <a:pos x="0" y="45"/>
                </a:cxn>
              </a:cxnLst>
              <a:rect l="0" t="0" r="r" b="b"/>
              <a:pathLst>
                <a:path w="387" h="144">
                  <a:moveTo>
                    <a:pt x="0" y="45"/>
                  </a:moveTo>
                  <a:lnTo>
                    <a:pt x="387" y="0"/>
                  </a:lnTo>
                  <a:lnTo>
                    <a:pt x="387" y="98"/>
                  </a:lnTo>
                  <a:lnTo>
                    <a:pt x="0" y="144"/>
                  </a:lnTo>
                  <a:lnTo>
                    <a:pt x="0" y="45"/>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80" name="Freeform 648"/>
            <p:cNvSpPr>
              <a:spLocks noChangeAspect="1"/>
            </p:cNvSpPr>
            <p:nvPr/>
          </p:nvSpPr>
          <p:spPr bwMode="auto">
            <a:xfrm>
              <a:off x="5005" y="2716"/>
              <a:ext cx="386" cy="211"/>
            </a:xfrm>
            <a:custGeom>
              <a:avLst/>
              <a:gdLst/>
              <a:ahLst/>
              <a:cxnLst>
                <a:cxn ang="0">
                  <a:pos x="0" y="46"/>
                </a:cxn>
                <a:cxn ang="0">
                  <a:pos x="387" y="0"/>
                </a:cxn>
                <a:cxn ang="0">
                  <a:pos x="387" y="160"/>
                </a:cxn>
                <a:cxn ang="0">
                  <a:pos x="0" y="209"/>
                </a:cxn>
                <a:cxn ang="0">
                  <a:pos x="0" y="46"/>
                </a:cxn>
              </a:cxnLst>
              <a:rect l="0" t="0" r="r" b="b"/>
              <a:pathLst>
                <a:path w="387" h="209">
                  <a:moveTo>
                    <a:pt x="0" y="46"/>
                  </a:moveTo>
                  <a:lnTo>
                    <a:pt x="387" y="0"/>
                  </a:lnTo>
                  <a:lnTo>
                    <a:pt x="387" y="160"/>
                  </a:lnTo>
                  <a:lnTo>
                    <a:pt x="0" y="209"/>
                  </a:lnTo>
                  <a:lnTo>
                    <a:pt x="0" y="46"/>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81" name="Freeform 649"/>
            <p:cNvSpPr>
              <a:spLocks noChangeAspect="1"/>
            </p:cNvSpPr>
            <p:nvPr/>
          </p:nvSpPr>
          <p:spPr bwMode="auto">
            <a:xfrm>
              <a:off x="5005" y="2716"/>
              <a:ext cx="386" cy="211"/>
            </a:xfrm>
            <a:custGeom>
              <a:avLst/>
              <a:gdLst/>
              <a:ahLst/>
              <a:cxnLst>
                <a:cxn ang="0">
                  <a:pos x="0" y="46"/>
                </a:cxn>
                <a:cxn ang="0">
                  <a:pos x="387" y="0"/>
                </a:cxn>
                <a:cxn ang="0">
                  <a:pos x="387" y="160"/>
                </a:cxn>
                <a:cxn ang="0">
                  <a:pos x="0" y="209"/>
                </a:cxn>
                <a:cxn ang="0">
                  <a:pos x="0" y="46"/>
                </a:cxn>
              </a:cxnLst>
              <a:rect l="0" t="0" r="r" b="b"/>
              <a:pathLst>
                <a:path w="387" h="209">
                  <a:moveTo>
                    <a:pt x="0" y="46"/>
                  </a:moveTo>
                  <a:lnTo>
                    <a:pt x="387" y="0"/>
                  </a:lnTo>
                  <a:lnTo>
                    <a:pt x="387" y="160"/>
                  </a:lnTo>
                  <a:lnTo>
                    <a:pt x="0" y="209"/>
                  </a:lnTo>
                  <a:lnTo>
                    <a:pt x="0" y="46"/>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82" name="Freeform 650"/>
            <p:cNvSpPr>
              <a:spLocks noChangeAspect="1"/>
            </p:cNvSpPr>
            <p:nvPr/>
          </p:nvSpPr>
          <p:spPr bwMode="auto">
            <a:xfrm>
              <a:off x="5066" y="2549"/>
              <a:ext cx="266" cy="83"/>
            </a:xfrm>
            <a:custGeom>
              <a:avLst/>
              <a:gdLst/>
              <a:ahLst/>
              <a:cxnLst>
                <a:cxn ang="0">
                  <a:pos x="0" y="34"/>
                </a:cxn>
                <a:cxn ang="0">
                  <a:pos x="267" y="0"/>
                </a:cxn>
                <a:cxn ang="0">
                  <a:pos x="267" y="50"/>
                </a:cxn>
                <a:cxn ang="0">
                  <a:pos x="0" y="84"/>
                </a:cxn>
                <a:cxn ang="0">
                  <a:pos x="0" y="34"/>
                </a:cxn>
              </a:cxnLst>
              <a:rect l="0" t="0" r="r" b="b"/>
              <a:pathLst>
                <a:path w="267" h="84">
                  <a:moveTo>
                    <a:pt x="0" y="34"/>
                  </a:moveTo>
                  <a:lnTo>
                    <a:pt x="267" y="0"/>
                  </a:lnTo>
                  <a:lnTo>
                    <a:pt x="267" y="50"/>
                  </a:lnTo>
                  <a:lnTo>
                    <a:pt x="0" y="84"/>
                  </a:lnTo>
                  <a:lnTo>
                    <a:pt x="0" y="34"/>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83" name="Freeform 651"/>
            <p:cNvSpPr>
              <a:spLocks noChangeAspect="1"/>
            </p:cNvSpPr>
            <p:nvPr/>
          </p:nvSpPr>
          <p:spPr bwMode="auto">
            <a:xfrm>
              <a:off x="5066" y="2549"/>
              <a:ext cx="266" cy="83"/>
            </a:xfrm>
            <a:custGeom>
              <a:avLst/>
              <a:gdLst/>
              <a:ahLst/>
              <a:cxnLst>
                <a:cxn ang="0">
                  <a:pos x="0" y="34"/>
                </a:cxn>
                <a:cxn ang="0">
                  <a:pos x="267" y="0"/>
                </a:cxn>
                <a:cxn ang="0">
                  <a:pos x="267" y="50"/>
                </a:cxn>
                <a:cxn ang="0">
                  <a:pos x="0" y="84"/>
                </a:cxn>
                <a:cxn ang="0">
                  <a:pos x="0" y="34"/>
                </a:cxn>
              </a:cxnLst>
              <a:rect l="0" t="0" r="r" b="b"/>
              <a:pathLst>
                <a:path w="267" h="84">
                  <a:moveTo>
                    <a:pt x="0" y="34"/>
                  </a:moveTo>
                  <a:lnTo>
                    <a:pt x="267" y="0"/>
                  </a:lnTo>
                  <a:lnTo>
                    <a:pt x="267" y="50"/>
                  </a:lnTo>
                  <a:lnTo>
                    <a:pt x="0" y="84"/>
                  </a:lnTo>
                  <a:lnTo>
                    <a:pt x="0" y="3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84" name="Freeform 652"/>
            <p:cNvSpPr>
              <a:spLocks noChangeAspect="1"/>
            </p:cNvSpPr>
            <p:nvPr/>
          </p:nvSpPr>
          <p:spPr bwMode="auto">
            <a:xfrm>
              <a:off x="5066" y="2649"/>
              <a:ext cx="266" cy="83"/>
            </a:xfrm>
            <a:custGeom>
              <a:avLst/>
              <a:gdLst/>
              <a:ahLst/>
              <a:cxnLst>
                <a:cxn ang="0">
                  <a:pos x="0" y="34"/>
                </a:cxn>
                <a:cxn ang="0">
                  <a:pos x="267" y="0"/>
                </a:cxn>
                <a:cxn ang="0">
                  <a:pos x="267" y="49"/>
                </a:cxn>
                <a:cxn ang="0">
                  <a:pos x="0" y="83"/>
                </a:cxn>
                <a:cxn ang="0">
                  <a:pos x="0" y="34"/>
                </a:cxn>
              </a:cxnLst>
              <a:rect l="0" t="0" r="r" b="b"/>
              <a:pathLst>
                <a:path w="267" h="83">
                  <a:moveTo>
                    <a:pt x="0" y="34"/>
                  </a:moveTo>
                  <a:lnTo>
                    <a:pt x="267" y="0"/>
                  </a:lnTo>
                  <a:lnTo>
                    <a:pt x="267" y="49"/>
                  </a:lnTo>
                  <a:lnTo>
                    <a:pt x="0" y="83"/>
                  </a:lnTo>
                  <a:lnTo>
                    <a:pt x="0" y="34"/>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85" name="Freeform 653"/>
            <p:cNvSpPr>
              <a:spLocks noChangeAspect="1"/>
            </p:cNvSpPr>
            <p:nvPr/>
          </p:nvSpPr>
          <p:spPr bwMode="auto">
            <a:xfrm>
              <a:off x="5066" y="2649"/>
              <a:ext cx="266" cy="83"/>
            </a:xfrm>
            <a:custGeom>
              <a:avLst/>
              <a:gdLst/>
              <a:ahLst/>
              <a:cxnLst>
                <a:cxn ang="0">
                  <a:pos x="0" y="34"/>
                </a:cxn>
                <a:cxn ang="0">
                  <a:pos x="267" y="0"/>
                </a:cxn>
                <a:cxn ang="0">
                  <a:pos x="267" y="49"/>
                </a:cxn>
                <a:cxn ang="0">
                  <a:pos x="0" y="83"/>
                </a:cxn>
                <a:cxn ang="0">
                  <a:pos x="0" y="34"/>
                </a:cxn>
              </a:cxnLst>
              <a:rect l="0" t="0" r="r" b="b"/>
              <a:pathLst>
                <a:path w="267" h="83">
                  <a:moveTo>
                    <a:pt x="0" y="34"/>
                  </a:moveTo>
                  <a:lnTo>
                    <a:pt x="267" y="0"/>
                  </a:lnTo>
                  <a:lnTo>
                    <a:pt x="267" y="49"/>
                  </a:lnTo>
                  <a:lnTo>
                    <a:pt x="0" y="83"/>
                  </a:lnTo>
                  <a:lnTo>
                    <a:pt x="0" y="3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86" name="Freeform 654"/>
            <p:cNvSpPr>
              <a:spLocks noChangeAspect="1"/>
            </p:cNvSpPr>
            <p:nvPr/>
          </p:nvSpPr>
          <p:spPr bwMode="auto">
            <a:xfrm>
              <a:off x="4994" y="2255"/>
              <a:ext cx="283" cy="139"/>
            </a:xfrm>
            <a:custGeom>
              <a:avLst/>
              <a:gdLst/>
              <a:ahLst/>
              <a:cxnLst>
                <a:cxn ang="0">
                  <a:pos x="0" y="34"/>
                </a:cxn>
                <a:cxn ang="0">
                  <a:pos x="283" y="0"/>
                </a:cxn>
                <a:cxn ang="0">
                  <a:pos x="283" y="0"/>
                </a:cxn>
                <a:cxn ang="0">
                  <a:pos x="283" y="0"/>
                </a:cxn>
                <a:cxn ang="0">
                  <a:pos x="283" y="0"/>
                </a:cxn>
                <a:cxn ang="0">
                  <a:pos x="283" y="0"/>
                </a:cxn>
                <a:cxn ang="0">
                  <a:pos x="283" y="106"/>
                </a:cxn>
                <a:cxn ang="0">
                  <a:pos x="283" y="106"/>
                </a:cxn>
                <a:cxn ang="0">
                  <a:pos x="283" y="106"/>
                </a:cxn>
                <a:cxn ang="0">
                  <a:pos x="283" y="106"/>
                </a:cxn>
                <a:cxn ang="0">
                  <a:pos x="283" y="106"/>
                </a:cxn>
                <a:cxn ang="0">
                  <a:pos x="0" y="141"/>
                </a:cxn>
                <a:cxn ang="0">
                  <a:pos x="0" y="141"/>
                </a:cxn>
                <a:cxn ang="0">
                  <a:pos x="0" y="141"/>
                </a:cxn>
                <a:cxn ang="0">
                  <a:pos x="0" y="141"/>
                </a:cxn>
                <a:cxn ang="0">
                  <a:pos x="0" y="141"/>
                </a:cxn>
                <a:cxn ang="0">
                  <a:pos x="0" y="38"/>
                </a:cxn>
                <a:cxn ang="0">
                  <a:pos x="0" y="34"/>
                </a:cxn>
                <a:cxn ang="0">
                  <a:pos x="0" y="34"/>
                </a:cxn>
                <a:cxn ang="0">
                  <a:pos x="0" y="34"/>
                </a:cxn>
                <a:cxn ang="0">
                  <a:pos x="0" y="34"/>
                </a:cxn>
              </a:cxnLst>
              <a:rect l="0" t="0" r="r" b="b"/>
              <a:pathLst>
                <a:path w="283" h="141">
                  <a:moveTo>
                    <a:pt x="0" y="34"/>
                  </a:moveTo>
                  <a:lnTo>
                    <a:pt x="283" y="0"/>
                  </a:lnTo>
                  <a:lnTo>
                    <a:pt x="283" y="0"/>
                  </a:lnTo>
                  <a:lnTo>
                    <a:pt x="283" y="0"/>
                  </a:lnTo>
                  <a:lnTo>
                    <a:pt x="283" y="0"/>
                  </a:lnTo>
                  <a:lnTo>
                    <a:pt x="283" y="0"/>
                  </a:lnTo>
                  <a:lnTo>
                    <a:pt x="283" y="106"/>
                  </a:lnTo>
                  <a:lnTo>
                    <a:pt x="283" y="106"/>
                  </a:lnTo>
                  <a:lnTo>
                    <a:pt x="283" y="106"/>
                  </a:lnTo>
                  <a:lnTo>
                    <a:pt x="283" y="106"/>
                  </a:lnTo>
                  <a:lnTo>
                    <a:pt x="283" y="106"/>
                  </a:lnTo>
                  <a:lnTo>
                    <a:pt x="0" y="141"/>
                  </a:lnTo>
                  <a:lnTo>
                    <a:pt x="0" y="141"/>
                  </a:lnTo>
                  <a:lnTo>
                    <a:pt x="0" y="141"/>
                  </a:lnTo>
                  <a:lnTo>
                    <a:pt x="0" y="141"/>
                  </a:lnTo>
                  <a:lnTo>
                    <a:pt x="0" y="141"/>
                  </a:lnTo>
                  <a:lnTo>
                    <a:pt x="0" y="38"/>
                  </a:lnTo>
                  <a:lnTo>
                    <a:pt x="0" y="34"/>
                  </a:lnTo>
                  <a:lnTo>
                    <a:pt x="0" y="34"/>
                  </a:lnTo>
                  <a:lnTo>
                    <a:pt x="0" y="34"/>
                  </a:lnTo>
                  <a:lnTo>
                    <a:pt x="0" y="34"/>
                  </a:lnTo>
                  <a:close/>
                </a:path>
              </a:pathLst>
            </a:custGeom>
            <a:solidFill>
              <a:srgbClr val="BFBFB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87" name="Freeform 655"/>
            <p:cNvSpPr>
              <a:spLocks noChangeAspect="1"/>
            </p:cNvSpPr>
            <p:nvPr/>
          </p:nvSpPr>
          <p:spPr bwMode="auto">
            <a:xfrm>
              <a:off x="4994" y="2255"/>
              <a:ext cx="283" cy="139"/>
            </a:xfrm>
            <a:custGeom>
              <a:avLst/>
              <a:gdLst/>
              <a:ahLst/>
              <a:cxnLst>
                <a:cxn ang="0">
                  <a:pos x="0" y="34"/>
                </a:cxn>
                <a:cxn ang="0">
                  <a:pos x="283" y="0"/>
                </a:cxn>
                <a:cxn ang="0">
                  <a:pos x="283" y="0"/>
                </a:cxn>
                <a:cxn ang="0">
                  <a:pos x="283" y="0"/>
                </a:cxn>
                <a:cxn ang="0">
                  <a:pos x="283" y="0"/>
                </a:cxn>
                <a:cxn ang="0">
                  <a:pos x="283" y="0"/>
                </a:cxn>
                <a:cxn ang="0">
                  <a:pos x="283" y="106"/>
                </a:cxn>
                <a:cxn ang="0">
                  <a:pos x="283" y="106"/>
                </a:cxn>
                <a:cxn ang="0">
                  <a:pos x="283" y="106"/>
                </a:cxn>
                <a:cxn ang="0">
                  <a:pos x="283" y="106"/>
                </a:cxn>
                <a:cxn ang="0">
                  <a:pos x="283" y="106"/>
                </a:cxn>
                <a:cxn ang="0">
                  <a:pos x="0" y="141"/>
                </a:cxn>
                <a:cxn ang="0">
                  <a:pos x="0" y="141"/>
                </a:cxn>
                <a:cxn ang="0">
                  <a:pos x="0" y="141"/>
                </a:cxn>
                <a:cxn ang="0">
                  <a:pos x="0" y="141"/>
                </a:cxn>
                <a:cxn ang="0">
                  <a:pos x="0" y="141"/>
                </a:cxn>
                <a:cxn ang="0">
                  <a:pos x="0" y="38"/>
                </a:cxn>
                <a:cxn ang="0">
                  <a:pos x="0" y="34"/>
                </a:cxn>
                <a:cxn ang="0">
                  <a:pos x="0" y="34"/>
                </a:cxn>
                <a:cxn ang="0">
                  <a:pos x="0" y="34"/>
                </a:cxn>
                <a:cxn ang="0">
                  <a:pos x="0" y="34"/>
                </a:cxn>
              </a:cxnLst>
              <a:rect l="0" t="0" r="r" b="b"/>
              <a:pathLst>
                <a:path w="283" h="141">
                  <a:moveTo>
                    <a:pt x="0" y="34"/>
                  </a:moveTo>
                  <a:lnTo>
                    <a:pt x="283" y="0"/>
                  </a:lnTo>
                  <a:lnTo>
                    <a:pt x="283" y="0"/>
                  </a:lnTo>
                  <a:lnTo>
                    <a:pt x="283" y="0"/>
                  </a:lnTo>
                  <a:lnTo>
                    <a:pt x="283" y="0"/>
                  </a:lnTo>
                  <a:lnTo>
                    <a:pt x="283" y="0"/>
                  </a:lnTo>
                  <a:lnTo>
                    <a:pt x="283" y="106"/>
                  </a:lnTo>
                  <a:lnTo>
                    <a:pt x="283" y="106"/>
                  </a:lnTo>
                  <a:lnTo>
                    <a:pt x="283" y="106"/>
                  </a:lnTo>
                  <a:lnTo>
                    <a:pt x="283" y="106"/>
                  </a:lnTo>
                  <a:lnTo>
                    <a:pt x="283" y="106"/>
                  </a:lnTo>
                  <a:lnTo>
                    <a:pt x="0" y="141"/>
                  </a:lnTo>
                  <a:lnTo>
                    <a:pt x="0" y="141"/>
                  </a:lnTo>
                  <a:lnTo>
                    <a:pt x="0" y="141"/>
                  </a:lnTo>
                  <a:lnTo>
                    <a:pt x="0" y="141"/>
                  </a:lnTo>
                  <a:lnTo>
                    <a:pt x="0" y="141"/>
                  </a:lnTo>
                  <a:lnTo>
                    <a:pt x="0" y="38"/>
                  </a:lnTo>
                  <a:lnTo>
                    <a:pt x="0" y="34"/>
                  </a:lnTo>
                  <a:lnTo>
                    <a:pt x="0" y="34"/>
                  </a:lnTo>
                  <a:lnTo>
                    <a:pt x="0" y="34"/>
                  </a:lnTo>
                  <a:lnTo>
                    <a:pt x="0" y="3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88" name="Freeform 656"/>
            <p:cNvSpPr>
              <a:spLocks noChangeAspect="1"/>
            </p:cNvSpPr>
            <p:nvPr/>
          </p:nvSpPr>
          <p:spPr bwMode="auto">
            <a:xfrm>
              <a:off x="5122" y="2272"/>
              <a:ext cx="139" cy="58"/>
            </a:xfrm>
            <a:custGeom>
              <a:avLst/>
              <a:gdLst/>
              <a:ahLst/>
              <a:cxnLst>
                <a:cxn ang="0">
                  <a:pos x="0" y="15"/>
                </a:cxn>
                <a:cxn ang="0">
                  <a:pos x="140" y="0"/>
                </a:cxn>
                <a:cxn ang="0">
                  <a:pos x="140" y="42"/>
                </a:cxn>
                <a:cxn ang="0">
                  <a:pos x="0" y="57"/>
                </a:cxn>
                <a:cxn ang="0">
                  <a:pos x="0" y="15"/>
                </a:cxn>
              </a:cxnLst>
              <a:rect l="0" t="0" r="r" b="b"/>
              <a:pathLst>
                <a:path w="140" h="57">
                  <a:moveTo>
                    <a:pt x="0" y="15"/>
                  </a:moveTo>
                  <a:lnTo>
                    <a:pt x="140" y="0"/>
                  </a:lnTo>
                  <a:lnTo>
                    <a:pt x="140" y="42"/>
                  </a:lnTo>
                  <a:lnTo>
                    <a:pt x="0" y="57"/>
                  </a:lnTo>
                  <a:lnTo>
                    <a:pt x="0" y="15"/>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89" name="Freeform 657"/>
            <p:cNvSpPr>
              <a:spLocks noChangeAspect="1"/>
            </p:cNvSpPr>
            <p:nvPr/>
          </p:nvSpPr>
          <p:spPr bwMode="auto">
            <a:xfrm>
              <a:off x="5122" y="2272"/>
              <a:ext cx="139" cy="58"/>
            </a:xfrm>
            <a:custGeom>
              <a:avLst/>
              <a:gdLst/>
              <a:ahLst/>
              <a:cxnLst>
                <a:cxn ang="0">
                  <a:pos x="0" y="15"/>
                </a:cxn>
                <a:cxn ang="0">
                  <a:pos x="140" y="0"/>
                </a:cxn>
                <a:cxn ang="0">
                  <a:pos x="140" y="42"/>
                </a:cxn>
                <a:cxn ang="0">
                  <a:pos x="0" y="57"/>
                </a:cxn>
                <a:cxn ang="0">
                  <a:pos x="0" y="15"/>
                </a:cxn>
              </a:cxnLst>
              <a:rect l="0" t="0" r="r" b="b"/>
              <a:pathLst>
                <a:path w="140" h="57">
                  <a:moveTo>
                    <a:pt x="0" y="15"/>
                  </a:moveTo>
                  <a:lnTo>
                    <a:pt x="140" y="0"/>
                  </a:lnTo>
                  <a:lnTo>
                    <a:pt x="140" y="42"/>
                  </a:lnTo>
                  <a:lnTo>
                    <a:pt x="0" y="57"/>
                  </a:lnTo>
                  <a:lnTo>
                    <a:pt x="0" y="15"/>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90" name="Freeform 658"/>
            <p:cNvSpPr>
              <a:spLocks noChangeAspect="1" noEditPoints="1"/>
            </p:cNvSpPr>
            <p:nvPr/>
          </p:nvSpPr>
          <p:spPr bwMode="auto">
            <a:xfrm>
              <a:off x="5130" y="2280"/>
              <a:ext cx="119" cy="42"/>
            </a:xfrm>
            <a:custGeom>
              <a:avLst/>
              <a:gdLst/>
              <a:ahLst/>
              <a:cxnLst>
                <a:cxn ang="0">
                  <a:pos x="56" y="7"/>
                </a:cxn>
                <a:cxn ang="0">
                  <a:pos x="64" y="19"/>
                </a:cxn>
                <a:cxn ang="0">
                  <a:pos x="75" y="3"/>
                </a:cxn>
                <a:cxn ang="0">
                  <a:pos x="64" y="19"/>
                </a:cxn>
                <a:cxn ang="0">
                  <a:pos x="75" y="19"/>
                </a:cxn>
                <a:cxn ang="0">
                  <a:pos x="75" y="34"/>
                </a:cxn>
                <a:cxn ang="0">
                  <a:pos x="53" y="22"/>
                </a:cxn>
                <a:cxn ang="0">
                  <a:pos x="53" y="38"/>
                </a:cxn>
                <a:cxn ang="0">
                  <a:pos x="75" y="3"/>
                </a:cxn>
                <a:cxn ang="0">
                  <a:pos x="75" y="19"/>
                </a:cxn>
                <a:cxn ang="0">
                  <a:pos x="53" y="7"/>
                </a:cxn>
                <a:cxn ang="0">
                  <a:pos x="53" y="22"/>
                </a:cxn>
                <a:cxn ang="0">
                  <a:pos x="101" y="15"/>
                </a:cxn>
                <a:cxn ang="0">
                  <a:pos x="83" y="19"/>
                </a:cxn>
                <a:cxn ang="0">
                  <a:pos x="101" y="15"/>
                </a:cxn>
                <a:cxn ang="0">
                  <a:pos x="101" y="30"/>
                </a:cxn>
                <a:cxn ang="0">
                  <a:pos x="83" y="19"/>
                </a:cxn>
                <a:cxn ang="0">
                  <a:pos x="83" y="30"/>
                </a:cxn>
                <a:cxn ang="0">
                  <a:pos x="101" y="0"/>
                </a:cxn>
                <a:cxn ang="0">
                  <a:pos x="101" y="15"/>
                </a:cxn>
                <a:cxn ang="0">
                  <a:pos x="83" y="3"/>
                </a:cxn>
                <a:cxn ang="0">
                  <a:pos x="83" y="19"/>
                </a:cxn>
                <a:cxn ang="0">
                  <a:pos x="120" y="26"/>
                </a:cxn>
                <a:cxn ang="0">
                  <a:pos x="105" y="26"/>
                </a:cxn>
                <a:cxn ang="0">
                  <a:pos x="120" y="15"/>
                </a:cxn>
                <a:cxn ang="0">
                  <a:pos x="105" y="26"/>
                </a:cxn>
                <a:cxn ang="0">
                  <a:pos x="120" y="11"/>
                </a:cxn>
                <a:cxn ang="0">
                  <a:pos x="105" y="15"/>
                </a:cxn>
                <a:cxn ang="0">
                  <a:pos x="19" y="11"/>
                </a:cxn>
                <a:cxn ang="0">
                  <a:pos x="4" y="15"/>
                </a:cxn>
                <a:cxn ang="0">
                  <a:pos x="19" y="26"/>
                </a:cxn>
                <a:cxn ang="0">
                  <a:pos x="4" y="26"/>
                </a:cxn>
                <a:cxn ang="0">
                  <a:pos x="19" y="38"/>
                </a:cxn>
                <a:cxn ang="0">
                  <a:pos x="4" y="41"/>
                </a:cxn>
                <a:cxn ang="0">
                  <a:pos x="19" y="26"/>
                </a:cxn>
                <a:cxn ang="0">
                  <a:pos x="19" y="38"/>
                </a:cxn>
                <a:cxn ang="0">
                  <a:pos x="4" y="26"/>
                </a:cxn>
                <a:cxn ang="0">
                  <a:pos x="4" y="41"/>
                </a:cxn>
                <a:cxn ang="0">
                  <a:pos x="19" y="11"/>
                </a:cxn>
                <a:cxn ang="0">
                  <a:pos x="19" y="26"/>
                </a:cxn>
                <a:cxn ang="0">
                  <a:pos x="4" y="15"/>
                </a:cxn>
                <a:cxn ang="0">
                  <a:pos x="4" y="26"/>
                </a:cxn>
                <a:cxn ang="0">
                  <a:pos x="41" y="7"/>
                </a:cxn>
                <a:cxn ang="0">
                  <a:pos x="26" y="11"/>
                </a:cxn>
                <a:cxn ang="0">
                  <a:pos x="41" y="22"/>
                </a:cxn>
                <a:cxn ang="0">
                  <a:pos x="26" y="26"/>
                </a:cxn>
                <a:cxn ang="0">
                  <a:pos x="41" y="38"/>
                </a:cxn>
                <a:cxn ang="0">
                  <a:pos x="26" y="38"/>
                </a:cxn>
                <a:cxn ang="0">
                  <a:pos x="41" y="22"/>
                </a:cxn>
                <a:cxn ang="0">
                  <a:pos x="41" y="38"/>
                </a:cxn>
                <a:cxn ang="0">
                  <a:pos x="26" y="26"/>
                </a:cxn>
                <a:cxn ang="0">
                  <a:pos x="26" y="38"/>
                </a:cxn>
                <a:cxn ang="0">
                  <a:pos x="41" y="11"/>
                </a:cxn>
                <a:cxn ang="0">
                  <a:pos x="41" y="22"/>
                </a:cxn>
                <a:cxn ang="0">
                  <a:pos x="26" y="11"/>
                </a:cxn>
                <a:cxn ang="0">
                  <a:pos x="26" y="22"/>
                </a:cxn>
              </a:cxnLst>
              <a:rect l="0" t="0" r="r" b="b"/>
              <a:pathLst>
                <a:path w="120" h="41">
                  <a:moveTo>
                    <a:pt x="64" y="19"/>
                  </a:moveTo>
                  <a:lnTo>
                    <a:pt x="64" y="19"/>
                  </a:lnTo>
                  <a:lnTo>
                    <a:pt x="56" y="7"/>
                  </a:lnTo>
                  <a:lnTo>
                    <a:pt x="56" y="7"/>
                  </a:lnTo>
                  <a:lnTo>
                    <a:pt x="56" y="7"/>
                  </a:lnTo>
                  <a:lnTo>
                    <a:pt x="64" y="19"/>
                  </a:lnTo>
                  <a:lnTo>
                    <a:pt x="64" y="19"/>
                  </a:lnTo>
                  <a:lnTo>
                    <a:pt x="64" y="19"/>
                  </a:lnTo>
                  <a:close/>
                  <a:moveTo>
                    <a:pt x="64" y="19"/>
                  </a:moveTo>
                  <a:lnTo>
                    <a:pt x="64" y="19"/>
                  </a:lnTo>
                  <a:lnTo>
                    <a:pt x="71" y="3"/>
                  </a:lnTo>
                  <a:lnTo>
                    <a:pt x="75" y="3"/>
                  </a:lnTo>
                  <a:lnTo>
                    <a:pt x="75" y="7"/>
                  </a:lnTo>
                  <a:lnTo>
                    <a:pt x="68" y="19"/>
                  </a:lnTo>
                  <a:lnTo>
                    <a:pt x="64" y="19"/>
                  </a:lnTo>
                  <a:lnTo>
                    <a:pt x="64" y="19"/>
                  </a:lnTo>
                  <a:close/>
                  <a:moveTo>
                    <a:pt x="75" y="34"/>
                  </a:moveTo>
                  <a:lnTo>
                    <a:pt x="75" y="34"/>
                  </a:lnTo>
                  <a:lnTo>
                    <a:pt x="75" y="22"/>
                  </a:lnTo>
                  <a:lnTo>
                    <a:pt x="75" y="19"/>
                  </a:lnTo>
                  <a:lnTo>
                    <a:pt x="79" y="19"/>
                  </a:lnTo>
                  <a:lnTo>
                    <a:pt x="79" y="30"/>
                  </a:lnTo>
                  <a:lnTo>
                    <a:pt x="75" y="34"/>
                  </a:lnTo>
                  <a:lnTo>
                    <a:pt x="75" y="34"/>
                  </a:lnTo>
                  <a:close/>
                  <a:moveTo>
                    <a:pt x="53" y="38"/>
                  </a:moveTo>
                  <a:lnTo>
                    <a:pt x="53" y="34"/>
                  </a:lnTo>
                  <a:lnTo>
                    <a:pt x="53" y="22"/>
                  </a:lnTo>
                  <a:lnTo>
                    <a:pt x="53" y="22"/>
                  </a:lnTo>
                  <a:lnTo>
                    <a:pt x="53" y="22"/>
                  </a:lnTo>
                  <a:lnTo>
                    <a:pt x="53" y="34"/>
                  </a:lnTo>
                  <a:lnTo>
                    <a:pt x="53" y="38"/>
                  </a:lnTo>
                  <a:lnTo>
                    <a:pt x="53" y="38"/>
                  </a:lnTo>
                  <a:close/>
                  <a:moveTo>
                    <a:pt x="75" y="19"/>
                  </a:moveTo>
                  <a:lnTo>
                    <a:pt x="75" y="19"/>
                  </a:lnTo>
                  <a:lnTo>
                    <a:pt x="75" y="7"/>
                  </a:lnTo>
                  <a:lnTo>
                    <a:pt x="75" y="3"/>
                  </a:lnTo>
                  <a:lnTo>
                    <a:pt x="79" y="7"/>
                  </a:lnTo>
                  <a:lnTo>
                    <a:pt x="79" y="19"/>
                  </a:lnTo>
                  <a:lnTo>
                    <a:pt x="75" y="19"/>
                  </a:lnTo>
                  <a:lnTo>
                    <a:pt x="75" y="19"/>
                  </a:lnTo>
                  <a:close/>
                  <a:moveTo>
                    <a:pt x="53" y="22"/>
                  </a:moveTo>
                  <a:lnTo>
                    <a:pt x="53" y="19"/>
                  </a:lnTo>
                  <a:lnTo>
                    <a:pt x="53" y="7"/>
                  </a:lnTo>
                  <a:lnTo>
                    <a:pt x="53" y="7"/>
                  </a:lnTo>
                  <a:lnTo>
                    <a:pt x="53" y="7"/>
                  </a:lnTo>
                  <a:lnTo>
                    <a:pt x="53" y="19"/>
                  </a:lnTo>
                  <a:lnTo>
                    <a:pt x="53" y="22"/>
                  </a:lnTo>
                  <a:lnTo>
                    <a:pt x="53" y="22"/>
                  </a:lnTo>
                  <a:close/>
                  <a:moveTo>
                    <a:pt x="83" y="19"/>
                  </a:moveTo>
                  <a:lnTo>
                    <a:pt x="83" y="15"/>
                  </a:lnTo>
                  <a:lnTo>
                    <a:pt x="98" y="15"/>
                  </a:lnTo>
                  <a:lnTo>
                    <a:pt x="101" y="15"/>
                  </a:lnTo>
                  <a:lnTo>
                    <a:pt x="98" y="15"/>
                  </a:lnTo>
                  <a:lnTo>
                    <a:pt x="83" y="19"/>
                  </a:lnTo>
                  <a:lnTo>
                    <a:pt x="83" y="19"/>
                  </a:lnTo>
                  <a:lnTo>
                    <a:pt x="83" y="19"/>
                  </a:lnTo>
                  <a:close/>
                  <a:moveTo>
                    <a:pt x="101" y="30"/>
                  </a:moveTo>
                  <a:lnTo>
                    <a:pt x="98" y="30"/>
                  </a:lnTo>
                  <a:lnTo>
                    <a:pt x="98" y="19"/>
                  </a:lnTo>
                  <a:lnTo>
                    <a:pt x="101" y="15"/>
                  </a:lnTo>
                  <a:lnTo>
                    <a:pt x="101" y="15"/>
                  </a:lnTo>
                  <a:lnTo>
                    <a:pt x="101" y="30"/>
                  </a:lnTo>
                  <a:lnTo>
                    <a:pt x="101" y="30"/>
                  </a:lnTo>
                  <a:lnTo>
                    <a:pt x="101" y="30"/>
                  </a:lnTo>
                  <a:close/>
                  <a:moveTo>
                    <a:pt x="83" y="30"/>
                  </a:moveTo>
                  <a:lnTo>
                    <a:pt x="79" y="30"/>
                  </a:lnTo>
                  <a:lnTo>
                    <a:pt x="79" y="19"/>
                  </a:lnTo>
                  <a:lnTo>
                    <a:pt x="83" y="19"/>
                  </a:lnTo>
                  <a:lnTo>
                    <a:pt x="83" y="19"/>
                  </a:lnTo>
                  <a:lnTo>
                    <a:pt x="83" y="30"/>
                  </a:lnTo>
                  <a:lnTo>
                    <a:pt x="83" y="30"/>
                  </a:lnTo>
                  <a:lnTo>
                    <a:pt x="83" y="30"/>
                  </a:lnTo>
                  <a:close/>
                  <a:moveTo>
                    <a:pt x="101" y="15"/>
                  </a:moveTo>
                  <a:lnTo>
                    <a:pt x="98" y="15"/>
                  </a:lnTo>
                  <a:lnTo>
                    <a:pt x="98" y="3"/>
                  </a:lnTo>
                  <a:lnTo>
                    <a:pt x="101" y="0"/>
                  </a:lnTo>
                  <a:lnTo>
                    <a:pt x="101" y="3"/>
                  </a:lnTo>
                  <a:lnTo>
                    <a:pt x="101" y="15"/>
                  </a:lnTo>
                  <a:lnTo>
                    <a:pt x="101" y="15"/>
                  </a:lnTo>
                  <a:lnTo>
                    <a:pt x="101" y="15"/>
                  </a:lnTo>
                  <a:close/>
                  <a:moveTo>
                    <a:pt x="83" y="19"/>
                  </a:moveTo>
                  <a:lnTo>
                    <a:pt x="79" y="15"/>
                  </a:lnTo>
                  <a:lnTo>
                    <a:pt x="79" y="3"/>
                  </a:lnTo>
                  <a:lnTo>
                    <a:pt x="83" y="3"/>
                  </a:lnTo>
                  <a:lnTo>
                    <a:pt x="83" y="3"/>
                  </a:lnTo>
                  <a:lnTo>
                    <a:pt x="83" y="15"/>
                  </a:lnTo>
                  <a:lnTo>
                    <a:pt x="83" y="19"/>
                  </a:lnTo>
                  <a:lnTo>
                    <a:pt x="83" y="19"/>
                  </a:lnTo>
                  <a:close/>
                  <a:moveTo>
                    <a:pt x="105" y="26"/>
                  </a:moveTo>
                  <a:lnTo>
                    <a:pt x="105" y="26"/>
                  </a:lnTo>
                  <a:lnTo>
                    <a:pt x="120" y="26"/>
                  </a:lnTo>
                  <a:lnTo>
                    <a:pt x="120" y="26"/>
                  </a:lnTo>
                  <a:lnTo>
                    <a:pt x="120" y="26"/>
                  </a:lnTo>
                  <a:lnTo>
                    <a:pt x="105" y="30"/>
                  </a:lnTo>
                  <a:lnTo>
                    <a:pt x="105" y="26"/>
                  </a:lnTo>
                  <a:lnTo>
                    <a:pt x="105" y="26"/>
                  </a:lnTo>
                  <a:close/>
                  <a:moveTo>
                    <a:pt x="105" y="26"/>
                  </a:moveTo>
                  <a:lnTo>
                    <a:pt x="105" y="22"/>
                  </a:lnTo>
                  <a:lnTo>
                    <a:pt x="120" y="15"/>
                  </a:lnTo>
                  <a:lnTo>
                    <a:pt x="120" y="15"/>
                  </a:lnTo>
                  <a:lnTo>
                    <a:pt x="120" y="15"/>
                  </a:lnTo>
                  <a:lnTo>
                    <a:pt x="109" y="26"/>
                  </a:lnTo>
                  <a:lnTo>
                    <a:pt x="105" y="26"/>
                  </a:lnTo>
                  <a:lnTo>
                    <a:pt x="105" y="26"/>
                  </a:lnTo>
                  <a:close/>
                  <a:moveTo>
                    <a:pt x="105" y="15"/>
                  </a:moveTo>
                  <a:lnTo>
                    <a:pt x="105" y="11"/>
                  </a:lnTo>
                  <a:lnTo>
                    <a:pt x="120" y="11"/>
                  </a:lnTo>
                  <a:lnTo>
                    <a:pt x="120" y="11"/>
                  </a:lnTo>
                  <a:lnTo>
                    <a:pt x="120" y="11"/>
                  </a:lnTo>
                  <a:lnTo>
                    <a:pt x="105" y="15"/>
                  </a:lnTo>
                  <a:lnTo>
                    <a:pt x="105" y="15"/>
                  </a:lnTo>
                  <a:lnTo>
                    <a:pt x="105" y="15"/>
                  </a:lnTo>
                  <a:close/>
                  <a:moveTo>
                    <a:pt x="4" y="15"/>
                  </a:moveTo>
                  <a:lnTo>
                    <a:pt x="4" y="11"/>
                  </a:lnTo>
                  <a:lnTo>
                    <a:pt x="19" y="11"/>
                  </a:lnTo>
                  <a:lnTo>
                    <a:pt x="19" y="11"/>
                  </a:lnTo>
                  <a:lnTo>
                    <a:pt x="19" y="11"/>
                  </a:lnTo>
                  <a:lnTo>
                    <a:pt x="4" y="15"/>
                  </a:lnTo>
                  <a:lnTo>
                    <a:pt x="4" y="15"/>
                  </a:lnTo>
                  <a:lnTo>
                    <a:pt x="4" y="15"/>
                  </a:lnTo>
                  <a:close/>
                  <a:moveTo>
                    <a:pt x="4" y="26"/>
                  </a:moveTo>
                  <a:lnTo>
                    <a:pt x="4" y="26"/>
                  </a:lnTo>
                  <a:lnTo>
                    <a:pt x="19" y="26"/>
                  </a:lnTo>
                  <a:lnTo>
                    <a:pt x="19" y="26"/>
                  </a:lnTo>
                  <a:lnTo>
                    <a:pt x="19" y="26"/>
                  </a:lnTo>
                  <a:lnTo>
                    <a:pt x="4" y="30"/>
                  </a:lnTo>
                  <a:lnTo>
                    <a:pt x="4" y="26"/>
                  </a:lnTo>
                  <a:lnTo>
                    <a:pt x="4" y="26"/>
                  </a:lnTo>
                  <a:close/>
                  <a:moveTo>
                    <a:pt x="4" y="41"/>
                  </a:moveTo>
                  <a:lnTo>
                    <a:pt x="4" y="41"/>
                  </a:lnTo>
                  <a:lnTo>
                    <a:pt x="19" y="38"/>
                  </a:lnTo>
                  <a:lnTo>
                    <a:pt x="19" y="38"/>
                  </a:lnTo>
                  <a:lnTo>
                    <a:pt x="19" y="41"/>
                  </a:lnTo>
                  <a:lnTo>
                    <a:pt x="4" y="41"/>
                  </a:lnTo>
                  <a:lnTo>
                    <a:pt x="4" y="41"/>
                  </a:lnTo>
                  <a:lnTo>
                    <a:pt x="4" y="41"/>
                  </a:lnTo>
                  <a:close/>
                  <a:moveTo>
                    <a:pt x="19" y="38"/>
                  </a:moveTo>
                  <a:lnTo>
                    <a:pt x="19" y="38"/>
                  </a:lnTo>
                  <a:lnTo>
                    <a:pt x="19" y="26"/>
                  </a:lnTo>
                  <a:lnTo>
                    <a:pt x="19" y="26"/>
                  </a:lnTo>
                  <a:lnTo>
                    <a:pt x="22" y="26"/>
                  </a:lnTo>
                  <a:lnTo>
                    <a:pt x="22" y="38"/>
                  </a:lnTo>
                  <a:lnTo>
                    <a:pt x="19" y="38"/>
                  </a:lnTo>
                  <a:lnTo>
                    <a:pt x="19" y="38"/>
                  </a:lnTo>
                  <a:close/>
                  <a:moveTo>
                    <a:pt x="4" y="41"/>
                  </a:moveTo>
                  <a:lnTo>
                    <a:pt x="0" y="41"/>
                  </a:lnTo>
                  <a:lnTo>
                    <a:pt x="0" y="30"/>
                  </a:lnTo>
                  <a:lnTo>
                    <a:pt x="4" y="26"/>
                  </a:lnTo>
                  <a:lnTo>
                    <a:pt x="4" y="30"/>
                  </a:lnTo>
                  <a:lnTo>
                    <a:pt x="4" y="41"/>
                  </a:lnTo>
                  <a:lnTo>
                    <a:pt x="4" y="41"/>
                  </a:lnTo>
                  <a:lnTo>
                    <a:pt x="4" y="41"/>
                  </a:lnTo>
                  <a:close/>
                  <a:moveTo>
                    <a:pt x="19" y="26"/>
                  </a:moveTo>
                  <a:lnTo>
                    <a:pt x="19" y="22"/>
                  </a:lnTo>
                  <a:lnTo>
                    <a:pt x="19" y="15"/>
                  </a:lnTo>
                  <a:lnTo>
                    <a:pt x="19" y="11"/>
                  </a:lnTo>
                  <a:lnTo>
                    <a:pt x="22" y="15"/>
                  </a:lnTo>
                  <a:lnTo>
                    <a:pt x="22" y="22"/>
                  </a:lnTo>
                  <a:lnTo>
                    <a:pt x="19" y="26"/>
                  </a:lnTo>
                  <a:lnTo>
                    <a:pt x="19" y="26"/>
                  </a:lnTo>
                  <a:close/>
                  <a:moveTo>
                    <a:pt x="4" y="26"/>
                  </a:moveTo>
                  <a:lnTo>
                    <a:pt x="0" y="26"/>
                  </a:lnTo>
                  <a:lnTo>
                    <a:pt x="0" y="15"/>
                  </a:lnTo>
                  <a:lnTo>
                    <a:pt x="4" y="15"/>
                  </a:lnTo>
                  <a:lnTo>
                    <a:pt x="4" y="15"/>
                  </a:lnTo>
                  <a:lnTo>
                    <a:pt x="4" y="26"/>
                  </a:lnTo>
                  <a:lnTo>
                    <a:pt x="4" y="26"/>
                  </a:lnTo>
                  <a:lnTo>
                    <a:pt x="4" y="26"/>
                  </a:lnTo>
                  <a:close/>
                  <a:moveTo>
                    <a:pt x="26" y="11"/>
                  </a:moveTo>
                  <a:lnTo>
                    <a:pt x="26" y="11"/>
                  </a:lnTo>
                  <a:lnTo>
                    <a:pt x="41" y="7"/>
                  </a:lnTo>
                  <a:lnTo>
                    <a:pt x="41" y="7"/>
                  </a:lnTo>
                  <a:lnTo>
                    <a:pt x="41" y="11"/>
                  </a:lnTo>
                  <a:lnTo>
                    <a:pt x="26" y="11"/>
                  </a:lnTo>
                  <a:lnTo>
                    <a:pt x="26" y="11"/>
                  </a:lnTo>
                  <a:lnTo>
                    <a:pt x="26" y="11"/>
                  </a:lnTo>
                  <a:close/>
                  <a:moveTo>
                    <a:pt x="26" y="26"/>
                  </a:moveTo>
                  <a:lnTo>
                    <a:pt x="26" y="22"/>
                  </a:lnTo>
                  <a:lnTo>
                    <a:pt x="41" y="22"/>
                  </a:lnTo>
                  <a:lnTo>
                    <a:pt x="41" y="22"/>
                  </a:lnTo>
                  <a:lnTo>
                    <a:pt x="41" y="22"/>
                  </a:lnTo>
                  <a:lnTo>
                    <a:pt x="26" y="26"/>
                  </a:lnTo>
                  <a:lnTo>
                    <a:pt x="26" y="26"/>
                  </a:lnTo>
                  <a:lnTo>
                    <a:pt x="26" y="26"/>
                  </a:lnTo>
                  <a:close/>
                  <a:moveTo>
                    <a:pt x="26" y="38"/>
                  </a:moveTo>
                  <a:lnTo>
                    <a:pt x="26" y="38"/>
                  </a:lnTo>
                  <a:lnTo>
                    <a:pt x="41" y="38"/>
                  </a:lnTo>
                  <a:lnTo>
                    <a:pt x="41" y="38"/>
                  </a:lnTo>
                  <a:lnTo>
                    <a:pt x="41" y="38"/>
                  </a:lnTo>
                  <a:lnTo>
                    <a:pt x="26" y="38"/>
                  </a:lnTo>
                  <a:lnTo>
                    <a:pt x="26" y="38"/>
                  </a:lnTo>
                  <a:lnTo>
                    <a:pt x="26" y="38"/>
                  </a:lnTo>
                  <a:close/>
                  <a:moveTo>
                    <a:pt x="41" y="38"/>
                  </a:moveTo>
                  <a:lnTo>
                    <a:pt x="41" y="34"/>
                  </a:lnTo>
                  <a:lnTo>
                    <a:pt x="41" y="22"/>
                  </a:lnTo>
                  <a:lnTo>
                    <a:pt x="41" y="22"/>
                  </a:lnTo>
                  <a:lnTo>
                    <a:pt x="45" y="22"/>
                  </a:lnTo>
                  <a:lnTo>
                    <a:pt x="45" y="34"/>
                  </a:lnTo>
                  <a:lnTo>
                    <a:pt x="41" y="38"/>
                  </a:lnTo>
                  <a:lnTo>
                    <a:pt x="41" y="38"/>
                  </a:lnTo>
                  <a:close/>
                  <a:moveTo>
                    <a:pt x="26" y="38"/>
                  </a:moveTo>
                  <a:lnTo>
                    <a:pt x="26" y="38"/>
                  </a:lnTo>
                  <a:lnTo>
                    <a:pt x="26" y="26"/>
                  </a:lnTo>
                  <a:lnTo>
                    <a:pt x="26" y="26"/>
                  </a:lnTo>
                  <a:lnTo>
                    <a:pt x="26" y="26"/>
                  </a:lnTo>
                  <a:lnTo>
                    <a:pt x="26" y="38"/>
                  </a:lnTo>
                  <a:lnTo>
                    <a:pt x="26" y="38"/>
                  </a:lnTo>
                  <a:lnTo>
                    <a:pt x="26" y="38"/>
                  </a:lnTo>
                  <a:close/>
                  <a:moveTo>
                    <a:pt x="41" y="22"/>
                  </a:moveTo>
                  <a:lnTo>
                    <a:pt x="41" y="22"/>
                  </a:lnTo>
                  <a:lnTo>
                    <a:pt x="41" y="11"/>
                  </a:lnTo>
                  <a:lnTo>
                    <a:pt x="41" y="11"/>
                  </a:lnTo>
                  <a:lnTo>
                    <a:pt x="45" y="11"/>
                  </a:lnTo>
                  <a:lnTo>
                    <a:pt x="45" y="22"/>
                  </a:lnTo>
                  <a:lnTo>
                    <a:pt x="41" y="22"/>
                  </a:lnTo>
                  <a:lnTo>
                    <a:pt x="41" y="22"/>
                  </a:lnTo>
                  <a:close/>
                  <a:moveTo>
                    <a:pt x="26" y="22"/>
                  </a:moveTo>
                  <a:lnTo>
                    <a:pt x="26" y="22"/>
                  </a:lnTo>
                  <a:lnTo>
                    <a:pt x="26" y="11"/>
                  </a:lnTo>
                  <a:lnTo>
                    <a:pt x="26" y="11"/>
                  </a:lnTo>
                  <a:lnTo>
                    <a:pt x="26" y="11"/>
                  </a:lnTo>
                  <a:lnTo>
                    <a:pt x="26" y="22"/>
                  </a:lnTo>
                  <a:lnTo>
                    <a:pt x="26" y="22"/>
                  </a:lnTo>
                  <a:lnTo>
                    <a:pt x="26" y="22"/>
                  </a:lnTo>
                  <a:close/>
                </a:path>
              </a:pathLst>
            </a:custGeom>
            <a:solidFill>
              <a:srgbClr val="FF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91" name="Freeform 659"/>
            <p:cNvSpPr>
              <a:spLocks noChangeAspect="1"/>
            </p:cNvSpPr>
            <p:nvPr/>
          </p:nvSpPr>
          <p:spPr bwMode="auto">
            <a:xfrm>
              <a:off x="5186" y="2289"/>
              <a:ext cx="8" cy="11"/>
            </a:xfrm>
            <a:custGeom>
              <a:avLst/>
              <a:gdLst/>
              <a:ahLst/>
              <a:cxnLst>
                <a:cxn ang="0">
                  <a:pos x="8" y="12"/>
                </a:cxn>
                <a:cxn ang="0">
                  <a:pos x="8" y="12"/>
                </a:cxn>
                <a:cxn ang="0">
                  <a:pos x="0" y="0"/>
                </a:cxn>
                <a:cxn ang="0">
                  <a:pos x="0" y="0"/>
                </a:cxn>
                <a:cxn ang="0">
                  <a:pos x="0" y="0"/>
                </a:cxn>
                <a:cxn ang="0">
                  <a:pos x="8" y="12"/>
                </a:cxn>
                <a:cxn ang="0">
                  <a:pos x="8" y="12"/>
                </a:cxn>
              </a:cxnLst>
              <a:rect l="0" t="0" r="r" b="b"/>
              <a:pathLst>
                <a:path w="8" h="12">
                  <a:moveTo>
                    <a:pt x="8" y="12"/>
                  </a:moveTo>
                  <a:lnTo>
                    <a:pt x="8" y="12"/>
                  </a:lnTo>
                  <a:lnTo>
                    <a:pt x="0" y="0"/>
                  </a:lnTo>
                  <a:lnTo>
                    <a:pt x="0" y="0"/>
                  </a:lnTo>
                  <a:lnTo>
                    <a:pt x="0" y="0"/>
                  </a:lnTo>
                  <a:lnTo>
                    <a:pt x="8" y="12"/>
                  </a:lnTo>
                  <a:lnTo>
                    <a:pt x="8" y="12"/>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92" name="Freeform 660"/>
            <p:cNvSpPr>
              <a:spLocks noChangeAspect="1"/>
            </p:cNvSpPr>
            <p:nvPr/>
          </p:nvSpPr>
          <p:spPr bwMode="auto">
            <a:xfrm>
              <a:off x="5194" y="2283"/>
              <a:ext cx="11" cy="17"/>
            </a:xfrm>
            <a:custGeom>
              <a:avLst/>
              <a:gdLst/>
              <a:ahLst/>
              <a:cxnLst>
                <a:cxn ang="0">
                  <a:pos x="4" y="16"/>
                </a:cxn>
                <a:cxn ang="0">
                  <a:pos x="0" y="16"/>
                </a:cxn>
                <a:cxn ang="0">
                  <a:pos x="11" y="0"/>
                </a:cxn>
                <a:cxn ang="0">
                  <a:pos x="11" y="0"/>
                </a:cxn>
                <a:cxn ang="0">
                  <a:pos x="11" y="4"/>
                </a:cxn>
                <a:cxn ang="0">
                  <a:pos x="4" y="16"/>
                </a:cxn>
                <a:cxn ang="0">
                  <a:pos x="4" y="16"/>
                </a:cxn>
              </a:cxnLst>
              <a:rect l="0" t="0" r="r" b="b"/>
              <a:pathLst>
                <a:path w="11" h="16">
                  <a:moveTo>
                    <a:pt x="4" y="16"/>
                  </a:moveTo>
                  <a:lnTo>
                    <a:pt x="0" y="16"/>
                  </a:lnTo>
                  <a:lnTo>
                    <a:pt x="11" y="0"/>
                  </a:lnTo>
                  <a:lnTo>
                    <a:pt x="11" y="0"/>
                  </a:lnTo>
                  <a:lnTo>
                    <a:pt x="11" y="4"/>
                  </a:lnTo>
                  <a:lnTo>
                    <a:pt x="4" y="16"/>
                  </a:lnTo>
                  <a:lnTo>
                    <a:pt x="4"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93" name="Freeform 661"/>
            <p:cNvSpPr>
              <a:spLocks noChangeAspect="1"/>
            </p:cNvSpPr>
            <p:nvPr/>
          </p:nvSpPr>
          <p:spPr bwMode="auto">
            <a:xfrm>
              <a:off x="5205" y="2300"/>
              <a:ext cx="0" cy="17"/>
            </a:xfrm>
            <a:custGeom>
              <a:avLst/>
              <a:gdLst/>
              <a:ahLst/>
              <a:cxnLst>
                <a:cxn ang="0">
                  <a:pos x="0" y="15"/>
                </a:cxn>
                <a:cxn ang="0">
                  <a:pos x="0" y="15"/>
                </a:cxn>
                <a:cxn ang="0">
                  <a:pos x="0" y="0"/>
                </a:cxn>
                <a:cxn ang="0">
                  <a:pos x="0" y="0"/>
                </a:cxn>
                <a:cxn ang="0">
                  <a:pos x="0" y="0"/>
                </a:cxn>
                <a:cxn ang="0">
                  <a:pos x="0" y="11"/>
                </a:cxn>
                <a:cxn ang="0">
                  <a:pos x="0" y="15"/>
                </a:cxn>
              </a:cxnLst>
              <a:rect l="0" t="0" r="r" b="b"/>
              <a:pathLst>
                <a:path h="15">
                  <a:moveTo>
                    <a:pt x="0" y="15"/>
                  </a:moveTo>
                  <a:lnTo>
                    <a:pt x="0" y="15"/>
                  </a:lnTo>
                  <a:lnTo>
                    <a:pt x="0" y="0"/>
                  </a:lnTo>
                  <a:lnTo>
                    <a:pt x="0" y="0"/>
                  </a:lnTo>
                  <a:lnTo>
                    <a:pt x="0" y="0"/>
                  </a:lnTo>
                  <a:lnTo>
                    <a:pt x="0" y="11"/>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94" name="Freeform 662"/>
            <p:cNvSpPr>
              <a:spLocks noChangeAspect="1"/>
            </p:cNvSpPr>
            <p:nvPr/>
          </p:nvSpPr>
          <p:spPr bwMode="auto">
            <a:xfrm>
              <a:off x="5183" y="2302"/>
              <a:ext cx="3" cy="17"/>
            </a:xfrm>
            <a:custGeom>
              <a:avLst/>
              <a:gdLst/>
              <a:ahLst/>
              <a:cxnLst>
                <a:cxn ang="0">
                  <a:pos x="0" y="16"/>
                </a:cxn>
                <a:cxn ang="0">
                  <a:pos x="0" y="12"/>
                </a:cxn>
                <a:cxn ang="0">
                  <a:pos x="0" y="0"/>
                </a:cxn>
                <a:cxn ang="0">
                  <a:pos x="0" y="0"/>
                </a:cxn>
                <a:cxn ang="0">
                  <a:pos x="3" y="0"/>
                </a:cxn>
                <a:cxn ang="0">
                  <a:pos x="3" y="12"/>
                </a:cxn>
                <a:cxn ang="0">
                  <a:pos x="0" y="16"/>
                </a:cxn>
              </a:cxnLst>
              <a:rect l="0" t="0" r="r" b="b"/>
              <a:pathLst>
                <a:path w="3" h="16">
                  <a:moveTo>
                    <a:pt x="0" y="16"/>
                  </a:moveTo>
                  <a:lnTo>
                    <a:pt x="0" y="12"/>
                  </a:lnTo>
                  <a:lnTo>
                    <a:pt x="0" y="0"/>
                  </a:lnTo>
                  <a:lnTo>
                    <a:pt x="0" y="0"/>
                  </a:lnTo>
                  <a:lnTo>
                    <a:pt x="3" y="0"/>
                  </a:lnTo>
                  <a:lnTo>
                    <a:pt x="3" y="12"/>
                  </a:lnTo>
                  <a:lnTo>
                    <a:pt x="0"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95" name="Freeform 663"/>
            <p:cNvSpPr>
              <a:spLocks noChangeAspect="1"/>
            </p:cNvSpPr>
            <p:nvPr/>
          </p:nvSpPr>
          <p:spPr bwMode="auto">
            <a:xfrm>
              <a:off x="5205" y="2283"/>
              <a:ext cx="0" cy="17"/>
            </a:xfrm>
            <a:custGeom>
              <a:avLst/>
              <a:gdLst/>
              <a:ahLst/>
              <a:cxnLst>
                <a:cxn ang="0">
                  <a:pos x="0" y="16"/>
                </a:cxn>
                <a:cxn ang="0">
                  <a:pos x="0" y="16"/>
                </a:cxn>
                <a:cxn ang="0">
                  <a:pos x="0" y="4"/>
                </a:cxn>
                <a:cxn ang="0">
                  <a:pos x="0" y="0"/>
                </a:cxn>
                <a:cxn ang="0">
                  <a:pos x="0" y="4"/>
                </a:cxn>
                <a:cxn ang="0">
                  <a:pos x="0" y="16"/>
                </a:cxn>
                <a:cxn ang="0">
                  <a:pos x="0" y="16"/>
                </a:cxn>
              </a:cxnLst>
              <a:rect l="0" t="0" r="r" b="b"/>
              <a:pathLst>
                <a:path h="16">
                  <a:moveTo>
                    <a:pt x="0" y="16"/>
                  </a:moveTo>
                  <a:lnTo>
                    <a:pt x="0" y="16"/>
                  </a:lnTo>
                  <a:lnTo>
                    <a:pt x="0" y="4"/>
                  </a:lnTo>
                  <a:lnTo>
                    <a:pt x="0" y="0"/>
                  </a:lnTo>
                  <a:lnTo>
                    <a:pt x="0" y="4"/>
                  </a:lnTo>
                  <a:lnTo>
                    <a:pt x="0" y="16"/>
                  </a:lnTo>
                  <a:lnTo>
                    <a:pt x="0"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96" name="Freeform 664"/>
            <p:cNvSpPr>
              <a:spLocks noChangeAspect="1"/>
            </p:cNvSpPr>
            <p:nvPr/>
          </p:nvSpPr>
          <p:spPr bwMode="auto">
            <a:xfrm>
              <a:off x="5183" y="2289"/>
              <a:ext cx="3" cy="11"/>
            </a:xfrm>
            <a:custGeom>
              <a:avLst/>
              <a:gdLst/>
              <a:ahLst/>
              <a:cxnLst>
                <a:cxn ang="0">
                  <a:pos x="0" y="12"/>
                </a:cxn>
                <a:cxn ang="0">
                  <a:pos x="0" y="12"/>
                </a:cxn>
                <a:cxn ang="0">
                  <a:pos x="0" y="0"/>
                </a:cxn>
                <a:cxn ang="0">
                  <a:pos x="0" y="0"/>
                </a:cxn>
                <a:cxn ang="0">
                  <a:pos x="3" y="0"/>
                </a:cxn>
                <a:cxn ang="0">
                  <a:pos x="3" y="12"/>
                </a:cxn>
                <a:cxn ang="0">
                  <a:pos x="0" y="12"/>
                </a:cxn>
              </a:cxnLst>
              <a:rect l="0" t="0" r="r" b="b"/>
              <a:pathLst>
                <a:path w="3" h="12">
                  <a:moveTo>
                    <a:pt x="0" y="12"/>
                  </a:moveTo>
                  <a:lnTo>
                    <a:pt x="0" y="12"/>
                  </a:lnTo>
                  <a:lnTo>
                    <a:pt x="0" y="0"/>
                  </a:lnTo>
                  <a:lnTo>
                    <a:pt x="0" y="0"/>
                  </a:lnTo>
                  <a:lnTo>
                    <a:pt x="3" y="0"/>
                  </a:lnTo>
                  <a:lnTo>
                    <a:pt x="3" y="12"/>
                  </a:lnTo>
                  <a:lnTo>
                    <a:pt x="0" y="12"/>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97" name="Freeform 665"/>
            <p:cNvSpPr>
              <a:spLocks noChangeAspect="1"/>
            </p:cNvSpPr>
            <p:nvPr/>
          </p:nvSpPr>
          <p:spPr bwMode="auto">
            <a:xfrm>
              <a:off x="5211" y="2297"/>
              <a:ext cx="19" cy="3"/>
            </a:xfrm>
            <a:custGeom>
              <a:avLst/>
              <a:gdLst/>
              <a:ahLst/>
              <a:cxnLst>
                <a:cxn ang="0">
                  <a:pos x="0" y="4"/>
                </a:cxn>
                <a:cxn ang="0">
                  <a:pos x="0" y="0"/>
                </a:cxn>
                <a:cxn ang="0">
                  <a:pos x="15" y="0"/>
                </a:cxn>
                <a:cxn ang="0">
                  <a:pos x="18" y="0"/>
                </a:cxn>
                <a:cxn ang="0">
                  <a:pos x="15" y="0"/>
                </a:cxn>
                <a:cxn ang="0">
                  <a:pos x="0" y="4"/>
                </a:cxn>
                <a:cxn ang="0">
                  <a:pos x="0" y="4"/>
                </a:cxn>
              </a:cxnLst>
              <a:rect l="0" t="0" r="r" b="b"/>
              <a:pathLst>
                <a:path w="18" h="4">
                  <a:moveTo>
                    <a:pt x="0" y="4"/>
                  </a:moveTo>
                  <a:lnTo>
                    <a:pt x="0" y="0"/>
                  </a:lnTo>
                  <a:lnTo>
                    <a:pt x="15" y="0"/>
                  </a:lnTo>
                  <a:lnTo>
                    <a:pt x="18" y="0"/>
                  </a:lnTo>
                  <a:lnTo>
                    <a:pt x="15" y="0"/>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98" name="Freeform 666"/>
            <p:cNvSpPr>
              <a:spLocks noChangeAspect="1"/>
            </p:cNvSpPr>
            <p:nvPr/>
          </p:nvSpPr>
          <p:spPr bwMode="auto">
            <a:xfrm>
              <a:off x="5230" y="2297"/>
              <a:ext cx="0" cy="14"/>
            </a:xfrm>
            <a:custGeom>
              <a:avLst/>
              <a:gdLst/>
              <a:ahLst/>
              <a:cxnLst>
                <a:cxn ang="0">
                  <a:pos x="0" y="15"/>
                </a:cxn>
                <a:cxn ang="0">
                  <a:pos x="0" y="15"/>
                </a:cxn>
                <a:cxn ang="0">
                  <a:pos x="0" y="4"/>
                </a:cxn>
                <a:cxn ang="0">
                  <a:pos x="0" y="0"/>
                </a:cxn>
                <a:cxn ang="0">
                  <a:pos x="0" y="0"/>
                </a:cxn>
                <a:cxn ang="0">
                  <a:pos x="0" y="15"/>
                </a:cxn>
                <a:cxn ang="0">
                  <a:pos x="0" y="15"/>
                </a:cxn>
              </a:cxnLst>
              <a:rect l="0" t="0" r="r" b="b"/>
              <a:pathLst>
                <a:path h="15">
                  <a:moveTo>
                    <a:pt x="0" y="15"/>
                  </a:moveTo>
                  <a:lnTo>
                    <a:pt x="0" y="15"/>
                  </a:lnTo>
                  <a:lnTo>
                    <a:pt x="0" y="4"/>
                  </a:lnTo>
                  <a:lnTo>
                    <a:pt x="0" y="0"/>
                  </a:lnTo>
                  <a:lnTo>
                    <a:pt x="0" y="0"/>
                  </a:lnTo>
                  <a:lnTo>
                    <a:pt x="0" y="15"/>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299" name="Freeform 667"/>
            <p:cNvSpPr>
              <a:spLocks noChangeAspect="1"/>
            </p:cNvSpPr>
            <p:nvPr/>
          </p:nvSpPr>
          <p:spPr bwMode="auto">
            <a:xfrm>
              <a:off x="5211" y="2300"/>
              <a:ext cx="3" cy="11"/>
            </a:xfrm>
            <a:custGeom>
              <a:avLst/>
              <a:gdLst/>
              <a:ahLst/>
              <a:cxnLst>
                <a:cxn ang="0">
                  <a:pos x="0" y="11"/>
                </a:cxn>
                <a:cxn ang="0">
                  <a:pos x="0" y="11"/>
                </a:cxn>
                <a:cxn ang="0">
                  <a:pos x="0" y="0"/>
                </a:cxn>
                <a:cxn ang="0">
                  <a:pos x="0" y="0"/>
                </a:cxn>
                <a:cxn ang="0">
                  <a:pos x="0" y="0"/>
                </a:cxn>
                <a:cxn ang="0">
                  <a:pos x="0" y="11"/>
                </a:cxn>
                <a:cxn ang="0">
                  <a:pos x="0" y="11"/>
                </a:cxn>
              </a:cxnLst>
              <a:rect l="0" t="0" r="r" b="b"/>
              <a:pathLst>
                <a:path h="11">
                  <a:moveTo>
                    <a:pt x="0" y="11"/>
                  </a:moveTo>
                  <a:lnTo>
                    <a:pt x="0" y="11"/>
                  </a:lnTo>
                  <a:lnTo>
                    <a:pt x="0" y="0"/>
                  </a:lnTo>
                  <a:lnTo>
                    <a:pt x="0" y="0"/>
                  </a:lnTo>
                  <a:lnTo>
                    <a:pt x="0" y="0"/>
                  </a:lnTo>
                  <a:lnTo>
                    <a:pt x="0" y="11"/>
                  </a:lnTo>
                  <a:lnTo>
                    <a:pt x="0" y="11"/>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00" name="Freeform 668"/>
            <p:cNvSpPr>
              <a:spLocks noChangeAspect="1"/>
            </p:cNvSpPr>
            <p:nvPr/>
          </p:nvSpPr>
          <p:spPr bwMode="auto">
            <a:xfrm>
              <a:off x="5230" y="2280"/>
              <a:ext cx="0" cy="17"/>
            </a:xfrm>
            <a:custGeom>
              <a:avLst/>
              <a:gdLst/>
              <a:ahLst/>
              <a:cxnLst>
                <a:cxn ang="0">
                  <a:pos x="0" y="15"/>
                </a:cxn>
                <a:cxn ang="0">
                  <a:pos x="0" y="15"/>
                </a:cxn>
                <a:cxn ang="0">
                  <a:pos x="0" y="3"/>
                </a:cxn>
                <a:cxn ang="0">
                  <a:pos x="0" y="0"/>
                </a:cxn>
                <a:cxn ang="0">
                  <a:pos x="0" y="3"/>
                </a:cxn>
                <a:cxn ang="0">
                  <a:pos x="0" y="15"/>
                </a:cxn>
                <a:cxn ang="0">
                  <a:pos x="0" y="15"/>
                </a:cxn>
              </a:cxnLst>
              <a:rect l="0" t="0" r="r" b="b"/>
              <a:pathLst>
                <a:path h="15">
                  <a:moveTo>
                    <a:pt x="0" y="15"/>
                  </a:moveTo>
                  <a:lnTo>
                    <a:pt x="0" y="15"/>
                  </a:lnTo>
                  <a:lnTo>
                    <a:pt x="0" y="3"/>
                  </a:lnTo>
                  <a:lnTo>
                    <a:pt x="0" y="0"/>
                  </a:lnTo>
                  <a:lnTo>
                    <a:pt x="0" y="3"/>
                  </a:lnTo>
                  <a:lnTo>
                    <a:pt x="0" y="15"/>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01" name="Freeform 669"/>
            <p:cNvSpPr>
              <a:spLocks noChangeAspect="1"/>
            </p:cNvSpPr>
            <p:nvPr/>
          </p:nvSpPr>
          <p:spPr bwMode="auto">
            <a:xfrm>
              <a:off x="5211" y="2283"/>
              <a:ext cx="3" cy="17"/>
            </a:xfrm>
            <a:custGeom>
              <a:avLst/>
              <a:gdLst/>
              <a:ahLst/>
              <a:cxnLst>
                <a:cxn ang="0">
                  <a:pos x="0" y="16"/>
                </a:cxn>
                <a:cxn ang="0">
                  <a:pos x="0" y="12"/>
                </a:cxn>
                <a:cxn ang="0">
                  <a:pos x="0" y="4"/>
                </a:cxn>
                <a:cxn ang="0">
                  <a:pos x="0" y="0"/>
                </a:cxn>
                <a:cxn ang="0">
                  <a:pos x="0" y="0"/>
                </a:cxn>
                <a:cxn ang="0">
                  <a:pos x="0" y="12"/>
                </a:cxn>
                <a:cxn ang="0">
                  <a:pos x="0" y="16"/>
                </a:cxn>
              </a:cxnLst>
              <a:rect l="0" t="0" r="r" b="b"/>
              <a:pathLst>
                <a:path h="16">
                  <a:moveTo>
                    <a:pt x="0" y="16"/>
                  </a:moveTo>
                  <a:lnTo>
                    <a:pt x="0" y="12"/>
                  </a:lnTo>
                  <a:lnTo>
                    <a:pt x="0" y="4"/>
                  </a:lnTo>
                  <a:lnTo>
                    <a:pt x="0" y="0"/>
                  </a:lnTo>
                  <a:lnTo>
                    <a:pt x="0" y="0"/>
                  </a:lnTo>
                  <a:lnTo>
                    <a:pt x="0" y="12"/>
                  </a:lnTo>
                  <a:lnTo>
                    <a:pt x="0"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02" name="Freeform 670"/>
            <p:cNvSpPr>
              <a:spLocks noChangeAspect="1"/>
            </p:cNvSpPr>
            <p:nvPr/>
          </p:nvSpPr>
          <p:spPr bwMode="auto">
            <a:xfrm>
              <a:off x="5233" y="2308"/>
              <a:ext cx="17" cy="0"/>
            </a:xfrm>
            <a:custGeom>
              <a:avLst/>
              <a:gdLst/>
              <a:ahLst/>
              <a:cxnLst>
                <a:cxn ang="0">
                  <a:pos x="0" y="0"/>
                </a:cxn>
                <a:cxn ang="0">
                  <a:pos x="0" y="0"/>
                </a:cxn>
                <a:cxn ang="0">
                  <a:pos x="15" y="0"/>
                </a:cxn>
                <a:cxn ang="0">
                  <a:pos x="15" y="0"/>
                </a:cxn>
                <a:cxn ang="0">
                  <a:pos x="15" y="0"/>
                </a:cxn>
                <a:cxn ang="0">
                  <a:pos x="0" y="0"/>
                </a:cxn>
                <a:cxn ang="0">
                  <a:pos x="0" y="0"/>
                </a:cxn>
              </a:cxnLst>
              <a:rect l="0" t="0" r="r" b="b"/>
              <a:pathLst>
                <a:path w="15">
                  <a:moveTo>
                    <a:pt x="0" y="0"/>
                  </a:moveTo>
                  <a:lnTo>
                    <a:pt x="0" y="0"/>
                  </a:lnTo>
                  <a:lnTo>
                    <a:pt x="15" y="0"/>
                  </a:lnTo>
                  <a:lnTo>
                    <a:pt x="15" y="0"/>
                  </a:lnTo>
                  <a:lnTo>
                    <a:pt x="15" y="0"/>
                  </a:lnTo>
                  <a:lnTo>
                    <a:pt x="0" y="0"/>
                  </a:lnTo>
                  <a:lnTo>
                    <a:pt x="0" y="0"/>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03" name="Freeform 671"/>
            <p:cNvSpPr>
              <a:spLocks noChangeAspect="1"/>
            </p:cNvSpPr>
            <p:nvPr/>
          </p:nvSpPr>
          <p:spPr bwMode="auto">
            <a:xfrm>
              <a:off x="5233" y="2297"/>
              <a:ext cx="17" cy="11"/>
            </a:xfrm>
            <a:custGeom>
              <a:avLst/>
              <a:gdLst/>
              <a:ahLst/>
              <a:cxnLst>
                <a:cxn ang="0">
                  <a:pos x="0" y="11"/>
                </a:cxn>
                <a:cxn ang="0">
                  <a:pos x="0" y="11"/>
                </a:cxn>
                <a:cxn ang="0">
                  <a:pos x="15" y="0"/>
                </a:cxn>
                <a:cxn ang="0">
                  <a:pos x="15" y="0"/>
                </a:cxn>
                <a:cxn ang="0">
                  <a:pos x="15" y="0"/>
                </a:cxn>
                <a:cxn ang="0">
                  <a:pos x="4" y="11"/>
                </a:cxn>
                <a:cxn ang="0">
                  <a:pos x="0" y="11"/>
                </a:cxn>
              </a:cxnLst>
              <a:rect l="0" t="0" r="r" b="b"/>
              <a:pathLst>
                <a:path w="15" h="11">
                  <a:moveTo>
                    <a:pt x="0" y="11"/>
                  </a:moveTo>
                  <a:lnTo>
                    <a:pt x="0" y="11"/>
                  </a:lnTo>
                  <a:lnTo>
                    <a:pt x="15" y="0"/>
                  </a:lnTo>
                  <a:lnTo>
                    <a:pt x="15" y="0"/>
                  </a:lnTo>
                  <a:lnTo>
                    <a:pt x="15" y="0"/>
                  </a:lnTo>
                  <a:lnTo>
                    <a:pt x="4" y="11"/>
                  </a:lnTo>
                  <a:lnTo>
                    <a:pt x="0" y="11"/>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04" name="Freeform 672"/>
            <p:cNvSpPr>
              <a:spLocks noChangeAspect="1"/>
            </p:cNvSpPr>
            <p:nvPr/>
          </p:nvSpPr>
          <p:spPr bwMode="auto">
            <a:xfrm>
              <a:off x="5233" y="2291"/>
              <a:ext cx="17" cy="6"/>
            </a:xfrm>
            <a:custGeom>
              <a:avLst/>
              <a:gdLst/>
              <a:ahLst/>
              <a:cxnLst>
                <a:cxn ang="0">
                  <a:pos x="0" y="4"/>
                </a:cxn>
                <a:cxn ang="0">
                  <a:pos x="0" y="4"/>
                </a:cxn>
                <a:cxn ang="0">
                  <a:pos x="15" y="0"/>
                </a:cxn>
                <a:cxn ang="0">
                  <a:pos x="15" y="0"/>
                </a:cxn>
                <a:cxn ang="0">
                  <a:pos x="15" y="4"/>
                </a:cxn>
                <a:cxn ang="0">
                  <a:pos x="0" y="4"/>
                </a:cxn>
                <a:cxn ang="0">
                  <a:pos x="0" y="4"/>
                </a:cxn>
              </a:cxnLst>
              <a:rect l="0" t="0" r="r" b="b"/>
              <a:pathLst>
                <a:path w="15" h="4">
                  <a:moveTo>
                    <a:pt x="0" y="4"/>
                  </a:moveTo>
                  <a:lnTo>
                    <a:pt x="0" y="4"/>
                  </a:lnTo>
                  <a:lnTo>
                    <a:pt x="15" y="0"/>
                  </a:lnTo>
                  <a:lnTo>
                    <a:pt x="15" y="0"/>
                  </a:lnTo>
                  <a:lnTo>
                    <a:pt x="15" y="4"/>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05" name="Freeform 673"/>
            <p:cNvSpPr>
              <a:spLocks noChangeAspect="1"/>
            </p:cNvSpPr>
            <p:nvPr/>
          </p:nvSpPr>
          <p:spPr bwMode="auto">
            <a:xfrm>
              <a:off x="5133" y="2291"/>
              <a:ext cx="14" cy="6"/>
            </a:xfrm>
            <a:custGeom>
              <a:avLst/>
              <a:gdLst/>
              <a:ahLst/>
              <a:cxnLst>
                <a:cxn ang="0">
                  <a:pos x="0" y="4"/>
                </a:cxn>
                <a:cxn ang="0">
                  <a:pos x="0" y="0"/>
                </a:cxn>
                <a:cxn ang="0">
                  <a:pos x="15" y="0"/>
                </a:cxn>
                <a:cxn ang="0">
                  <a:pos x="15" y="0"/>
                </a:cxn>
                <a:cxn ang="0">
                  <a:pos x="15" y="0"/>
                </a:cxn>
                <a:cxn ang="0">
                  <a:pos x="0" y="4"/>
                </a:cxn>
                <a:cxn ang="0">
                  <a:pos x="0" y="4"/>
                </a:cxn>
              </a:cxnLst>
              <a:rect l="0" t="0" r="r" b="b"/>
              <a:pathLst>
                <a:path w="15" h="4">
                  <a:moveTo>
                    <a:pt x="0" y="4"/>
                  </a:moveTo>
                  <a:lnTo>
                    <a:pt x="0" y="0"/>
                  </a:lnTo>
                  <a:lnTo>
                    <a:pt x="15" y="0"/>
                  </a:lnTo>
                  <a:lnTo>
                    <a:pt x="15" y="0"/>
                  </a:lnTo>
                  <a:lnTo>
                    <a:pt x="15" y="0"/>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06" name="Freeform 674"/>
            <p:cNvSpPr>
              <a:spLocks noChangeAspect="1"/>
            </p:cNvSpPr>
            <p:nvPr/>
          </p:nvSpPr>
          <p:spPr bwMode="auto">
            <a:xfrm>
              <a:off x="5133" y="2308"/>
              <a:ext cx="14" cy="0"/>
            </a:xfrm>
            <a:custGeom>
              <a:avLst/>
              <a:gdLst/>
              <a:ahLst/>
              <a:cxnLst>
                <a:cxn ang="0">
                  <a:pos x="0" y="0"/>
                </a:cxn>
                <a:cxn ang="0">
                  <a:pos x="0" y="0"/>
                </a:cxn>
                <a:cxn ang="0">
                  <a:pos x="15" y="0"/>
                </a:cxn>
                <a:cxn ang="0">
                  <a:pos x="15" y="0"/>
                </a:cxn>
                <a:cxn ang="0">
                  <a:pos x="15" y="0"/>
                </a:cxn>
                <a:cxn ang="0">
                  <a:pos x="0" y="0"/>
                </a:cxn>
                <a:cxn ang="0">
                  <a:pos x="0" y="0"/>
                </a:cxn>
              </a:cxnLst>
              <a:rect l="0" t="0" r="r" b="b"/>
              <a:pathLst>
                <a:path w="15">
                  <a:moveTo>
                    <a:pt x="0" y="0"/>
                  </a:moveTo>
                  <a:lnTo>
                    <a:pt x="0" y="0"/>
                  </a:lnTo>
                  <a:lnTo>
                    <a:pt x="15" y="0"/>
                  </a:lnTo>
                  <a:lnTo>
                    <a:pt x="15" y="0"/>
                  </a:lnTo>
                  <a:lnTo>
                    <a:pt x="15" y="0"/>
                  </a:lnTo>
                  <a:lnTo>
                    <a:pt x="0" y="0"/>
                  </a:lnTo>
                  <a:lnTo>
                    <a:pt x="0" y="0"/>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07" name="Freeform 675"/>
            <p:cNvSpPr>
              <a:spLocks noChangeAspect="1"/>
            </p:cNvSpPr>
            <p:nvPr/>
          </p:nvSpPr>
          <p:spPr bwMode="auto">
            <a:xfrm>
              <a:off x="5133" y="2319"/>
              <a:ext cx="14" cy="3"/>
            </a:xfrm>
            <a:custGeom>
              <a:avLst/>
              <a:gdLst/>
              <a:ahLst/>
              <a:cxnLst>
                <a:cxn ang="0">
                  <a:pos x="0" y="3"/>
                </a:cxn>
                <a:cxn ang="0">
                  <a:pos x="0" y="3"/>
                </a:cxn>
                <a:cxn ang="0">
                  <a:pos x="15" y="0"/>
                </a:cxn>
                <a:cxn ang="0">
                  <a:pos x="15" y="0"/>
                </a:cxn>
                <a:cxn ang="0">
                  <a:pos x="15" y="3"/>
                </a:cxn>
                <a:cxn ang="0">
                  <a:pos x="0" y="3"/>
                </a:cxn>
                <a:cxn ang="0">
                  <a:pos x="0" y="3"/>
                </a:cxn>
              </a:cxnLst>
              <a:rect l="0" t="0" r="r" b="b"/>
              <a:pathLst>
                <a:path w="15" h="3">
                  <a:moveTo>
                    <a:pt x="0" y="3"/>
                  </a:moveTo>
                  <a:lnTo>
                    <a:pt x="0" y="3"/>
                  </a:lnTo>
                  <a:lnTo>
                    <a:pt x="15" y="0"/>
                  </a:lnTo>
                  <a:lnTo>
                    <a:pt x="15" y="0"/>
                  </a:lnTo>
                  <a:lnTo>
                    <a:pt x="15" y="3"/>
                  </a:lnTo>
                  <a:lnTo>
                    <a:pt x="0" y="3"/>
                  </a:lnTo>
                  <a:lnTo>
                    <a:pt x="0" y="3"/>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08" name="Freeform 676"/>
            <p:cNvSpPr>
              <a:spLocks noChangeAspect="1"/>
            </p:cNvSpPr>
            <p:nvPr/>
          </p:nvSpPr>
          <p:spPr bwMode="auto">
            <a:xfrm>
              <a:off x="5147" y="2308"/>
              <a:ext cx="3" cy="11"/>
            </a:xfrm>
            <a:custGeom>
              <a:avLst/>
              <a:gdLst/>
              <a:ahLst/>
              <a:cxnLst>
                <a:cxn ang="0">
                  <a:pos x="0" y="12"/>
                </a:cxn>
                <a:cxn ang="0">
                  <a:pos x="0" y="12"/>
                </a:cxn>
                <a:cxn ang="0">
                  <a:pos x="0" y="0"/>
                </a:cxn>
                <a:cxn ang="0">
                  <a:pos x="0" y="0"/>
                </a:cxn>
                <a:cxn ang="0">
                  <a:pos x="0" y="0"/>
                </a:cxn>
                <a:cxn ang="0">
                  <a:pos x="0" y="12"/>
                </a:cxn>
                <a:cxn ang="0">
                  <a:pos x="0" y="12"/>
                </a:cxn>
              </a:cxnLst>
              <a:rect l="0" t="0" r="r" b="b"/>
              <a:pathLst>
                <a:path h="12">
                  <a:moveTo>
                    <a:pt x="0" y="12"/>
                  </a:moveTo>
                  <a:lnTo>
                    <a:pt x="0" y="12"/>
                  </a:lnTo>
                  <a:lnTo>
                    <a:pt x="0" y="0"/>
                  </a:lnTo>
                  <a:lnTo>
                    <a:pt x="0" y="0"/>
                  </a:lnTo>
                  <a:lnTo>
                    <a:pt x="0" y="0"/>
                  </a:lnTo>
                  <a:lnTo>
                    <a:pt x="0" y="12"/>
                  </a:lnTo>
                  <a:lnTo>
                    <a:pt x="0" y="12"/>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09" name="Freeform 677"/>
            <p:cNvSpPr>
              <a:spLocks noChangeAspect="1"/>
            </p:cNvSpPr>
            <p:nvPr/>
          </p:nvSpPr>
          <p:spPr bwMode="auto">
            <a:xfrm>
              <a:off x="5130" y="2308"/>
              <a:ext cx="3" cy="14"/>
            </a:xfrm>
            <a:custGeom>
              <a:avLst/>
              <a:gdLst/>
              <a:ahLst/>
              <a:cxnLst>
                <a:cxn ang="0">
                  <a:pos x="4" y="15"/>
                </a:cxn>
                <a:cxn ang="0">
                  <a:pos x="0" y="15"/>
                </a:cxn>
                <a:cxn ang="0">
                  <a:pos x="0" y="4"/>
                </a:cxn>
                <a:cxn ang="0">
                  <a:pos x="4" y="0"/>
                </a:cxn>
                <a:cxn ang="0">
                  <a:pos x="4" y="4"/>
                </a:cxn>
                <a:cxn ang="0">
                  <a:pos x="4" y="15"/>
                </a:cxn>
                <a:cxn ang="0">
                  <a:pos x="4" y="15"/>
                </a:cxn>
              </a:cxnLst>
              <a:rect l="0" t="0" r="r" b="b"/>
              <a:pathLst>
                <a:path w="4" h="15">
                  <a:moveTo>
                    <a:pt x="4" y="15"/>
                  </a:moveTo>
                  <a:lnTo>
                    <a:pt x="0" y="15"/>
                  </a:lnTo>
                  <a:lnTo>
                    <a:pt x="0" y="4"/>
                  </a:lnTo>
                  <a:lnTo>
                    <a:pt x="4" y="0"/>
                  </a:lnTo>
                  <a:lnTo>
                    <a:pt x="4" y="4"/>
                  </a:lnTo>
                  <a:lnTo>
                    <a:pt x="4" y="15"/>
                  </a:lnTo>
                  <a:lnTo>
                    <a:pt x="4"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10" name="Freeform 678"/>
            <p:cNvSpPr>
              <a:spLocks noChangeAspect="1"/>
            </p:cNvSpPr>
            <p:nvPr/>
          </p:nvSpPr>
          <p:spPr bwMode="auto">
            <a:xfrm>
              <a:off x="5147" y="2291"/>
              <a:ext cx="3" cy="17"/>
            </a:xfrm>
            <a:custGeom>
              <a:avLst/>
              <a:gdLst/>
              <a:ahLst/>
              <a:cxnLst>
                <a:cxn ang="0">
                  <a:pos x="0" y="15"/>
                </a:cxn>
                <a:cxn ang="0">
                  <a:pos x="0" y="11"/>
                </a:cxn>
                <a:cxn ang="0">
                  <a:pos x="0" y="4"/>
                </a:cxn>
                <a:cxn ang="0">
                  <a:pos x="0" y="0"/>
                </a:cxn>
                <a:cxn ang="0">
                  <a:pos x="0" y="4"/>
                </a:cxn>
                <a:cxn ang="0">
                  <a:pos x="0" y="11"/>
                </a:cxn>
                <a:cxn ang="0">
                  <a:pos x="0" y="15"/>
                </a:cxn>
              </a:cxnLst>
              <a:rect l="0" t="0" r="r" b="b"/>
              <a:pathLst>
                <a:path h="15">
                  <a:moveTo>
                    <a:pt x="0" y="15"/>
                  </a:moveTo>
                  <a:lnTo>
                    <a:pt x="0" y="11"/>
                  </a:lnTo>
                  <a:lnTo>
                    <a:pt x="0" y="4"/>
                  </a:lnTo>
                  <a:lnTo>
                    <a:pt x="0" y="0"/>
                  </a:lnTo>
                  <a:lnTo>
                    <a:pt x="0" y="4"/>
                  </a:lnTo>
                  <a:lnTo>
                    <a:pt x="0" y="11"/>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11" name="Freeform 679"/>
            <p:cNvSpPr>
              <a:spLocks noChangeAspect="1"/>
            </p:cNvSpPr>
            <p:nvPr/>
          </p:nvSpPr>
          <p:spPr bwMode="auto">
            <a:xfrm>
              <a:off x="5130" y="2297"/>
              <a:ext cx="3" cy="11"/>
            </a:xfrm>
            <a:custGeom>
              <a:avLst/>
              <a:gdLst/>
              <a:ahLst/>
              <a:cxnLst>
                <a:cxn ang="0">
                  <a:pos x="4" y="11"/>
                </a:cxn>
                <a:cxn ang="0">
                  <a:pos x="0" y="11"/>
                </a:cxn>
                <a:cxn ang="0">
                  <a:pos x="0" y="0"/>
                </a:cxn>
                <a:cxn ang="0">
                  <a:pos x="4" y="0"/>
                </a:cxn>
                <a:cxn ang="0">
                  <a:pos x="4" y="0"/>
                </a:cxn>
                <a:cxn ang="0">
                  <a:pos x="4" y="11"/>
                </a:cxn>
                <a:cxn ang="0">
                  <a:pos x="4" y="11"/>
                </a:cxn>
              </a:cxnLst>
              <a:rect l="0" t="0" r="r" b="b"/>
              <a:pathLst>
                <a:path w="4" h="11">
                  <a:moveTo>
                    <a:pt x="4" y="11"/>
                  </a:moveTo>
                  <a:lnTo>
                    <a:pt x="0" y="11"/>
                  </a:lnTo>
                  <a:lnTo>
                    <a:pt x="0" y="0"/>
                  </a:lnTo>
                  <a:lnTo>
                    <a:pt x="4" y="0"/>
                  </a:lnTo>
                  <a:lnTo>
                    <a:pt x="4" y="0"/>
                  </a:lnTo>
                  <a:lnTo>
                    <a:pt x="4" y="11"/>
                  </a:lnTo>
                  <a:lnTo>
                    <a:pt x="4" y="11"/>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12" name="Freeform 680"/>
            <p:cNvSpPr>
              <a:spLocks noChangeAspect="1"/>
            </p:cNvSpPr>
            <p:nvPr/>
          </p:nvSpPr>
          <p:spPr bwMode="auto">
            <a:xfrm>
              <a:off x="5155" y="2289"/>
              <a:ext cx="14" cy="3"/>
            </a:xfrm>
            <a:custGeom>
              <a:avLst/>
              <a:gdLst/>
              <a:ahLst/>
              <a:cxnLst>
                <a:cxn ang="0">
                  <a:pos x="0" y="4"/>
                </a:cxn>
                <a:cxn ang="0">
                  <a:pos x="0" y="4"/>
                </a:cxn>
                <a:cxn ang="0">
                  <a:pos x="15" y="0"/>
                </a:cxn>
                <a:cxn ang="0">
                  <a:pos x="15" y="0"/>
                </a:cxn>
                <a:cxn ang="0">
                  <a:pos x="15" y="4"/>
                </a:cxn>
                <a:cxn ang="0">
                  <a:pos x="0" y="4"/>
                </a:cxn>
                <a:cxn ang="0">
                  <a:pos x="0" y="4"/>
                </a:cxn>
              </a:cxnLst>
              <a:rect l="0" t="0" r="r" b="b"/>
              <a:pathLst>
                <a:path w="15" h="4">
                  <a:moveTo>
                    <a:pt x="0" y="4"/>
                  </a:moveTo>
                  <a:lnTo>
                    <a:pt x="0" y="4"/>
                  </a:lnTo>
                  <a:lnTo>
                    <a:pt x="15" y="0"/>
                  </a:lnTo>
                  <a:lnTo>
                    <a:pt x="15" y="0"/>
                  </a:lnTo>
                  <a:lnTo>
                    <a:pt x="15" y="4"/>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13" name="Freeform 681"/>
            <p:cNvSpPr>
              <a:spLocks noChangeAspect="1"/>
            </p:cNvSpPr>
            <p:nvPr/>
          </p:nvSpPr>
          <p:spPr bwMode="auto">
            <a:xfrm>
              <a:off x="5155" y="2302"/>
              <a:ext cx="14" cy="6"/>
            </a:xfrm>
            <a:custGeom>
              <a:avLst/>
              <a:gdLst/>
              <a:ahLst/>
              <a:cxnLst>
                <a:cxn ang="0">
                  <a:pos x="0" y="4"/>
                </a:cxn>
                <a:cxn ang="0">
                  <a:pos x="0" y="0"/>
                </a:cxn>
                <a:cxn ang="0">
                  <a:pos x="15" y="0"/>
                </a:cxn>
                <a:cxn ang="0">
                  <a:pos x="15" y="0"/>
                </a:cxn>
                <a:cxn ang="0">
                  <a:pos x="15" y="0"/>
                </a:cxn>
                <a:cxn ang="0">
                  <a:pos x="0" y="4"/>
                </a:cxn>
                <a:cxn ang="0">
                  <a:pos x="0" y="4"/>
                </a:cxn>
              </a:cxnLst>
              <a:rect l="0" t="0" r="r" b="b"/>
              <a:pathLst>
                <a:path w="15" h="4">
                  <a:moveTo>
                    <a:pt x="0" y="4"/>
                  </a:moveTo>
                  <a:lnTo>
                    <a:pt x="0" y="0"/>
                  </a:lnTo>
                  <a:lnTo>
                    <a:pt x="15" y="0"/>
                  </a:lnTo>
                  <a:lnTo>
                    <a:pt x="15" y="0"/>
                  </a:lnTo>
                  <a:lnTo>
                    <a:pt x="15" y="0"/>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14" name="Freeform 682"/>
            <p:cNvSpPr>
              <a:spLocks noChangeAspect="1"/>
            </p:cNvSpPr>
            <p:nvPr/>
          </p:nvSpPr>
          <p:spPr bwMode="auto">
            <a:xfrm>
              <a:off x="5155" y="2319"/>
              <a:ext cx="14" cy="0"/>
            </a:xfrm>
            <a:custGeom>
              <a:avLst/>
              <a:gdLst/>
              <a:ahLst/>
              <a:cxnLst>
                <a:cxn ang="0">
                  <a:pos x="0" y="0"/>
                </a:cxn>
                <a:cxn ang="0">
                  <a:pos x="0" y="0"/>
                </a:cxn>
                <a:cxn ang="0">
                  <a:pos x="15" y="0"/>
                </a:cxn>
                <a:cxn ang="0">
                  <a:pos x="15" y="0"/>
                </a:cxn>
                <a:cxn ang="0">
                  <a:pos x="15" y="0"/>
                </a:cxn>
                <a:cxn ang="0">
                  <a:pos x="0" y="0"/>
                </a:cxn>
                <a:cxn ang="0">
                  <a:pos x="0" y="0"/>
                </a:cxn>
              </a:cxnLst>
              <a:rect l="0" t="0" r="r" b="b"/>
              <a:pathLst>
                <a:path w="15">
                  <a:moveTo>
                    <a:pt x="0" y="0"/>
                  </a:moveTo>
                  <a:lnTo>
                    <a:pt x="0" y="0"/>
                  </a:lnTo>
                  <a:lnTo>
                    <a:pt x="15" y="0"/>
                  </a:lnTo>
                  <a:lnTo>
                    <a:pt x="15" y="0"/>
                  </a:lnTo>
                  <a:lnTo>
                    <a:pt x="15" y="0"/>
                  </a:lnTo>
                  <a:lnTo>
                    <a:pt x="0" y="0"/>
                  </a:lnTo>
                  <a:lnTo>
                    <a:pt x="0" y="0"/>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15" name="Freeform 683"/>
            <p:cNvSpPr>
              <a:spLocks noChangeAspect="1"/>
            </p:cNvSpPr>
            <p:nvPr/>
          </p:nvSpPr>
          <p:spPr bwMode="auto">
            <a:xfrm>
              <a:off x="5169" y="2302"/>
              <a:ext cx="6" cy="17"/>
            </a:xfrm>
            <a:custGeom>
              <a:avLst/>
              <a:gdLst/>
              <a:ahLst/>
              <a:cxnLst>
                <a:cxn ang="0">
                  <a:pos x="0" y="16"/>
                </a:cxn>
                <a:cxn ang="0">
                  <a:pos x="0" y="12"/>
                </a:cxn>
                <a:cxn ang="0">
                  <a:pos x="0" y="4"/>
                </a:cxn>
                <a:cxn ang="0">
                  <a:pos x="0" y="0"/>
                </a:cxn>
                <a:cxn ang="0">
                  <a:pos x="4" y="0"/>
                </a:cxn>
                <a:cxn ang="0">
                  <a:pos x="4" y="12"/>
                </a:cxn>
                <a:cxn ang="0">
                  <a:pos x="0" y="16"/>
                </a:cxn>
              </a:cxnLst>
              <a:rect l="0" t="0" r="r" b="b"/>
              <a:pathLst>
                <a:path w="4" h="16">
                  <a:moveTo>
                    <a:pt x="0" y="16"/>
                  </a:moveTo>
                  <a:lnTo>
                    <a:pt x="0" y="12"/>
                  </a:lnTo>
                  <a:lnTo>
                    <a:pt x="0" y="4"/>
                  </a:lnTo>
                  <a:lnTo>
                    <a:pt x="0" y="0"/>
                  </a:lnTo>
                  <a:lnTo>
                    <a:pt x="4" y="0"/>
                  </a:lnTo>
                  <a:lnTo>
                    <a:pt x="4" y="12"/>
                  </a:lnTo>
                  <a:lnTo>
                    <a:pt x="0"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16" name="Freeform 684"/>
            <p:cNvSpPr>
              <a:spLocks noChangeAspect="1"/>
            </p:cNvSpPr>
            <p:nvPr/>
          </p:nvSpPr>
          <p:spPr bwMode="auto">
            <a:xfrm>
              <a:off x="5155" y="2308"/>
              <a:ext cx="0" cy="11"/>
            </a:xfrm>
            <a:custGeom>
              <a:avLst/>
              <a:gdLst/>
              <a:ahLst/>
              <a:cxnLst>
                <a:cxn ang="0">
                  <a:pos x="0" y="12"/>
                </a:cxn>
                <a:cxn ang="0">
                  <a:pos x="0" y="12"/>
                </a:cxn>
                <a:cxn ang="0">
                  <a:pos x="0" y="0"/>
                </a:cxn>
                <a:cxn ang="0">
                  <a:pos x="0" y="0"/>
                </a:cxn>
                <a:cxn ang="0">
                  <a:pos x="0" y="0"/>
                </a:cxn>
                <a:cxn ang="0">
                  <a:pos x="0" y="12"/>
                </a:cxn>
                <a:cxn ang="0">
                  <a:pos x="0" y="12"/>
                </a:cxn>
              </a:cxnLst>
              <a:rect l="0" t="0" r="r" b="b"/>
              <a:pathLst>
                <a:path h="12">
                  <a:moveTo>
                    <a:pt x="0" y="12"/>
                  </a:moveTo>
                  <a:lnTo>
                    <a:pt x="0" y="12"/>
                  </a:lnTo>
                  <a:lnTo>
                    <a:pt x="0" y="0"/>
                  </a:lnTo>
                  <a:lnTo>
                    <a:pt x="0" y="0"/>
                  </a:lnTo>
                  <a:lnTo>
                    <a:pt x="0" y="0"/>
                  </a:lnTo>
                  <a:lnTo>
                    <a:pt x="0" y="12"/>
                  </a:lnTo>
                  <a:lnTo>
                    <a:pt x="0" y="12"/>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17" name="Freeform 685"/>
            <p:cNvSpPr>
              <a:spLocks noChangeAspect="1"/>
            </p:cNvSpPr>
            <p:nvPr/>
          </p:nvSpPr>
          <p:spPr bwMode="auto">
            <a:xfrm>
              <a:off x="5169" y="2289"/>
              <a:ext cx="6" cy="14"/>
            </a:xfrm>
            <a:custGeom>
              <a:avLst/>
              <a:gdLst/>
              <a:ahLst/>
              <a:cxnLst>
                <a:cxn ang="0">
                  <a:pos x="0" y="15"/>
                </a:cxn>
                <a:cxn ang="0">
                  <a:pos x="0" y="15"/>
                </a:cxn>
                <a:cxn ang="0">
                  <a:pos x="0" y="4"/>
                </a:cxn>
                <a:cxn ang="0">
                  <a:pos x="0" y="0"/>
                </a:cxn>
                <a:cxn ang="0">
                  <a:pos x="4" y="4"/>
                </a:cxn>
                <a:cxn ang="0">
                  <a:pos x="4" y="15"/>
                </a:cxn>
                <a:cxn ang="0">
                  <a:pos x="0" y="15"/>
                </a:cxn>
              </a:cxnLst>
              <a:rect l="0" t="0" r="r" b="b"/>
              <a:pathLst>
                <a:path w="4" h="15">
                  <a:moveTo>
                    <a:pt x="0" y="15"/>
                  </a:moveTo>
                  <a:lnTo>
                    <a:pt x="0" y="15"/>
                  </a:lnTo>
                  <a:lnTo>
                    <a:pt x="0" y="4"/>
                  </a:lnTo>
                  <a:lnTo>
                    <a:pt x="0" y="0"/>
                  </a:lnTo>
                  <a:lnTo>
                    <a:pt x="4" y="4"/>
                  </a:lnTo>
                  <a:lnTo>
                    <a:pt x="4" y="15"/>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18" name="Freeform 686"/>
            <p:cNvSpPr>
              <a:spLocks noChangeAspect="1"/>
            </p:cNvSpPr>
            <p:nvPr/>
          </p:nvSpPr>
          <p:spPr bwMode="auto">
            <a:xfrm>
              <a:off x="5155" y="2291"/>
              <a:ext cx="0" cy="11"/>
            </a:xfrm>
            <a:custGeom>
              <a:avLst/>
              <a:gdLst/>
              <a:ahLst/>
              <a:cxnLst>
                <a:cxn ang="0">
                  <a:pos x="0" y="11"/>
                </a:cxn>
                <a:cxn ang="0">
                  <a:pos x="0" y="11"/>
                </a:cxn>
                <a:cxn ang="0">
                  <a:pos x="0" y="0"/>
                </a:cxn>
                <a:cxn ang="0">
                  <a:pos x="0" y="0"/>
                </a:cxn>
                <a:cxn ang="0">
                  <a:pos x="0" y="0"/>
                </a:cxn>
                <a:cxn ang="0">
                  <a:pos x="0" y="11"/>
                </a:cxn>
                <a:cxn ang="0">
                  <a:pos x="0" y="11"/>
                </a:cxn>
              </a:cxnLst>
              <a:rect l="0" t="0" r="r" b="b"/>
              <a:pathLst>
                <a:path h="11">
                  <a:moveTo>
                    <a:pt x="0" y="11"/>
                  </a:moveTo>
                  <a:lnTo>
                    <a:pt x="0" y="11"/>
                  </a:lnTo>
                  <a:lnTo>
                    <a:pt x="0" y="0"/>
                  </a:lnTo>
                  <a:lnTo>
                    <a:pt x="0" y="0"/>
                  </a:lnTo>
                  <a:lnTo>
                    <a:pt x="0" y="0"/>
                  </a:lnTo>
                  <a:lnTo>
                    <a:pt x="0" y="11"/>
                  </a:lnTo>
                  <a:lnTo>
                    <a:pt x="0" y="11"/>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19" name="Freeform 687"/>
            <p:cNvSpPr>
              <a:spLocks noChangeAspect="1"/>
            </p:cNvSpPr>
            <p:nvPr/>
          </p:nvSpPr>
          <p:spPr bwMode="auto">
            <a:xfrm>
              <a:off x="5000" y="2350"/>
              <a:ext cx="39" cy="42"/>
            </a:xfrm>
            <a:custGeom>
              <a:avLst/>
              <a:gdLst/>
              <a:ahLst/>
              <a:cxnLst>
                <a:cxn ang="0">
                  <a:pos x="0" y="4"/>
                </a:cxn>
                <a:cxn ang="0">
                  <a:pos x="38" y="0"/>
                </a:cxn>
                <a:cxn ang="0">
                  <a:pos x="38" y="38"/>
                </a:cxn>
                <a:cxn ang="0">
                  <a:pos x="0" y="42"/>
                </a:cxn>
                <a:cxn ang="0">
                  <a:pos x="0" y="4"/>
                </a:cxn>
              </a:cxnLst>
              <a:rect l="0" t="0" r="r" b="b"/>
              <a:pathLst>
                <a:path w="38" h="42">
                  <a:moveTo>
                    <a:pt x="0" y="4"/>
                  </a:moveTo>
                  <a:lnTo>
                    <a:pt x="38" y="0"/>
                  </a:lnTo>
                  <a:lnTo>
                    <a:pt x="38" y="38"/>
                  </a:lnTo>
                  <a:lnTo>
                    <a:pt x="0" y="42"/>
                  </a:lnTo>
                  <a:lnTo>
                    <a:pt x="0" y="4"/>
                  </a:lnTo>
                  <a:close/>
                </a:path>
              </a:pathLst>
            </a:custGeom>
            <a:solidFill>
              <a:srgbClr val="FFFFF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20" name="Freeform 688"/>
            <p:cNvSpPr>
              <a:spLocks noChangeAspect="1"/>
            </p:cNvSpPr>
            <p:nvPr/>
          </p:nvSpPr>
          <p:spPr bwMode="auto">
            <a:xfrm>
              <a:off x="5000" y="2350"/>
              <a:ext cx="39" cy="42"/>
            </a:xfrm>
            <a:custGeom>
              <a:avLst/>
              <a:gdLst/>
              <a:ahLst/>
              <a:cxnLst>
                <a:cxn ang="0">
                  <a:pos x="0" y="4"/>
                </a:cxn>
                <a:cxn ang="0">
                  <a:pos x="38" y="0"/>
                </a:cxn>
                <a:cxn ang="0">
                  <a:pos x="38" y="38"/>
                </a:cxn>
                <a:cxn ang="0">
                  <a:pos x="0" y="42"/>
                </a:cxn>
                <a:cxn ang="0">
                  <a:pos x="0" y="4"/>
                </a:cxn>
              </a:cxnLst>
              <a:rect l="0" t="0" r="r" b="b"/>
              <a:pathLst>
                <a:path w="38" h="42">
                  <a:moveTo>
                    <a:pt x="0" y="4"/>
                  </a:moveTo>
                  <a:lnTo>
                    <a:pt x="38" y="0"/>
                  </a:lnTo>
                  <a:lnTo>
                    <a:pt x="38" y="38"/>
                  </a:lnTo>
                  <a:lnTo>
                    <a:pt x="0" y="42"/>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21" name="Freeform 689"/>
            <p:cNvSpPr>
              <a:spLocks noChangeAspect="1"/>
            </p:cNvSpPr>
            <p:nvPr/>
          </p:nvSpPr>
          <p:spPr bwMode="auto">
            <a:xfrm>
              <a:off x="5055" y="2341"/>
              <a:ext cx="36" cy="42"/>
            </a:xfrm>
            <a:custGeom>
              <a:avLst/>
              <a:gdLst/>
              <a:ahLst/>
              <a:cxnLst>
                <a:cxn ang="0">
                  <a:pos x="0" y="4"/>
                </a:cxn>
                <a:cxn ang="0">
                  <a:pos x="37" y="0"/>
                </a:cxn>
                <a:cxn ang="0">
                  <a:pos x="37" y="38"/>
                </a:cxn>
                <a:cxn ang="0">
                  <a:pos x="0" y="42"/>
                </a:cxn>
                <a:cxn ang="0">
                  <a:pos x="0" y="4"/>
                </a:cxn>
              </a:cxnLst>
              <a:rect l="0" t="0" r="r" b="b"/>
              <a:pathLst>
                <a:path w="37" h="42">
                  <a:moveTo>
                    <a:pt x="0" y="4"/>
                  </a:moveTo>
                  <a:lnTo>
                    <a:pt x="37" y="0"/>
                  </a:lnTo>
                  <a:lnTo>
                    <a:pt x="37" y="38"/>
                  </a:lnTo>
                  <a:lnTo>
                    <a:pt x="0" y="42"/>
                  </a:lnTo>
                  <a:lnTo>
                    <a:pt x="0" y="4"/>
                  </a:lnTo>
                  <a:close/>
                </a:path>
              </a:pathLst>
            </a:custGeom>
            <a:solidFill>
              <a:srgbClr val="FFFFF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22" name="Freeform 690"/>
            <p:cNvSpPr>
              <a:spLocks noChangeAspect="1"/>
            </p:cNvSpPr>
            <p:nvPr/>
          </p:nvSpPr>
          <p:spPr bwMode="auto">
            <a:xfrm>
              <a:off x="5055" y="2341"/>
              <a:ext cx="36" cy="42"/>
            </a:xfrm>
            <a:custGeom>
              <a:avLst/>
              <a:gdLst/>
              <a:ahLst/>
              <a:cxnLst>
                <a:cxn ang="0">
                  <a:pos x="0" y="4"/>
                </a:cxn>
                <a:cxn ang="0">
                  <a:pos x="37" y="0"/>
                </a:cxn>
                <a:cxn ang="0">
                  <a:pos x="37" y="38"/>
                </a:cxn>
                <a:cxn ang="0">
                  <a:pos x="0" y="42"/>
                </a:cxn>
                <a:cxn ang="0">
                  <a:pos x="0" y="4"/>
                </a:cxn>
              </a:cxnLst>
              <a:rect l="0" t="0" r="r" b="b"/>
              <a:pathLst>
                <a:path w="37" h="42">
                  <a:moveTo>
                    <a:pt x="0" y="4"/>
                  </a:moveTo>
                  <a:lnTo>
                    <a:pt x="37" y="0"/>
                  </a:lnTo>
                  <a:lnTo>
                    <a:pt x="37" y="38"/>
                  </a:lnTo>
                  <a:lnTo>
                    <a:pt x="0" y="42"/>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23" name="Freeform 691"/>
            <p:cNvSpPr>
              <a:spLocks noChangeAspect="1"/>
            </p:cNvSpPr>
            <p:nvPr/>
          </p:nvSpPr>
          <p:spPr bwMode="auto">
            <a:xfrm>
              <a:off x="5000" y="2358"/>
              <a:ext cx="39" cy="25"/>
            </a:xfrm>
            <a:custGeom>
              <a:avLst/>
              <a:gdLst/>
              <a:ahLst/>
              <a:cxnLst>
                <a:cxn ang="0">
                  <a:pos x="0" y="7"/>
                </a:cxn>
                <a:cxn ang="0">
                  <a:pos x="38" y="0"/>
                </a:cxn>
                <a:cxn ang="0">
                  <a:pos x="38" y="22"/>
                </a:cxn>
                <a:cxn ang="0">
                  <a:pos x="0" y="26"/>
                </a:cxn>
                <a:cxn ang="0">
                  <a:pos x="0" y="7"/>
                </a:cxn>
              </a:cxnLst>
              <a:rect l="0" t="0" r="r" b="b"/>
              <a:pathLst>
                <a:path w="38" h="26">
                  <a:moveTo>
                    <a:pt x="0" y="7"/>
                  </a:moveTo>
                  <a:lnTo>
                    <a:pt x="38" y="0"/>
                  </a:lnTo>
                  <a:lnTo>
                    <a:pt x="38" y="22"/>
                  </a:lnTo>
                  <a:lnTo>
                    <a:pt x="0" y="26"/>
                  </a:lnTo>
                  <a:lnTo>
                    <a:pt x="0" y="7"/>
                  </a:lnTo>
                  <a:close/>
                </a:path>
              </a:pathLst>
            </a:custGeom>
            <a:solidFill>
              <a:srgbClr val="FF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24" name="Freeform 692"/>
            <p:cNvSpPr>
              <a:spLocks noChangeAspect="1"/>
            </p:cNvSpPr>
            <p:nvPr/>
          </p:nvSpPr>
          <p:spPr bwMode="auto">
            <a:xfrm>
              <a:off x="5000" y="2358"/>
              <a:ext cx="39" cy="25"/>
            </a:xfrm>
            <a:custGeom>
              <a:avLst/>
              <a:gdLst/>
              <a:ahLst/>
              <a:cxnLst>
                <a:cxn ang="0">
                  <a:pos x="0" y="7"/>
                </a:cxn>
                <a:cxn ang="0">
                  <a:pos x="38" y="0"/>
                </a:cxn>
                <a:cxn ang="0">
                  <a:pos x="38" y="22"/>
                </a:cxn>
                <a:cxn ang="0">
                  <a:pos x="0" y="26"/>
                </a:cxn>
                <a:cxn ang="0">
                  <a:pos x="0" y="7"/>
                </a:cxn>
              </a:cxnLst>
              <a:rect l="0" t="0" r="r" b="b"/>
              <a:pathLst>
                <a:path w="38" h="26">
                  <a:moveTo>
                    <a:pt x="0" y="7"/>
                  </a:moveTo>
                  <a:lnTo>
                    <a:pt x="38" y="0"/>
                  </a:lnTo>
                  <a:lnTo>
                    <a:pt x="38" y="22"/>
                  </a:lnTo>
                  <a:lnTo>
                    <a:pt x="0" y="26"/>
                  </a:lnTo>
                  <a:lnTo>
                    <a:pt x="0" y="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25" name="Freeform 693"/>
            <p:cNvSpPr>
              <a:spLocks noChangeAspect="1"/>
            </p:cNvSpPr>
            <p:nvPr/>
          </p:nvSpPr>
          <p:spPr bwMode="auto">
            <a:xfrm>
              <a:off x="5055" y="2352"/>
              <a:ext cx="36" cy="25"/>
            </a:xfrm>
            <a:custGeom>
              <a:avLst/>
              <a:gdLst/>
              <a:ahLst/>
              <a:cxnLst>
                <a:cxn ang="0">
                  <a:pos x="0" y="4"/>
                </a:cxn>
                <a:cxn ang="0">
                  <a:pos x="37" y="0"/>
                </a:cxn>
                <a:cxn ang="0">
                  <a:pos x="37" y="19"/>
                </a:cxn>
                <a:cxn ang="0">
                  <a:pos x="0" y="23"/>
                </a:cxn>
                <a:cxn ang="0">
                  <a:pos x="0" y="4"/>
                </a:cxn>
              </a:cxnLst>
              <a:rect l="0" t="0" r="r" b="b"/>
              <a:pathLst>
                <a:path w="37" h="23">
                  <a:moveTo>
                    <a:pt x="0" y="4"/>
                  </a:moveTo>
                  <a:lnTo>
                    <a:pt x="37" y="0"/>
                  </a:lnTo>
                  <a:lnTo>
                    <a:pt x="37" y="19"/>
                  </a:lnTo>
                  <a:lnTo>
                    <a:pt x="0" y="23"/>
                  </a:lnTo>
                  <a:lnTo>
                    <a:pt x="0" y="4"/>
                  </a:lnTo>
                  <a:close/>
                </a:path>
              </a:pathLst>
            </a:custGeom>
            <a:solidFill>
              <a:srgbClr val="FFFF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26" name="Freeform 694"/>
            <p:cNvSpPr>
              <a:spLocks noChangeAspect="1"/>
            </p:cNvSpPr>
            <p:nvPr/>
          </p:nvSpPr>
          <p:spPr bwMode="auto">
            <a:xfrm>
              <a:off x="5055" y="2352"/>
              <a:ext cx="36" cy="25"/>
            </a:xfrm>
            <a:custGeom>
              <a:avLst/>
              <a:gdLst/>
              <a:ahLst/>
              <a:cxnLst>
                <a:cxn ang="0">
                  <a:pos x="0" y="4"/>
                </a:cxn>
                <a:cxn ang="0">
                  <a:pos x="37" y="0"/>
                </a:cxn>
                <a:cxn ang="0">
                  <a:pos x="37" y="19"/>
                </a:cxn>
                <a:cxn ang="0">
                  <a:pos x="0" y="23"/>
                </a:cxn>
                <a:cxn ang="0">
                  <a:pos x="0" y="4"/>
                </a:cxn>
              </a:cxnLst>
              <a:rect l="0" t="0" r="r" b="b"/>
              <a:pathLst>
                <a:path w="37" h="23">
                  <a:moveTo>
                    <a:pt x="0" y="4"/>
                  </a:moveTo>
                  <a:lnTo>
                    <a:pt x="37" y="0"/>
                  </a:lnTo>
                  <a:lnTo>
                    <a:pt x="37" y="19"/>
                  </a:lnTo>
                  <a:lnTo>
                    <a:pt x="0" y="23"/>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27" name="Freeform 695"/>
            <p:cNvSpPr>
              <a:spLocks noChangeAspect="1"/>
            </p:cNvSpPr>
            <p:nvPr/>
          </p:nvSpPr>
          <p:spPr bwMode="auto">
            <a:xfrm>
              <a:off x="5016" y="2308"/>
              <a:ext cx="22" cy="22"/>
            </a:xfrm>
            <a:custGeom>
              <a:avLst/>
              <a:gdLst/>
              <a:ahLst/>
              <a:cxnLst>
                <a:cxn ang="0">
                  <a:pos x="11" y="0"/>
                </a:cxn>
                <a:cxn ang="0">
                  <a:pos x="11" y="0"/>
                </a:cxn>
                <a:cxn ang="0">
                  <a:pos x="15" y="0"/>
                </a:cxn>
                <a:cxn ang="0">
                  <a:pos x="19" y="0"/>
                </a:cxn>
                <a:cxn ang="0">
                  <a:pos x="19" y="4"/>
                </a:cxn>
                <a:cxn ang="0">
                  <a:pos x="19" y="4"/>
                </a:cxn>
                <a:cxn ang="0">
                  <a:pos x="23" y="8"/>
                </a:cxn>
                <a:cxn ang="0">
                  <a:pos x="23" y="8"/>
                </a:cxn>
                <a:cxn ang="0">
                  <a:pos x="23" y="12"/>
                </a:cxn>
                <a:cxn ang="0">
                  <a:pos x="23" y="12"/>
                </a:cxn>
                <a:cxn ang="0">
                  <a:pos x="23" y="15"/>
                </a:cxn>
                <a:cxn ang="0">
                  <a:pos x="19" y="19"/>
                </a:cxn>
                <a:cxn ang="0">
                  <a:pos x="19" y="19"/>
                </a:cxn>
                <a:cxn ang="0">
                  <a:pos x="19" y="23"/>
                </a:cxn>
                <a:cxn ang="0">
                  <a:pos x="15" y="23"/>
                </a:cxn>
                <a:cxn ang="0">
                  <a:pos x="11" y="23"/>
                </a:cxn>
                <a:cxn ang="0">
                  <a:pos x="11" y="23"/>
                </a:cxn>
                <a:cxn ang="0">
                  <a:pos x="7" y="23"/>
                </a:cxn>
                <a:cxn ang="0">
                  <a:pos x="7" y="23"/>
                </a:cxn>
                <a:cxn ang="0">
                  <a:pos x="4" y="23"/>
                </a:cxn>
                <a:cxn ang="0">
                  <a:pos x="4" y="23"/>
                </a:cxn>
                <a:cxn ang="0">
                  <a:pos x="4" y="19"/>
                </a:cxn>
                <a:cxn ang="0">
                  <a:pos x="0" y="19"/>
                </a:cxn>
                <a:cxn ang="0">
                  <a:pos x="0" y="15"/>
                </a:cxn>
                <a:cxn ang="0">
                  <a:pos x="0" y="15"/>
                </a:cxn>
                <a:cxn ang="0">
                  <a:pos x="0" y="12"/>
                </a:cxn>
                <a:cxn ang="0">
                  <a:pos x="0" y="8"/>
                </a:cxn>
                <a:cxn ang="0">
                  <a:pos x="4" y="8"/>
                </a:cxn>
                <a:cxn ang="0">
                  <a:pos x="4" y="4"/>
                </a:cxn>
                <a:cxn ang="0">
                  <a:pos x="4" y="4"/>
                </a:cxn>
                <a:cxn ang="0">
                  <a:pos x="7" y="4"/>
                </a:cxn>
                <a:cxn ang="0">
                  <a:pos x="7" y="0"/>
                </a:cxn>
                <a:cxn ang="0">
                  <a:pos x="11" y="0"/>
                </a:cxn>
              </a:cxnLst>
              <a:rect l="0" t="0" r="r" b="b"/>
              <a:pathLst>
                <a:path w="23" h="23">
                  <a:moveTo>
                    <a:pt x="11" y="0"/>
                  </a:moveTo>
                  <a:lnTo>
                    <a:pt x="11" y="0"/>
                  </a:lnTo>
                  <a:lnTo>
                    <a:pt x="15" y="0"/>
                  </a:lnTo>
                  <a:lnTo>
                    <a:pt x="19" y="0"/>
                  </a:lnTo>
                  <a:lnTo>
                    <a:pt x="19" y="4"/>
                  </a:lnTo>
                  <a:lnTo>
                    <a:pt x="19" y="4"/>
                  </a:lnTo>
                  <a:lnTo>
                    <a:pt x="23" y="8"/>
                  </a:lnTo>
                  <a:lnTo>
                    <a:pt x="23" y="8"/>
                  </a:lnTo>
                  <a:lnTo>
                    <a:pt x="23" y="12"/>
                  </a:lnTo>
                  <a:lnTo>
                    <a:pt x="23" y="12"/>
                  </a:lnTo>
                  <a:lnTo>
                    <a:pt x="23" y="15"/>
                  </a:lnTo>
                  <a:lnTo>
                    <a:pt x="19" y="19"/>
                  </a:lnTo>
                  <a:lnTo>
                    <a:pt x="19" y="19"/>
                  </a:lnTo>
                  <a:lnTo>
                    <a:pt x="19" y="23"/>
                  </a:lnTo>
                  <a:lnTo>
                    <a:pt x="15" y="23"/>
                  </a:lnTo>
                  <a:lnTo>
                    <a:pt x="11" y="23"/>
                  </a:lnTo>
                  <a:lnTo>
                    <a:pt x="11" y="23"/>
                  </a:lnTo>
                  <a:lnTo>
                    <a:pt x="7" y="23"/>
                  </a:lnTo>
                  <a:lnTo>
                    <a:pt x="7" y="23"/>
                  </a:lnTo>
                  <a:lnTo>
                    <a:pt x="4" y="23"/>
                  </a:lnTo>
                  <a:lnTo>
                    <a:pt x="4" y="23"/>
                  </a:lnTo>
                  <a:lnTo>
                    <a:pt x="4" y="19"/>
                  </a:lnTo>
                  <a:lnTo>
                    <a:pt x="0" y="19"/>
                  </a:lnTo>
                  <a:lnTo>
                    <a:pt x="0" y="15"/>
                  </a:lnTo>
                  <a:lnTo>
                    <a:pt x="0" y="15"/>
                  </a:lnTo>
                  <a:lnTo>
                    <a:pt x="0" y="12"/>
                  </a:lnTo>
                  <a:lnTo>
                    <a:pt x="0" y="8"/>
                  </a:lnTo>
                  <a:lnTo>
                    <a:pt x="4" y="8"/>
                  </a:lnTo>
                  <a:lnTo>
                    <a:pt x="4" y="4"/>
                  </a:lnTo>
                  <a:lnTo>
                    <a:pt x="4" y="4"/>
                  </a:lnTo>
                  <a:lnTo>
                    <a:pt x="7" y="4"/>
                  </a:lnTo>
                  <a:lnTo>
                    <a:pt x="7" y="0"/>
                  </a:lnTo>
                  <a:lnTo>
                    <a:pt x="11" y="0"/>
                  </a:lnTo>
                  <a:close/>
                </a:path>
              </a:pathLst>
            </a:custGeom>
            <a:solidFill>
              <a:srgbClr val="FFFFF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28" name="Freeform 696"/>
            <p:cNvSpPr>
              <a:spLocks noChangeAspect="1"/>
            </p:cNvSpPr>
            <p:nvPr/>
          </p:nvSpPr>
          <p:spPr bwMode="auto">
            <a:xfrm>
              <a:off x="5016" y="2308"/>
              <a:ext cx="22" cy="22"/>
            </a:xfrm>
            <a:custGeom>
              <a:avLst/>
              <a:gdLst/>
              <a:ahLst/>
              <a:cxnLst>
                <a:cxn ang="0">
                  <a:pos x="11" y="0"/>
                </a:cxn>
                <a:cxn ang="0">
                  <a:pos x="11" y="0"/>
                </a:cxn>
                <a:cxn ang="0">
                  <a:pos x="11" y="0"/>
                </a:cxn>
                <a:cxn ang="0">
                  <a:pos x="15" y="0"/>
                </a:cxn>
                <a:cxn ang="0">
                  <a:pos x="19" y="0"/>
                </a:cxn>
                <a:cxn ang="0">
                  <a:pos x="19" y="4"/>
                </a:cxn>
                <a:cxn ang="0">
                  <a:pos x="19" y="4"/>
                </a:cxn>
                <a:cxn ang="0">
                  <a:pos x="23" y="8"/>
                </a:cxn>
                <a:cxn ang="0">
                  <a:pos x="23" y="8"/>
                </a:cxn>
                <a:cxn ang="0">
                  <a:pos x="23" y="12"/>
                </a:cxn>
                <a:cxn ang="0">
                  <a:pos x="23" y="12"/>
                </a:cxn>
                <a:cxn ang="0">
                  <a:pos x="23" y="15"/>
                </a:cxn>
                <a:cxn ang="0">
                  <a:pos x="19" y="19"/>
                </a:cxn>
                <a:cxn ang="0">
                  <a:pos x="19" y="19"/>
                </a:cxn>
                <a:cxn ang="0">
                  <a:pos x="19" y="23"/>
                </a:cxn>
                <a:cxn ang="0">
                  <a:pos x="15" y="23"/>
                </a:cxn>
                <a:cxn ang="0">
                  <a:pos x="11" y="23"/>
                </a:cxn>
                <a:cxn ang="0">
                  <a:pos x="11" y="23"/>
                </a:cxn>
                <a:cxn ang="0">
                  <a:pos x="7" y="23"/>
                </a:cxn>
                <a:cxn ang="0">
                  <a:pos x="7" y="23"/>
                </a:cxn>
                <a:cxn ang="0">
                  <a:pos x="4" y="23"/>
                </a:cxn>
                <a:cxn ang="0">
                  <a:pos x="4" y="23"/>
                </a:cxn>
                <a:cxn ang="0">
                  <a:pos x="4" y="19"/>
                </a:cxn>
                <a:cxn ang="0">
                  <a:pos x="0" y="19"/>
                </a:cxn>
                <a:cxn ang="0">
                  <a:pos x="0" y="15"/>
                </a:cxn>
                <a:cxn ang="0">
                  <a:pos x="0" y="15"/>
                </a:cxn>
                <a:cxn ang="0">
                  <a:pos x="0" y="12"/>
                </a:cxn>
                <a:cxn ang="0">
                  <a:pos x="0" y="8"/>
                </a:cxn>
                <a:cxn ang="0">
                  <a:pos x="4" y="8"/>
                </a:cxn>
                <a:cxn ang="0">
                  <a:pos x="4" y="4"/>
                </a:cxn>
                <a:cxn ang="0">
                  <a:pos x="4" y="4"/>
                </a:cxn>
                <a:cxn ang="0">
                  <a:pos x="7" y="4"/>
                </a:cxn>
                <a:cxn ang="0">
                  <a:pos x="7" y="0"/>
                </a:cxn>
                <a:cxn ang="0">
                  <a:pos x="11" y="0"/>
                </a:cxn>
              </a:cxnLst>
              <a:rect l="0" t="0" r="r" b="b"/>
              <a:pathLst>
                <a:path w="23" h="23">
                  <a:moveTo>
                    <a:pt x="11" y="0"/>
                  </a:moveTo>
                  <a:lnTo>
                    <a:pt x="11" y="0"/>
                  </a:lnTo>
                  <a:lnTo>
                    <a:pt x="11" y="0"/>
                  </a:lnTo>
                  <a:lnTo>
                    <a:pt x="15" y="0"/>
                  </a:lnTo>
                  <a:lnTo>
                    <a:pt x="19" y="0"/>
                  </a:lnTo>
                  <a:lnTo>
                    <a:pt x="19" y="4"/>
                  </a:lnTo>
                  <a:lnTo>
                    <a:pt x="19" y="4"/>
                  </a:lnTo>
                  <a:lnTo>
                    <a:pt x="23" y="8"/>
                  </a:lnTo>
                  <a:lnTo>
                    <a:pt x="23" y="8"/>
                  </a:lnTo>
                  <a:lnTo>
                    <a:pt x="23" y="12"/>
                  </a:lnTo>
                  <a:lnTo>
                    <a:pt x="23" y="12"/>
                  </a:lnTo>
                  <a:lnTo>
                    <a:pt x="23" y="15"/>
                  </a:lnTo>
                  <a:lnTo>
                    <a:pt x="19" y="19"/>
                  </a:lnTo>
                  <a:lnTo>
                    <a:pt x="19" y="19"/>
                  </a:lnTo>
                  <a:lnTo>
                    <a:pt x="19" y="23"/>
                  </a:lnTo>
                  <a:lnTo>
                    <a:pt x="15" y="23"/>
                  </a:lnTo>
                  <a:lnTo>
                    <a:pt x="11" y="23"/>
                  </a:lnTo>
                  <a:lnTo>
                    <a:pt x="11" y="23"/>
                  </a:lnTo>
                  <a:lnTo>
                    <a:pt x="7" y="23"/>
                  </a:lnTo>
                  <a:lnTo>
                    <a:pt x="7" y="23"/>
                  </a:lnTo>
                  <a:lnTo>
                    <a:pt x="4" y="23"/>
                  </a:lnTo>
                  <a:lnTo>
                    <a:pt x="4" y="23"/>
                  </a:lnTo>
                  <a:lnTo>
                    <a:pt x="4" y="19"/>
                  </a:lnTo>
                  <a:lnTo>
                    <a:pt x="0" y="19"/>
                  </a:lnTo>
                  <a:lnTo>
                    <a:pt x="0" y="15"/>
                  </a:lnTo>
                  <a:lnTo>
                    <a:pt x="0" y="15"/>
                  </a:lnTo>
                  <a:lnTo>
                    <a:pt x="0" y="12"/>
                  </a:lnTo>
                  <a:lnTo>
                    <a:pt x="0" y="8"/>
                  </a:lnTo>
                  <a:lnTo>
                    <a:pt x="4" y="8"/>
                  </a:lnTo>
                  <a:lnTo>
                    <a:pt x="4" y="4"/>
                  </a:lnTo>
                  <a:lnTo>
                    <a:pt x="4" y="4"/>
                  </a:lnTo>
                  <a:lnTo>
                    <a:pt x="7" y="4"/>
                  </a:lnTo>
                  <a:lnTo>
                    <a:pt x="7" y="0"/>
                  </a:lnTo>
                  <a:lnTo>
                    <a:pt x="11"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29" name="Freeform 697"/>
            <p:cNvSpPr>
              <a:spLocks noChangeAspect="1"/>
            </p:cNvSpPr>
            <p:nvPr/>
          </p:nvSpPr>
          <p:spPr bwMode="auto">
            <a:xfrm>
              <a:off x="5016" y="2319"/>
              <a:ext cx="19" cy="3"/>
            </a:xfrm>
            <a:custGeom>
              <a:avLst/>
              <a:gdLst/>
              <a:ahLst/>
              <a:cxnLst>
                <a:cxn ang="0">
                  <a:pos x="19" y="0"/>
                </a:cxn>
                <a:cxn ang="0">
                  <a:pos x="11" y="0"/>
                </a:cxn>
                <a:cxn ang="0">
                  <a:pos x="11" y="0"/>
                </a:cxn>
                <a:cxn ang="0">
                  <a:pos x="11" y="0"/>
                </a:cxn>
                <a:cxn ang="0">
                  <a:pos x="7" y="0"/>
                </a:cxn>
                <a:cxn ang="0">
                  <a:pos x="7" y="0"/>
                </a:cxn>
                <a:cxn ang="0">
                  <a:pos x="0" y="0"/>
                </a:cxn>
                <a:cxn ang="0">
                  <a:pos x="0" y="3"/>
                </a:cxn>
                <a:cxn ang="0">
                  <a:pos x="7" y="3"/>
                </a:cxn>
                <a:cxn ang="0">
                  <a:pos x="7" y="0"/>
                </a:cxn>
                <a:cxn ang="0">
                  <a:pos x="11" y="3"/>
                </a:cxn>
                <a:cxn ang="0">
                  <a:pos x="11" y="0"/>
                </a:cxn>
                <a:cxn ang="0">
                  <a:pos x="11" y="3"/>
                </a:cxn>
                <a:cxn ang="0">
                  <a:pos x="15" y="0"/>
                </a:cxn>
                <a:cxn ang="0">
                  <a:pos x="19" y="0"/>
                </a:cxn>
                <a:cxn ang="0">
                  <a:pos x="19" y="0"/>
                </a:cxn>
              </a:cxnLst>
              <a:rect l="0" t="0" r="r" b="b"/>
              <a:pathLst>
                <a:path w="19" h="3">
                  <a:moveTo>
                    <a:pt x="19" y="0"/>
                  </a:moveTo>
                  <a:lnTo>
                    <a:pt x="11" y="0"/>
                  </a:lnTo>
                  <a:lnTo>
                    <a:pt x="11" y="0"/>
                  </a:lnTo>
                  <a:lnTo>
                    <a:pt x="11" y="0"/>
                  </a:lnTo>
                  <a:lnTo>
                    <a:pt x="7" y="0"/>
                  </a:lnTo>
                  <a:lnTo>
                    <a:pt x="7" y="0"/>
                  </a:lnTo>
                  <a:lnTo>
                    <a:pt x="0" y="0"/>
                  </a:lnTo>
                  <a:lnTo>
                    <a:pt x="0" y="3"/>
                  </a:lnTo>
                  <a:lnTo>
                    <a:pt x="7" y="3"/>
                  </a:lnTo>
                  <a:lnTo>
                    <a:pt x="7" y="0"/>
                  </a:lnTo>
                  <a:lnTo>
                    <a:pt x="11" y="3"/>
                  </a:lnTo>
                  <a:lnTo>
                    <a:pt x="11" y="0"/>
                  </a:lnTo>
                  <a:lnTo>
                    <a:pt x="11" y="3"/>
                  </a:lnTo>
                  <a:lnTo>
                    <a:pt x="15" y="0"/>
                  </a:lnTo>
                  <a:lnTo>
                    <a:pt x="19" y="0"/>
                  </a:lnTo>
                  <a:lnTo>
                    <a:pt x="19" y="0"/>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30" name="Freeform 698"/>
            <p:cNvSpPr>
              <a:spLocks noChangeAspect="1"/>
            </p:cNvSpPr>
            <p:nvPr/>
          </p:nvSpPr>
          <p:spPr bwMode="auto">
            <a:xfrm>
              <a:off x="5016" y="2319"/>
              <a:ext cx="19" cy="3"/>
            </a:xfrm>
            <a:custGeom>
              <a:avLst/>
              <a:gdLst/>
              <a:ahLst/>
              <a:cxnLst>
                <a:cxn ang="0">
                  <a:pos x="19" y="0"/>
                </a:cxn>
                <a:cxn ang="0">
                  <a:pos x="11" y="0"/>
                </a:cxn>
                <a:cxn ang="0">
                  <a:pos x="11" y="0"/>
                </a:cxn>
                <a:cxn ang="0">
                  <a:pos x="11" y="0"/>
                </a:cxn>
                <a:cxn ang="0">
                  <a:pos x="7" y="0"/>
                </a:cxn>
                <a:cxn ang="0">
                  <a:pos x="7" y="0"/>
                </a:cxn>
                <a:cxn ang="0">
                  <a:pos x="0" y="0"/>
                </a:cxn>
                <a:cxn ang="0">
                  <a:pos x="0" y="3"/>
                </a:cxn>
                <a:cxn ang="0">
                  <a:pos x="7" y="3"/>
                </a:cxn>
                <a:cxn ang="0">
                  <a:pos x="7" y="0"/>
                </a:cxn>
                <a:cxn ang="0">
                  <a:pos x="11" y="3"/>
                </a:cxn>
                <a:cxn ang="0">
                  <a:pos x="11" y="0"/>
                </a:cxn>
                <a:cxn ang="0">
                  <a:pos x="11" y="3"/>
                </a:cxn>
                <a:cxn ang="0">
                  <a:pos x="15" y="0"/>
                </a:cxn>
                <a:cxn ang="0">
                  <a:pos x="19" y="0"/>
                </a:cxn>
                <a:cxn ang="0">
                  <a:pos x="19" y="0"/>
                </a:cxn>
              </a:cxnLst>
              <a:rect l="0" t="0" r="r" b="b"/>
              <a:pathLst>
                <a:path w="19" h="3">
                  <a:moveTo>
                    <a:pt x="19" y="0"/>
                  </a:moveTo>
                  <a:lnTo>
                    <a:pt x="11" y="0"/>
                  </a:lnTo>
                  <a:lnTo>
                    <a:pt x="11" y="0"/>
                  </a:lnTo>
                  <a:lnTo>
                    <a:pt x="11" y="0"/>
                  </a:lnTo>
                  <a:lnTo>
                    <a:pt x="7" y="0"/>
                  </a:lnTo>
                  <a:lnTo>
                    <a:pt x="7" y="0"/>
                  </a:lnTo>
                  <a:lnTo>
                    <a:pt x="0" y="0"/>
                  </a:lnTo>
                  <a:lnTo>
                    <a:pt x="0" y="3"/>
                  </a:lnTo>
                  <a:lnTo>
                    <a:pt x="7" y="3"/>
                  </a:lnTo>
                  <a:lnTo>
                    <a:pt x="7" y="0"/>
                  </a:lnTo>
                  <a:lnTo>
                    <a:pt x="11" y="3"/>
                  </a:lnTo>
                  <a:lnTo>
                    <a:pt x="11" y="0"/>
                  </a:lnTo>
                  <a:lnTo>
                    <a:pt x="11" y="3"/>
                  </a:lnTo>
                  <a:lnTo>
                    <a:pt x="15" y="0"/>
                  </a:lnTo>
                  <a:lnTo>
                    <a:pt x="19" y="0"/>
                  </a:lnTo>
                  <a:lnTo>
                    <a:pt x="19"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31" name="Line 699"/>
            <p:cNvSpPr>
              <a:spLocks noChangeAspect="1" noChangeShapeType="1"/>
            </p:cNvSpPr>
            <p:nvPr/>
          </p:nvSpPr>
          <p:spPr bwMode="auto">
            <a:xfrm>
              <a:off x="5039" y="2319"/>
              <a:ext cx="17" cy="0"/>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32" name="Freeform 700"/>
            <p:cNvSpPr>
              <a:spLocks noChangeAspect="1"/>
            </p:cNvSpPr>
            <p:nvPr/>
          </p:nvSpPr>
          <p:spPr bwMode="auto">
            <a:xfrm>
              <a:off x="5036" y="2302"/>
              <a:ext cx="19" cy="8"/>
            </a:xfrm>
            <a:custGeom>
              <a:avLst/>
              <a:gdLst/>
              <a:ahLst/>
              <a:cxnLst>
                <a:cxn ang="0">
                  <a:pos x="0" y="8"/>
                </a:cxn>
                <a:cxn ang="0">
                  <a:pos x="7" y="0"/>
                </a:cxn>
                <a:cxn ang="0">
                  <a:pos x="19" y="0"/>
                </a:cxn>
              </a:cxnLst>
              <a:rect l="0" t="0" r="r" b="b"/>
              <a:pathLst>
                <a:path w="19" h="8">
                  <a:moveTo>
                    <a:pt x="0" y="8"/>
                  </a:moveTo>
                  <a:lnTo>
                    <a:pt x="7" y="0"/>
                  </a:lnTo>
                  <a:lnTo>
                    <a:pt x="19"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33" name="Freeform 701"/>
            <p:cNvSpPr>
              <a:spLocks noChangeAspect="1"/>
            </p:cNvSpPr>
            <p:nvPr/>
          </p:nvSpPr>
          <p:spPr bwMode="auto">
            <a:xfrm>
              <a:off x="5039" y="2327"/>
              <a:ext cx="17" cy="0"/>
            </a:xfrm>
            <a:custGeom>
              <a:avLst/>
              <a:gdLst/>
              <a:ahLst/>
              <a:cxnLst>
                <a:cxn ang="0">
                  <a:pos x="0" y="0"/>
                </a:cxn>
                <a:cxn ang="0">
                  <a:pos x="7" y="0"/>
                </a:cxn>
                <a:cxn ang="0">
                  <a:pos x="15" y="0"/>
                </a:cxn>
              </a:cxnLst>
              <a:rect l="0" t="0" r="r" b="b"/>
              <a:pathLst>
                <a:path w="15">
                  <a:moveTo>
                    <a:pt x="0" y="0"/>
                  </a:moveTo>
                  <a:lnTo>
                    <a:pt x="7" y="0"/>
                  </a:lnTo>
                  <a:lnTo>
                    <a:pt x="15"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34" name="Freeform 702"/>
            <p:cNvSpPr>
              <a:spLocks noChangeAspect="1" noEditPoints="1"/>
            </p:cNvSpPr>
            <p:nvPr/>
          </p:nvSpPr>
          <p:spPr bwMode="auto">
            <a:xfrm>
              <a:off x="5058" y="2316"/>
              <a:ext cx="8" cy="3"/>
            </a:xfrm>
            <a:custGeom>
              <a:avLst/>
              <a:gdLst/>
              <a:ahLst/>
              <a:cxnLst>
                <a:cxn ang="0">
                  <a:pos x="0" y="0"/>
                </a:cxn>
                <a:cxn ang="0">
                  <a:pos x="0" y="0"/>
                </a:cxn>
                <a:cxn ang="0">
                  <a:pos x="0" y="0"/>
                </a:cxn>
                <a:cxn ang="0">
                  <a:pos x="0" y="0"/>
                </a:cxn>
                <a:cxn ang="0">
                  <a:pos x="0" y="4"/>
                </a:cxn>
                <a:cxn ang="0">
                  <a:pos x="0" y="4"/>
                </a:cxn>
                <a:cxn ang="0">
                  <a:pos x="0" y="4"/>
                </a:cxn>
                <a:cxn ang="0">
                  <a:pos x="0" y="0"/>
                </a:cxn>
                <a:cxn ang="0">
                  <a:pos x="0" y="0"/>
                </a:cxn>
                <a:cxn ang="0">
                  <a:pos x="0" y="0"/>
                </a:cxn>
                <a:cxn ang="0">
                  <a:pos x="0" y="0"/>
                </a:cxn>
                <a:cxn ang="0">
                  <a:pos x="0" y="4"/>
                </a:cxn>
                <a:cxn ang="0">
                  <a:pos x="0" y="4"/>
                </a:cxn>
                <a:cxn ang="0">
                  <a:pos x="0" y="4"/>
                </a:cxn>
                <a:cxn ang="0">
                  <a:pos x="0" y="0"/>
                </a:cxn>
                <a:cxn ang="0">
                  <a:pos x="0" y="0"/>
                </a:cxn>
                <a:cxn ang="0">
                  <a:pos x="4" y="4"/>
                </a:cxn>
                <a:cxn ang="0">
                  <a:pos x="4" y="4"/>
                </a:cxn>
                <a:cxn ang="0">
                  <a:pos x="4" y="0"/>
                </a:cxn>
                <a:cxn ang="0">
                  <a:pos x="4" y="0"/>
                </a:cxn>
                <a:cxn ang="0">
                  <a:pos x="4" y="0"/>
                </a:cxn>
                <a:cxn ang="0">
                  <a:pos x="4" y="0"/>
                </a:cxn>
                <a:cxn ang="0">
                  <a:pos x="4" y="0"/>
                </a:cxn>
                <a:cxn ang="0">
                  <a:pos x="4" y="0"/>
                </a:cxn>
                <a:cxn ang="0">
                  <a:pos x="4" y="0"/>
                </a:cxn>
                <a:cxn ang="0">
                  <a:pos x="4" y="0"/>
                </a:cxn>
                <a:cxn ang="0">
                  <a:pos x="4" y="4"/>
                </a:cxn>
                <a:cxn ang="0">
                  <a:pos x="4" y="4"/>
                </a:cxn>
                <a:cxn ang="0">
                  <a:pos x="8" y="0"/>
                </a:cxn>
                <a:cxn ang="0">
                  <a:pos x="8" y="0"/>
                </a:cxn>
                <a:cxn ang="0">
                  <a:pos x="8" y="0"/>
                </a:cxn>
                <a:cxn ang="0">
                  <a:pos x="8" y="0"/>
                </a:cxn>
                <a:cxn ang="0">
                  <a:pos x="8" y="0"/>
                </a:cxn>
                <a:cxn ang="0">
                  <a:pos x="8" y="0"/>
                </a:cxn>
                <a:cxn ang="0">
                  <a:pos x="8" y="0"/>
                </a:cxn>
                <a:cxn ang="0">
                  <a:pos x="8" y="0"/>
                </a:cxn>
              </a:cxnLst>
              <a:rect l="0" t="0" r="r" b="b"/>
              <a:pathLst>
                <a:path w="8" h="4">
                  <a:moveTo>
                    <a:pt x="0" y="0"/>
                  </a:moveTo>
                  <a:lnTo>
                    <a:pt x="0" y="0"/>
                  </a:lnTo>
                  <a:lnTo>
                    <a:pt x="0" y="0"/>
                  </a:lnTo>
                  <a:lnTo>
                    <a:pt x="0" y="0"/>
                  </a:lnTo>
                  <a:lnTo>
                    <a:pt x="0" y="4"/>
                  </a:lnTo>
                  <a:lnTo>
                    <a:pt x="0" y="4"/>
                  </a:lnTo>
                  <a:lnTo>
                    <a:pt x="0" y="4"/>
                  </a:lnTo>
                  <a:lnTo>
                    <a:pt x="0" y="0"/>
                  </a:lnTo>
                  <a:lnTo>
                    <a:pt x="0" y="0"/>
                  </a:lnTo>
                  <a:lnTo>
                    <a:pt x="0" y="0"/>
                  </a:lnTo>
                  <a:lnTo>
                    <a:pt x="0" y="0"/>
                  </a:lnTo>
                  <a:lnTo>
                    <a:pt x="0" y="4"/>
                  </a:lnTo>
                  <a:lnTo>
                    <a:pt x="0" y="4"/>
                  </a:lnTo>
                  <a:lnTo>
                    <a:pt x="0" y="4"/>
                  </a:lnTo>
                  <a:lnTo>
                    <a:pt x="0" y="0"/>
                  </a:lnTo>
                  <a:lnTo>
                    <a:pt x="0" y="0"/>
                  </a:lnTo>
                  <a:close/>
                  <a:moveTo>
                    <a:pt x="4" y="4"/>
                  </a:moveTo>
                  <a:lnTo>
                    <a:pt x="4" y="4"/>
                  </a:lnTo>
                  <a:lnTo>
                    <a:pt x="4" y="0"/>
                  </a:lnTo>
                  <a:lnTo>
                    <a:pt x="4" y="0"/>
                  </a:lnTo>
                  <a:lnTo>
                    <a:pt x="4" y="0"/>
                  </a:lnTo>
                  <a:lnTo>
                    <a:pt x="4" y="0"/>
                  </a:lnTo>
                  <a:lnTo>
                    <a:pt x="4" y="0"/>
                  </a:lnTo>
                  <a:lnTo>
                    <a:pt x="4" y="0"/>
                  </a:lnTo>
                  <a:lnTo>
                    <a:pt x="4" y="0"/>
                  </a:lnTo>
                  <a:lnTo>
                    <a:pt x="4" y="0"/>
                  </a:lnTo>
                  <a:lnTo>
                    <a:pt x="4" y="4"/>
                  </a:lnTo>
                  <a:lnTo>
                    <a:pt x="4" y="4"/>
                  </a:lnTo>
                  <a:close/>
                  <a:moveTo>
                    <a:pt x="8" y="0"/>
                  </a:moveTo>
                  <a:lnTo>
                    <a:pt x="8" y="0"/>
                  </a:lnTo>
                  <a:lnTo>
                    <a:pt x="8" y="0"/>
                  </a:lnTo>
                  <a:lnTo>
                    <a:pt x="8" y="0"/>
                  </a:lnTo>
                  <a:lnTo>
                    <a:pt x="8" y="0"/>
                  </a:lnTo>
                  <a:lnTo>
                    <a:pt x="8" y="0"/>
                  </a:lnTo>
                  <a:lnTo>
                    <a:pt x="8" y="0"/>
                  </a:lnTo>
                  <a:lnTo>
                    <a:pt x="8" y="0"/>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35" name="Freeform 703"/>
            <p:cNvSpPr>
              <a:spLocks noChangeAspect="1" noEditPoints="1"/>
            </p:cNvSpPr>
            <p:nvPr/>
          </p:nvSpPr>
          <p:spPr bwMode="auto">
            <a:xfrm>
              <a:off x="5066" y="2311"/>
              <a:ext cx="8" cy="8"/>
            </a:xfrm>
            <a:custGeom>
              <a:avLst/>
              <a:gdLst/>
              <a:ahLst/>
              <a:cxnLst>
                <a:cxn ang="0">
                  <a:pos x="0" y="4"/>
                </a:cxn>
                <a:cxn ang="0">
                  <a:pos x="0" y="4"/>
                </a:cxn>
                <a:cxn ang="0">
                  <a:pos x="4" y="4"/>
                </a:cxn>
                <a:cxn ang="0">
                  <a:pos x="4" y="4"/>
                </a:cxn>
                <a:cxn ang="0">
                  <a:pos x="4" y="4"/>
                </a:cxn>
                <a:cxn ang="0">
                  <a:pos x="4" y="8"/>
                </a:cxn>
                <a:cxn ang="0">
                  <a:pos x="0" y="8"/>
                </a:cxn>
                <a:cxn ang="0">
                  <a:pos x="0" y="4"/>
                </a:cxn>
                <a:cxn ang="0">
                  <a:pos x="0" y="4"/>
                </a:cxn>
                <a:cxn ang="0">
                  <a:pos x="0" y="4"/>
                </a:cxn>
                <a:cxn ang="0">
                  <a:pos x="0" y="4"/>
                </a:cxn>
                <a:cxn ang="0">
                  <a:pos x="4" y="4"/>
                </a:cxn>
                <a:cxn ang="0">
                  <a:pos x="4" y="4"/>
                </a:cxn>
                <a:cxn ang="0">
                  <a:pos x="4" y="4"/>
                </a:cxn>
                <a:cxn ang="0">
                  <a:pos x="4" y="4"/>
                </a:cxn>
                <a:cxn ang="0">
                  <a:pos x="0" y="4"/>
                </a:cxn>
                <a:cxn ang="0">
                  <a:pos x="0" y="4"/>
                </a:cxn>
                <a:cxn ang="0">
                  <a:pos x="0" y="4"/>
                </a:cxn>
                <a:cxn ang="0">
                  <a:pos x="4" y="4"/>
                </a:cxn>
                <a:cxn ang="0">
                  <a:pos x="7" y="0"/>
                </a:cxn>
                <a:cxn ang="0">
                  <a:pos x="7" y="4"/>
                </a:cxn>
                <a:cxn ang="0">
                  <a:pos x="4" y="4"/>
                </a:cxn>
                <a:cxn ang="0">
                  <a:pos x="4" y="4"/>
                </a:cxn>
                <a:cxn ang="0">
                  <a:pos x="4" y="4"/>
                </a:cxn>
                <a:cxn ang="0">
                  <a:pos x="7" y="4"/>
                </a:cxn>
                <a:cxn ang="0">
                  <a:pos x="7" y="4"/>
                </a:cxn>
                <a:cxn ang="0">
                  <a:pos x="4" y="4"/>
                </a:cxn>
                <a:cxn ang="0">
                  <a:pos x="4" y="4"/>
                </a:cxn>
                <a:cxn ang="0">
                  <a:pos x="7" y="0"/>
                </a:cxn>
                <a:cxn ang="0">
                  <a:pos x="7" y="4"/>
                </a:cxn>
                <a:cxn ang="0">
                  <a:pos x="11" y="0"/>
                </a:cxn>
                <a:cxn ang="0">
                  <a:pos x="11" y="4"/>
                </a:cxn>
                <a:cxn ang="0">
                  <a:pos x="7" y="4"/>
                </a:cxn>
                <a:cxn ang="0">
                  <a:pos x="7" y="4"/>
                </a:cxn>
                <a:cxn ang="0">
                  <a:pos x="7" y="4"/>
                </a:cxn>
              </a:cxnLst>
              <a:rect l="0" t="0" r="r" b="b"/>
              <a:pathLst>
                <a:path w="11" h="8">
                  <a:moveTo>
                    <a:pt x="0" y="4"/>
                  </a:moveTo>
                  <a:lnTo>
                    <a:pt x="0" y="4"/>
                  </a:lnTo>
                  <a:lnTo>
                    <a:pt x="0" y="4"/>
                  </a:lnTo>
                  <a:lnTo>
                    <a:pt x="0" y="4"/>
                  </a:lnTo>
                  <a:lnTo>
                    <a:pt x="0" y="4"/>
                  </a:lnTo>
                  <a:lnTo>
                    <a:pt x="4" y="4"/>
                  </a:lnTo>
                  <a:lnTo>
                    <a:pt x="4" y="4"/>
                  </a:lnTo>
                  <a:lnTo>
                    <a:pt x="4" y="4"/>
                  </a:lnTo>
                  <a:lnTo>
                    <a:pt x="4" y="4"/>
                  </a:lnTo>
                  <a:lnTo>
                    <a:pt x="4" y="4"/>
                  </a:lnTo>
                  <a:lnTo>
                    <a:pt x="4" y="4"/>
                  </a:lnTo>
                  <a:lnTo>
                    <a:pt x="4" y="8"/>
                  </a:lnTo>
                  <a:lnTo>
                    <a:pt x="0" y="8"/>
                  </a:lnTo>
                  <a:lnTo>
                    <a:pt x="0" y="8"/>
                  </a:lnTo>
                  <a:lnTo>
                    <a:pt x="0" y="4"/>
                  </a:lnTo>
                  <a:lnTo>
                    <a:pt x="0" y="4"/>
                  </a:lnTo>
                  <a:lnTo>
                    <a:pt x="0" y="4"/>
                  </a:lnTo>
                  <a:lnTo>
                    <a:pt x="0" y="4"/>
                  </a:lnTo>
                  <a:close/>
                  <a:moveTo>
                    <a:pt x="0" y="4"/>
                  </a:moveTo>
                  <a:lnTo>
                    <a:pt x="0" y="4"/>
                  </a:lnTo>
                  <a:lnTo>
                    <a:pt x="0" y="4"/>
                  </a:lnTo>
                  <a:lnTo>
                    <a:pt x="0" y="4"/>
                  </a:lnTo>
                  <a:lnTo>
                    <a:pt x="0" y="8"/>
                  </a:lnTo>
                  <a:lnTo>
                    <a:pt x="4" y="4"/>
                  </a:lnTo>
                  <a:lnTo>
                    <a:pt x="4" y="4"/>
                  </a:lnTo>
                  <a:lnTo>
                    <a:pt x="4" y="4"/>
                  </a:lnTo>
                  <a:lnTo>
                    <a:pt x="4" y="4"/>
                  </a:lnTo>
                  <a:lnTo>
                    <a:pt x="4" y="4"/>
                  </a:lnTo>
                  <a:lnTo>
                    <a:pt x="4" y="4"/>
                  </a:lnTo>
                  <a:lnTo>
                    <a:pt x="4" y="4"/>
                  </a:lnTo>
                  <a:lnTo>
                    <a:pt x="0" y="4"/>
                  </a:lnTo>
                  <a:lnTo>
                    <a:pt x="0" y="4"/>
                  </a:lnTo>
                  <a:lnTo>
                    <a:pt x="0" y="4"/>
                  </a:lnTo>
                  <a:lnTo>
                    <a:pt x="0" y="4"/>
                  </a:lnTo>
                  <a:lnTo>
                    <a:pt x="0" y="4"/>
                  </a:lnTo>
                  <a:lnTo>
                    <a:pt x="0" y="4"/>
                  </a:lnTo>
                  <a:close/>
                  <a:moveTo>
                    <a:pt x="4" y="4"/>
                  </a:moveTo>
                  <a:lnTo>
                    <a:pt x="4" y="4"/>
                  </a:lnTo>
                  <a:lnTo>
                    <a:pt x="4" y="0"/>
                  </a:lnTo>
                  <a:lnTo>
                    <a:pt x="7" y="0"/>
                  </a:lnTo>
                  <a:lnTo>
                    <a:pt x="7" y="4"/>
                  </a:lnTo>
                  <a:lnTo>
                    <a:pt x="7" y="4"/>
                  </a:lnTo>
                  <a:lnTo>
                    <a:pt x="7" y="4"/>
                  </a:lnTo>
                  <a:lnTo>
                    <a:pt x="4" y="4"/>
                  </a:lnTo>
                  <a:lnTo>
                    <a:pt x="4" y="4"/>
                  </a:lnTo>
                  <a:lnTo>
                    <a:pt x="4" y="4"/>
                  </a:lnTo>
                  <a:lnTo>
                    <a:pt x="4" y="4"/>
                  </a:lnTo>
                  <a:lnTo>
                    <a:pt x="4" y="4"/>
                  </a:lnTo>
                  <a:lnTo>
                    <a:pt x="7" y="4"/>
                  </a:lnTo>
                  <a:lnTo>
                    <a:pt x="7" y="4"/>
                  </a:lnTo>
                  <a:lnTo>
                    <a:pt x="7" y="4"/>
                  </a:lnTo>
                  <a:lnTo>
                    <a:pt x="7" y="4"/>
                  </a:lnTo>
                  <a:lnTo>
                    <a:pt x="4" y="4"/>
                  </a:lnTo>
                  <a:lnTo>
                    <a:pt x="4" y="4"/>
                  </a:lnTo>
                  <a:lnTo>
                    <a:pt x="4" y="4"/>
                  </a:lnTo>
                  <a:lnTo>
                    <a:pt x="4" y="4"/>
                  </a:lnTo>
                  <a:close/>
                  <a:moveTo>
                    <a:pt x="7" y="4"/>
                  </a:moveTo>
                  <a:lnTo>
                    <a:pt x="7" y="0"/>
                  </a:lnTo>
                  <a:lnTo>
                    <a:pt x="7" y="0"/>
                  </a:lnTo>
                  <a:lnTo>
                    <a:pt x="7" y="4"/>
                  </a:lnTo>
                  <a:lnTo>
                    <a:pt x="11" y="0"/>
                  </a:lnTo>
                  <a:lnTo>
                    <a:pt x="11" y="0"/>
                  </a:lnTo>
                  <a:lnTo>
                    <a:pt x="7" y="4"/>
                  </a:lnTo>
                  <a:lnTo>
                    <a:pt x="11" y="4"/>
                  </a:lnTo>
                  <a:lnTo>
                    <a:pt x="11" y="4"/>
                  </a:lnTo>
                  <a:lnTo>
                    <a:pt x="7" y="4"/>
                  </a:lnTo>
                  <a:lnTo>
                    <a:pt x="7" y="4"/>
                  </a:lnTo>
                  <a:lnTo>
                    <a:pt x="7" y="4"/>
                  </a:lnTo>
                  <a:lnTo>
                    <a:pt x="7" y="4"/>
                  </a:lnTo>
                  <a:lnTo>
                    <a:pt x="7" y="4"/>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36" name="Freeform 704"/>
            <p:cNvSpPr>
              <a:spLocks noChangeAspect="1"/>
            </p:cNvSpPr>
            <p:nvPr/>
          </p:nvSpPr>
          <p:spPr bwMode="auto">
            <a:xfrm>
              <a:off x="5058" y="2316"/>
              <a:ext cx="0" cy="3"/>
            </a:xfrm>
            <a:custGeom>
              <a:avLst/>
              <a:gdLst/>
              <a:ahLst/>
              <a:cxnLst>
                <a:cxn ang="0">
                  <a:pos x="0" y="0"/>
                </a:cxn>
                <a:cxn ang="0">
                  <a:pos x="0" y="0"/>
                </a:cxn>
                <a:cxn ang="0">
                  <a:pos x="0" y="0"/>
                </a:cxn>
                <a:cxn ang="0">
                  <a:pos x="0" y="0"/>
                </a:cxn>
                <a:cxn ang="0">
                  <a:pos x="0" y="4"/>
                </a:cxn>
                <a:cxn ang="0">
                  <a:pos x="0" y="4"/>
                </a:cxn>
                <a:cxn ang="0">
                  <a:pos x="0" y="4"/>
                </a:cxn>
                <a:cxn ang="0">
                  <a:pos x="0" y="0"/>
                </a:cxn>
                <a:cxn ang="0">
                  <a:pos x="0" y="0"/>
                </a:cxn>
                <a:cxn ang="0">
                  <a:pos x="0" y="0"/>
                </a:cxn>
                <a:cxn ang="0">
                  <a:pos x="0" y="0"/>
                </a:cxn>
                <a:cxn ang="0">
                  <a:pos x="0" y="4"/>
                </a:cxn>
                <a:cxn ang="0">
                  <a:pos x="0" y="4"/>
                </a:cxn>
                <a:cxn ang="0">
                  <a:pos x="0" y="4"/>
                </a:cxn>
                <a:cxn ang="0">
                  <a:pos x="0" y="0"/>
                </a:cxn>
              </a:cxnLst>
              <a:rect l="0" t="0" r="r" b="b"/>
              <a:pathLst>
                <a:path h="4">
                  <a:moveTo>
                    <a:pt x="0" y="0"/>
                  </a:moveTo>
                  <a:lnTo>
                    <a:pt x="0" y="0"/>
                  </a:lnTo>
                  <a:lnTo>
                    <a:pt x="0" y="0"/>
                  </a:lnTo>
                  <a:lnTo>
                    <a:pt x="0" y="0"/>
                  </a:lnTo>
                  <a:lnTo>
                    <a:pt x="0" y="4"/>
                  </a:lnTo>
                  <a:lnTo>
                    <a:pt x="0" y="4"/>
                  </a:lnTo>
                  <a:lnTo>
                    <a:pt x="0" y="4"/>
                  </a:lnTo>
                  <a:lnTo>
                    <a:pt x="0" y="0"/>
                  </a:lnTo>
                  <a:lnTo>
                    <a:pt x="0" y="0"/>
                  </a:lnTo>
                  <a:lnTo>
                    <a:pt x="0" y="0"/>
                  </a:lnTo>
                  <a:lnTo>
                    <a:pt x="0" y="0"/>
                  </a:lnTo>
                  <a:lnTo>
                    <a:pt x="0" y="4"/>
                  </a:lnTo>
                  <a:lnTo>
                    <a:pt x="0" y="4"/>
                  </a:lnTo>
                  <a:lnTo>
                    <a:pt x="0" y="4"/>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37" name="Freeform 705"/>
            <p:cNvSpPr>
              <a:spLocks noChangeAspect="1"/>
            </p:cNvSpPr>
            <p:nvPr/>
          </p:nvSpPr>
          <p:spPr bwMode="auto">
            <a:xfrm>
              <a:off x="5061" y="2316"/>
              <a:ext cx="0" cy="3"/>
            </a:xfrm>
            <a:custGeom>
              <a:avLst/>
              <a:gdLst/>
              <a:ahLst/>
              <a:cxnLst>
                <a:cxn ang="0">
                  <a:pos x="0" y="4"/>
                </a:cxn>
                <a:cxn ang="0">
                  <a:pos x="0" y="4"/>
                </a:cxn>
                <a:cxn ang="0">
                  <a:pos x="0" y="0"/>
                </a:cxn>
                <a:cxn ang="0">
                  <a:pos x="0" y="0"/>
                </a:cxn>
                <a:cxn ang="0">
                  <a:pos x="0" y="0"/>
                </a:cxn>
                <a:cxn ang="0">
                  <a:pos x="0" y="0"/>
                </a:cxn>
                <a:cxn ang="0">
                  <a:pos x="0" y="0"/>
                </a:cxn>
                <a:cxn ang="0">
                  <a:pos x="0" y="4"/>
                </a:cxn>
                <a:cxn ang="0">
                  <a:pos x="0" y="4"/>
                </a:cxn>
                <a:cxn ang="0">
                  <a:pos x="0" y="0"/>
                </a:cxn>
                <a:cxn ang="0">
                  <a:pos x="0" y="4"/>
                </a:cxn>
              </a:cxnLst>
              <a:rect l="0" t="0" r="r" b="b"/>
              <a:pathLst>
                <a:path h="4">
                  <a:moveTo>
                    <a:pt x="0" y="4"/>
                  </a:moveTo>
                  <a:lnTo>
                    <a:pt x="0" y="4"/>
                  </a:lnTo>
                  <a:lnTo>
                    <a:pt x="0" y="0"/>
                  </a:lnTo>
                  <a:lnTo>
                    <a:pt x="0" y="0"/>
                  </a:lnTo>
                  <a:lnTo>
                    <a:pt x="0" y="0"/>
                  </a:lnTo>
                  <a:lnTo>
                    <a:pt x="0" y="0"/>
                  </a:lnTo>
                  <a:lnTo>
                    <a:pt x="0" y="0"/>
                  </a:lnTo>
                  <a:lnTo>
                    <a:pt x="0" y="4"/>
                  </a:lnTo>
                  <a:lnTo>
                    <a:pt x="0" y="4"/>
                  </a:lnTo>
                  <a:lnTo>
                    <a:pt x="0" y="0"/>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38" name="Freeform 706"/>
            <p:cNvSpPr>
              <a:spLocks noChangeAspect="1"/>
            </p:cNvSpPr>
            <p:nvPr/>
          </p:nvSpPr>
          <p:spPr bwMode="auto">
            <a:xfrm>
              <a:off x="5061" y="2316"/>
              <a:ext cx="6" cy="3"/>
            </a:xfrm>
            <a:custGeom>
              <a:avLst/>
              <a:gdLst/>
              <a:ahLst/>
              <a:cxnLst>
                <a:cxn ang="0">
                  <a:pos x="4" y="4"/>
                </a:cxn>
                <a:cxn ang="0">
                  <a:pos x="4" y="4"/>
                </a:cxn>
                <a:cxn ang="0">
                  <a:pos x="4" y="4"/>
                </a:cxn>
                <a:cxn ang="0">
                  <a:pos x="0" y="4"/>
                </a:cxn>
                <a:cxn ang="0">
                  <a:pos x="0" y="0"/>
                </a:cxn>
                <a:cxn ang="0">
                  <a:pos x="4" y="0"/>
                </a:cxn>
                <a:cxn ang="0">
                  <a:pos x="4" y="4"/>
                </a:cxn>
              </a:cxnLst>
              <a:rect l="0" t="0" r="r" b="b"/>
              <a:pathLst>
                <a:path w="4" h="4">
                  <a:moveTo>
                    <a:pt x="4" y="4"/>
                  </a:moveTo>
                  <a:lnTo>
                    <a:pt x="4" y="4"/>
                  </a:lnTo>
                  <a:lnTo>
                    <a:pt x="4" y="4"/>
                  </a:lnTo>
                  <a:lnTo>
                    <a:pt x="0" y="4"/>
                  </a:lnTo>
                  <a:lnTo>
                    <a:pt x="0" y="0"/>
                  </a:lnTo>
                  <a:lnTo>
                    <a:pt x="4" y="0"/>
                  </a:lnTo>
                  <a:lnTo>
                    <a:pt x="4"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39" name="Freeform 707"/>
            <p:cNvSpPr>
              <a:spLocks noChangeAspect="1"/>
            </p:cNvSpPr>
            <p:nvPr/>
          </p:nvSpPr>
          <p:spPr bwMode="auto">
            <a:xfrm>
              <a:off x="5066" y="2316"/>
              <a:ext cx="3" cy="3"/>
            </a:xfrm>
            <a:custGeom>
              <a:avLst/>
              <a:gdLst/>
              <a:ahLst/>
              <a:cxnLst>
                <a:cxn ang="0">
                  <a:pos x="0" y="0"/>
                </a:cxn>
                <a:cxn ang="0">
                  <a:pos x="0" y="0"/>
                </a:cxn>
                <a:cxn ang="0">
                  <a:pos x="0" y="0"/>
                </a:cxn>
                <a:cxn ang="0">
                  <a:pos x="0" y="0"/>
                </a:cxn>
                <a:cxn ang="0">
                  <a:pos x="0" y="0"/>
                </a:cxn>
                <a:cxn ang="0">
                  <a:pos x="0" y="0"/>
                </a:cxn>
                <a:cxn ang="0">
                  <a:pos x="4" y="0"/>
                </a:cxn>
                <a:cxn ang="0">
                  <a:pos x="4" y="0"/>
                </a:cxn>
                <a:cxn ang="0">
                  <a:pos x="4" y="0"/>
                </a:cxn>
                <a:cxn ang="0">
                  <a:pos x="4" y="0"/>
                </a:cxn>
                <a:cxn ang="0">
                  <a:pos x="4" y="0"/>
                </a:cxn>
                <a:cxn ang="0">
                  <a:pos x="4" y="0"/>
                </a:cxn>
                <a:cxn ang="0">
                  <a:pos x="4" y="4"/>
                </a:cxn>
                <a:cxn ang="0">
                  <a:pos x="0" y="4"/>
                </a:cxn>
                <a:cxn ang="0">
                  <a:pos x="0" y="4"/>
                </a:cxn>
                <a:cxn ang="0">
                  <a:pos x="0" y="0"/>
                </a:cxn>
                <a:cxn ang="0">
                  <a:pos x="0" y="0"/>
                </a:cxn>
                <a:cxn ang="0">
                  <a:pos x="0" y="0"/>
                </a:cxn>
              </a:cxnLst>
              <a:rect l="0" t="0" r="r" b="b"/>
              <a:pathLst>
                <a:path w="4" h="4">
                  <a:moveTo>
                    <a:pt x="0" y="0"/>
                  </a:moveTo>
                  <a:lnTo>
                    <a:pt x="0" y="0"/>
                  </a:lnTo>
                  <a:lnTo>
                    <a:pt x="0" y="0"/>
                  </a:lnTo>
                  <a:lnTo>
                    <a:pt x="0" y="0"/>
                  </a:lnTo>
                  <a:lnTo>
                    <a:pt x="0" y="0"/>
                  </a:lnTo>
                  <a:lnTo>
                    <a:pt x="0" y="0"/>
                  </a:lnTo>
                  <a:lnTo>
                    <a:pt x="4" y="0"/>
                  </a:lnTo>
                  <a:lnTo>
                    <a:pt x="4" y="0"/>
                  </a:lnTo>
                  <a:lnTo>
                    <a:pt x="4" y="0"/>
                  </a:lnTo>
                  <a:lnTo>
                    <a:pt x="4" y="0"/>
                  </a:lnTo>
                  <a:lnTo>
                    <a:pt x="4" y="0"/>
                  </a:lnTo>
                  <a:lnTo>
                    <a:pt x="4" y="0"/>
                  </a:lnTo>
                  <a:lnTo>
                    <a:pt x="4" y="4"/>
                  </a:lnTo>
                  <a:lnTo>
                    <a:pt x="0" y="4"/>
                  </a:lnTo>
                  <a:lnTo>
                    <a:pt x="0" y="4"/>
                  </a:lnTo>
                  <a:lnTo>
                    <a:pt x="0" y="0"/>
                  </a:lnTo>
                  <a:lnTo>
                    <a:pt x="0" y="0"/>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40" name="Freeform 708"/>
            <p:cNvSpPr>
              <a:spLocks noChangeAspect="1"/>
            </p:cNvSpPr>
            <p:nvPr/>
          </p:nvSpPr>
          <p:spPr bwMode="auto">
            <a:xfrm>
              <a:off x="5066" y="2316"/>
              <a:ext cx="3" cy="3"/>
            </a:xfrm>
            <a:custGeom>
              <a:avLst/>
              <a:gdLst/>
              <a:ahLst/>
              <a:cxnLst>
                <a:cxn ang="0">
                  <a:pos x="0" y="0"/>
                </a:cxn>
                <a:cxn ang="0">
                  <a:pos x="0" y="0"/>
                </a:cxn>
                <a:cxn ang="0">
                  <a:pos x="0" y="0"/>
                </a:cxn>
                <a:cxn ang="0">
                  <a:pos x="0" y="0"/>
                </a:cxn>
                <a:cxn ang="0">
                  <a:pos x="4" y="4"/>
                </a:cxn>
                <a:cxn ang="0">
                  <a:pos x="4" y="4"/>
                </a:cxn>
                <a:cxn ang="0">
                  <a:pos x="4" y="4"/>
                </a:cxn>
                <a:cxn ang="0">
                  <a:pos x="4" y="0"/>
                </a:cxn>
                <a:cxn ang="0">
                  <a:pos x="4" y="0"/>
                </a:cxn>
                <a:cxn ang="0">
                  <a:pos x="4" y="0"/>
                </a:cxn>
                <a:cxn ang="0">
                  <a:pos x="4" y="0"/>
                </a:cxn>
                <a:cxn ang="0">
                  <a:pos x="4" y="0"/>
                </a:cxn>
                <a:cxn ang="0">
                  <a:pos x="4" y="0"/>
                </a:cxn>
                <a:cxn ang="0">
                  <a:pos x="4" y="0"/>
                </a:cxn>
                <a:cxn ang="0">
                  <a:pos x="4" y="0"/>
                </a:cxn>
                <a:cxn ang="0">
                  <a:pos x="0" y="0"/>
                </a:cxn>
                <a:cxn ang="0">
                  <a:pos x="0" y="0"/>
                </a:cxn>
                <a:cxn ang="0">
                  <a:pos x="0" y="0"/>
                </a:cxn>
              </a:cxnLst>
              <a:rect l="0" t="0" r="r" b="b"/>
              <a:pathLst>
                <a:path w="4" h="4">
                  <a:moveTo>
                    <a:pt x="0" y="0"/>
                  </a:moveTo>
                  <a:lnTo>
                    <a:pt x="0" y="0"/>
                  </a:lnTo>
                  <a:lnTo>
                    <a:pt x="0" y="0"/>
                  </a:lnTo>
                  <a:lnTo>
                    <a:pt x="0" y="0"/>
                  </a:lnTo>
                  <a:lnTo>
                    <a:pt x="4" y="4"/>
                  </a:lnTo>
                  <a:lnTo>
                    <a:pt x="4" y="4"/>
                  </a:lnTo>
                  <a:lnTo>
                    <a:pt x="4" y="4"/>
                  </a:lnTo>
                  <a:lnTo>
                    <a:pt x="4" y="0"/>
                  </a:lnTo>
                  <a:lnTo>
                    <a:pt x="4" y="0"/>
                  </a:lnTo>
                  <a:lnTo>
                    <a:pt x="4" y="0"/>
                  </a:lnTo>
                  <a:lnTo>
                    <a:pt x="4" y="0"/>
                  </a:lnTo>
                  <a:lnTo>
                    <a:pt x="4" y="0"/>
                  </a:lnTo>
                  <a:lnTo>
                    <a:pt x="4" y="0"/>
                  </a:lnTo>
                  <a:lnTo>
                    <a:pt x="4" y="0"/>
                  </a:lnTo>
                  <a:lnTo>
                    <a:pt x="4" y="0"/>
                  </a:lnTo>
                  <a:lnTo>
                    <a:pt x="0" y="0"/>
                  </a:lnTo>
                  <a:lnTo>
                    <a:pt x="0" y="0"/>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41" name="Freeform 709"/>
            <p:cNvSpPr>
              <a:spLocks noChangeAspect="1"/>
            </p:cNvSpPr>
            <p:nvPr/>
          </p:nvSpPr>
          <p:spPr bwMode="auto">
            <a:xfrm>
              <a:off x="5069" y="2311"/>
              <a:ext cx="3" cy="6"/>
            </a:xfrm>
            <a:custGeom>
              <a:avLst/>
              <a:gdLst/>
              <a:ahLst/>
              <a:cxnLst>
                <a:cxn ang="0">
                  <a:pos x="0" y="4"/>
                </a:cxn>
                <a:cxn ang="0">
                  <a:pos x="0" y="4"/>
                </a:cxn>
                <a:cxn ang="0">
                  <a:pos x="0" y="0"/>
                </a:cxn>
                <a:cxn ang="0">
                  <a:pos x="3" y="0"/>
                </a:cxn>
                <a:cxn ang="0">
                  <a:pos x="3" y="0"/>
                </a:cxn>
                <a:cxn ang="0">
                  <a:pos x="3" y="4"/>
                </a:cxn>
                <a:cxn ang="0">
                  <a:pos x="3" y="4"/>
                </a:cxn>
                <a:cxn ang="0">
                  <a:pos x="3" y="0"/>
                </a:cxn>
                <a:cxn ang="0">
                  <a:pos x="3" y="0"/>
                </a:cxn>
                <a:cxn ang="0">
                  <a:pos x="0" y="4"/>
                </a:cxn>
                <a:cxn ang="0">
                  <a:pos x="0" y="4"/>
                </a:cxn>
                <a:cxn ang="0">
                  <a:pos x="0" y="4"/>
                </a:cxn>
                <a:cxn ang="0">
                  <a:pos x="3" y="4"/>
                </a:cxn>
                <a:cxn ang="0">
                  <a:pos x="3" y="4"/>
                </a:cxn>
                <a:cxn ang="0">
                  <a:pos x="3" y="4"/>
                </a:cxn>
                <a:cxn ang="0">
                  <a:pos x="3" y="4"/>
                </a:cxn>
                <a:cxn ang="0">
                  <a:pos x="3" y="4"/>
                </a:cxn>
                <a:cxn ang="0">
                  <a:pos x="0" y="4"/>
                </a:cxn>
                <a:cxn ang="0">
                  <a:pos x="0" y="4"/>
                </a:cxn>
                <a:cxn ang="0">
                  <a:pos x="0" y="4"/>
                </a:cxn>
              </a:cxnLst>
              <a:rect l="0" t="0" r="r" b="b"/>
              <a:pathLst>
                <a:path w="3" h="4">
                  <a:moveTo>
                    <a:pt x="0" y="4"/>
                  </a:moveTo>
                  <a:lnTo>
                    <a:pt x="0" y="4"/>
                  </a:lnTo>
                  <a:lnTo>
                    <a:pt x="0" y="0"/>
                  </a:lnTo>
                  <a:lnTo>
                    <a:pt x="3" y="0"/>
                  </a:lnTo>
                  <a:lnTo>
                    <a:pt x="3" y="0"/>
                  </a:lnTo>
                  <a:lnTo>
                    <a:pt x="3" y="4"/>
                  </a:lnTo>
                  <a:lnTo>
                    <a:pt x="3" y="4"/>
                  </a:lnTo>
                  <a:lnTo>
                    <a:pt x="3" y="0"/>
                  </a:lnTo>
                  <a:lnTo>
                    <a:pt x="3" y="0"/>
                  </a:lnTo>
                  <a:lnTo>
                    <a:pt x="0" y="4"/>
                  </a:lnTo>
                  <a:lnTo>
                    <a:pt x="0" y="4"/>
                  </a:lnTo>
                  <a:lnTo>
                    <a:pt x="0" y="4"/>
                  </a:lnTo>
                  <a:lnTo>
                    <a:pt x="3" y="4"/>
                  </a:lnTo>
                  <a:lnTo>
                    <a:pt x="3" y="4"/>
                  </a:lnTo>
                  <a:lnTo>
                    <a:pt x="3" y="4"/>
                  </a:lnTo>
                  <a:lnTo>
                    <a:pt x="3" y="4"/>
                  </a:lnTo>
                  <a:lnTo>
                    <a:pt x="3" y="4"/>
                  </a:lnTo>
                  <a:lnTo>
                    <a:pt x="0" y="4"/>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42" name="Freeform 710"/>
            <p:cNvSpPr>
              <a:spLocks noChangeAspect="1"/>
            </p:cNvSpPr>
            <p:nvPr/>
          </p:nvSpPr>
          <p:spPr bwMode="auto">
            <a:xfrm>
              <a:off x="5072" y="2311"/>
              <a:ext cx="3" cy="6"/>
            </a:xfrm>
            <a:custGeom>
              <a:avLst/>
              <a:gdLst/>
              <a:ahLst/>
              <a:cxnLst>
                <a:cxn ang="0">
                  <a:pos x="0" y="4"/>
                </a:cxn>
                <a:cxn ang="0">
                  <a:pos x="0" y="0"/>
                </a:cxn>
                <a:cxn ang="0">
                  <a:pos x="0" y="0"/>
                </a:cxn>
                <a:cxn ang="0">
                  <a:pos x="0" y="4"/>
                </a:cxn>
                <a:cxn ang="0">
                  <a:pos x="4" y="0"/>
                </a:cxn>
                <a:cxn ang="0">
                  <a:pos x="4" y="0"/>
                </a:cxn>
                <a:cxn ang="0">
                  <a:pos x="4" y="4"/>
                </a:cxn>
                <a:cxn ang="0">
                  <a:pos x="4" y="4"/>
                </a:cxn>
                <a:cxn ang="0">
                  <a:pos x="4" y="4"/>
                </a:cxn>
                <a:cxn ang="0">
                  <a:pos x="4" y="4"/>
                </a:cxn>
                <a:cxn ang="0">
                  <a:pos x="0" y="4"/>
                </a:cxn>
                <a:cxn ang="0">
                  <a:pos x="0" y="4"/>
                </a:cxn>
                <a:cxn ang="0">
                  <a:pos x="0" y="4"/>
                </a:cxn>
              </a:cxnLst>
              <a:rect l="0" t="0" r="r" b="b"/>
              <a:pathLst>
                <a:path w="4" h="4">
                  <a:moveTo>
                    <a:pt x="0" y="4"/>
                  </a:moveTo>
                  <a:lnTo>
                    <a:pt x="0" y="0"/>
                  </a:lnTo>
                  <a:lnTo>
                    <a:pt x="0" y="0"/>
                  </a:lnTo>
                  <a:lnTo>
                    <a:pt x="0" y="4"/>
                  </a:lnTo>
                  <a:lnTo>
                    <a:pt x="4" y="0"/>
                  </a:lnTo>
                  <a:lnTo>
                    <a:pt x="4" y="0"/>
                  </a:lnTo>
                  <a:lnTo>
                    <a:pt x="4" y="4"/>
                  </a:lnTo>
                  <a:lnTo>
                    <a:pt x="4" y="4"/>
                  </a:lnTo>
                  <a:lnTo>
                    <a:pt x="4" y="4"/>
                  </a:lnTo>
                  <a:lnTo>
                    <a:pt x="4" y="4"/>
                  </a:lnTo>
                  <a:lnTo>
                    <a:pt x="0" y="4"/>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43" name="Freeform 711"/>
            <p:cNvSpPr>
              <a:spLocks noChangeAspect="1" noEditPoints="1"/>
            </p:cNvSpPr>
            <p:nvPr/>
          </p:nvSpPr>
          <p:spPr bwMode="auto">
            <a:xfrm>
              <a:off x="5058" y="2300"/>
              <a:ext cx="3" cy="3"/>
            </a:xfrm>
            <a:custGeom>
              <a:avLst/>
              <a:gdLst/>
              <a:ahLst/>
              <a:cxnLst>
                <a:cxn ang="0">
                  <a:pos x="0" y="3"/>
                </a:cxn>
                <a:cxn ang="0">
                  <a:pos x="0" y="3"/>
                </a:cxn>
                <a:cxn ang="0">
                  <a:pos x="0" y="3"/>
                </a:cxn>
                <a:cxn ang="0">
                  <a:pos x="0" y="3"/>
                </a:cxn>
                <a:cxn ang="0">
                  <a:pos x="0" y="0"/>
                </a:cxn>
                <a:cxn ang="0">
                  <a:pos x="0" y="0"/>
                </a:cxn>
                <a:cxn ang="0">
                  <a:pos x="0" y="3"/>
                </a:cxn>
                <a:cxn ang="0">
                  <a:pos x="0" y="3"/>
                </a:cxn>
                <a:cxn ang="0">
                  <a:pos x="0" y="3"/>
                </a:cxn>
                <a:cxn ang="0">
                  <a:pos x="0" y="0"/>
                </a:cxn>
                <a:cxn ang="0">
                  <a:pos x="0" y="0"/>
                </a:cxn>
                <a:cxn ang="0">
                  <a:pos x="4" y="0"/>
                </a:cxn>
                <a:cxn ang="0">
                  <a:pos x="4" y="0"/>
                </a:cxn>
                <a:cxn ang="0">
                  <a:pos x="4" y="0"/>
                </a:cxn>
                <a:cxn ang="0">
                  <a:pos x="4" y="0"/>
                </a:cxn>
                <a:cxn ang="0">
                  <a:pos x="4" y="0"/>
                </a:cxn>
                <a:cxn ang="0">
                  <a:pos x="4" y="0"/>
                </a:cxn>
                <a:cxn ang="0">
                  <a:pos x="4" y="3"/>
                </a:cxn>
                <a:cxn ang="0">
                  <a:pos x="4" y="3"/>
                </a:cxn>
                <a:cxn ang="0">
                  <a:pos x="4" y="3"/>
                </a:cxn>
                <a:cxn ang="0">
                  <a:pos x="4" y="3"/>
                </a:cxn>
                <a:cxn ang="0">
                  <a:pos x="4" y="3"/>
                </a:cxn>
                <a:cxn ang="0">
                  <a:pos x="0" y="3"/>
                </a:cxn>
                <a:cxn ang="0">
                  <a:pos x="0" y="3"/>
                </a:cxn>
                <a:cxn ang="0">
                  <a:pos x="0" y="3"/>
                </a:cxn>
                <a:cxn ang="0">
                  <a:pos x="0" y="3"/>
                </a:cxn>
                <a:cxn ang="0">
                  <a:pos x="0" y="3"/>
                </a:cxn>
                <a:cxn ang="0">
                  <a:pos x="0" y="3"/>
                </a:cxn>
                <a:cxn ang="0">
                  <a:pos x="0" y="3"/>
                </a:cxn>
                <a:cxn ang="0">
                  <a:pos x="4" y="3"/>
                </a:cxn>
                <a:cxn ang="0">
                  <a:pos x="4" y="3"/>
                </a:cxn>
                <a:cxn ang="0">
                  <a:pos x="4" y="3"/>
                </a:cxn>
                <a:cxn ang="0">
                  <a:pos x="4" y="3"/>
                </a:cxn>
                <a:cxn ang="0">
                  <a:pos x="4" y="3"/>
                </a:cxn>
                <a:cxn ang="0">
                  <a:pos x="4" y="0"/>
                </a:cxn>
                <a:cxn ang="0">
                  <a:pos x="4" y="0"/>
                </a:cxn>
                <a:cxn ang="0">
                  <a:pos x="4" y="0"/>
                </a:cxn>
                <a:cxn ang="0">
                  <a:pos x="4" y="0"/>
                </a:cxn>
                <a:cxn ang="0">
                  <a:pos x="4" y="0"/>
                </a:cxn>
                <a:cxn ang="0">
                  <a:pos x="4" y="0"/>
                </a:cxn>
                <a:cxn ang="0">
                  <a:pos x="0" y="0"/>
                </a:cxn>
                <a:cxn ang="0">
                  <a:pos x="0" y="0"/>
                </a:cxn>
                <a:cxn ang="0">
                  <a:pos x="0" y="3"/>
                </a:cxn>
                <a:cxn ang="0">
                  <a:pos x="0" y="3"/>
                </a:cxn>
              </a:cxnLst>
              <a:rect l="0" t="0" r="r" b="b"/>
              <a:pathLst>
                <a:path w="4" h="3">
                  <a:moveTo>
                    <a:pt x="0" y="3"/>
                  </a:moveTo>
                  <a:lnTo>
                    <a:pt x="0" y="3"/>
                  </a:lnTo>
                  <a:lnTo>
                    <a:pt x="0" y="3"/>
                  </a:lnTo>
                  <a:lnTo>
                    <a:pt x="0" y="3"/>
                  </a:lnTo>
                  <a:lnTo>
                    <a:pt x="0" y="0"/>
                  </a:lnTo>
                  <a:lnTo>
                    <a:pt x="0" y="0"/>
                  </a:lnTo>
                  <a:lnTo>
                    <a:pt x="0" y="3"/>
                  </a:lnTo>
                  <a:lnTo>
                    <a:pt x="0" y="3"/>
                  </a:lnTo>
                  <a:close/>
                  <a:moveTo>
                    <a:pt x="0" y="3"/>
                  </a:moveTo>
                  <a:lnTo>
                    <a:pt x="0" y="0"/>
                  </a:lnTo>
                  <a:lnTo>
                    <a:pt x="0" y="0"/>
                  </a:lnTo>
                  <a:lnTo>
                    <a:pt x="4" y="0"/>
                  </a:lnTo>
                  <a:lnTo>
                    <a:pt x="4" y="0"/>
                  </a:lnTo>
                  <a:lnTo>
                    <a:pt x="4" y="0"/>
                  </a:lnTo>
                  <a:lnTo>
                    <a:pt x="4" y="0"/>
                  </a:lnTo>
                  <a:lnTo>
                    <a:pt x="4" y="0"/>
                  </a:lnTo>
                  <a:lnTo>
                    <a:pt x="4" y="0"/>
                  </a:lnTo>
                  <a:lnTo>
                    <a:pt x="4" y="3"/>
                  </a:lnTo>
                  <a:lnTo>
                    <a:pt x="4" y="3"/>
                  </a:lnTo>
                  <a:lnTo>
                    <a:pt x="4" y="3"/>
                  </a:lnTo>
                  <a:lnTo>
                    <a:pt x="4" y="3"/>
                  </a:lnTo>
                  <a:lnTo>
                    <a:pt x="4" y="3"/>
                  </a:lnTo>
                  <a:lnTo>
                    <a:pt x="0" y="3"/>
                  </a:lnTo>
                  <a:lnTo>
                    <a:pt x="0" y="3"/>
                  </a:lnTo>
                  <a:lnTo>
                    <a:pt x="0" y="3"/>
                  </a:lnTo>
                  <a:lnTo>
                    <a:pt x="0" y="3"/>
                  </a:lnTo>
                  <a:close/>
                  <a:moveTo>
                    <a:pt x="0" y="3"/>
                  </a:moveTo>
                  <a:lnTo>
                    <a:pt x="0" y="3"/>
                  </a:lnTo>
                  <a:lnTo>
                    <a:pt x="0" y="3"/>
                  </a:lnTo>
                  <a:lnTo>
                    <a:pt x="4" y="3"/>
                  </a:lnTo>
                  <a:lnTo>
                    <a:pt x="4" y="3"/>
                  </a:lnTo>
                  <a:lnTo>
                    <a:pt x="4" y="3"/>
                  </a:lnTo>
                  <a:lnTo>
                    <a:pt x="4" y="3"/>
                  </a:lnTo>
                  <a:lnTo>
                    <a:pt x="4" y="3"/>
                  </a:lnTo>
                  <a:lnTo>
                    <a:pt x="4" y="0"/>
                  </a:lnTo>
                  <a:lnTo>
                    <a:pt x="4" y="0"/>
                  </a:lnTo>
                  <a:lnTo>
                    <a:pt x="4" y="0"/>
                  </a:lnTo>
                  <a:lnTo>
                    <a:pt x="4" y="0"/>
                  </a:lnTo>
                  <a:lnTo>
                    <a:pt x="4" y="0"/>
                  </a:lnTo>
                  <a:lnTo>
                    <a:pt x="4" y="0"/>
                  </a:lnTo>
                  <a:lnTo>
                    <a:pt x="0" y="0"/>
                  </a:lnTo>
                  <a:lnTo>
                    <a:pt x="0" y="0"/>
                  </a:lnTo>
                  <a:lnTo>
                    <a:pt x="0" y="3"/>
                  </a:lnTo>
                  <a:lnTo>
                    <a:pt x="0" y="3"/>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44" name="Freeform 712"/>
            <p:cNvSpPr>
              <a:spLocks noChangeAspect="1" noEditPoints="1"/>
            </p:cNvSpPr>
            <p:nvPr/>
          </p:nvSpPr>
          <p:spPr bwMode="auto">
            <a:xfrm>
              <a:off x="5061" y="2300"/>
              <a:ext cx="8" cy="3"/>
            </a:xfrm>
            <a:custGeom>
              <a:avLst/>
              <a:gdLst/>
              <a:ahLst/>
              <a:cxnLst>
                <a:cxn ang="0">
                  <a:pos x="0" y="0"/>
                </a:cxn>
                <a:cxn ang="0">
                  <a:pos x="4" y="0"/>
                </a:cxn>
                <a:cxn ang="0">
                  <a:pos x="4" y="0"/>
                </a:cxn>
                <a:cxn ang="0">
                  <a:pos x="4" y="0"/>
                </a:cxn>
                <a:cxn ang="0">
                  <a:pos x="4" y="0"/>
                </a:cxn>
                <a:cxn ang="0">
                  <a:pos x="4" y="0"/>
                </a:cxn>
                <a:cxn ang="0">
                  <a:pos x="4" y="0"/>
                </a:cxn>
                <a:cxn ang="0">
                  <a:pos x="4" y="0"/>
                </a:cxn>
                <a:cxn ang="0">
                  <a:pos x="4" y="0"/>
                </a:cxn>
                <a:cxn ang="0">
                  <a:pos x="4" y="3"/>
                </a:cxn>
                <a:cxn ang="0">
                  <a:pos x="4" y="3"/>
                </a:cxn>
                <a:cxn ang="0">
                  <a:pos x="4" y="3"/>
                </a:cxn>
                <a:cxn ang="0">
                  <a:pos x="4" y="3"/>
                </a:cxn>
                <a:cxn ang="0">
                  <a:pos x="4" y="3"/>
                </a:cxn>
                <a:cxn ang="0">
                  <a:pos x="4" y="3"/>
                </a:cxn>
                <a:cxn ang="0">
                  <a:pos x="4" y="3"/>
                </a:cxn>
                <a:cxn ang="0">
                  <a:pos x="4" y="3"/>
                </a:cxn>
                <a:cxn ang="0">
                  <a:pos x="4" y="3"/>
                </a:cxn>
                <a:cxn ang="0">
                  <a:pos x="0" y="0"/>
                </a:cxn>
                <a:cxn ang="0">
                  <a:pos x="0" y="0"/>
                </a:cxn>
                <a:cxn ang="0">
                  <a:pos x="4" y="3"/>
                </a:cxn>
                <a:cxn ang="0">
                  <a:pos x="4" y="0"/>
                </a:cxn>
                <a:cxn ang="0">
                  <a:pos x="8" y="0"/>
                </a:cxn>
                <a:cxn ang="0">
                  <a:pos x="8" y="0"/>
                </a:cxn>
                <a:cxn ang="0">
                  <a:pos x="8" y="0"/>
                </a:cxn>
                <a:cxn ang="0">
                  <a:pos x="8" y="0"/>
                </a:cxn>
                <a:cxn ang="0">
                  <a:pos x="8" y="0"/>
                </a:cxn>
                <a:cxn ang="0">
                  <a:pos x="8" y="3"/>
                </a:cxn>
                <a:cxn ang="0">
                  <a:pos x="8" y="3"/>
                </a:cxn>
                <a:cxn ang="0">
                  <a:pos x="8" y="0"/>
                </a:cxn>
                <a:cxn ang="0">
                  <a:pos x="8" y="3"/>
                </a:cxn>
                <a:cxn ang="0">
                  <a:pos x="8" y="3"/>
                </a:cxn>
                <a:cxn ang="0">
                  <a:pos x="4" y="3"/>
                </a:cxn>
                <a:cxn ang="0">
                  <a:pos x="4" y="3"/>
                </a:cxn>
              </a:cxnLst>
              <a:rect l="0" t="0" r="r" b="b"/>
              <a:pathLst>
                <a:path w="8" h="3">
                  <a:moveTo>
                    <a:pt x="0" y="0"/>
                  </a:moveTo>
                  <a:lnTo>
                    <a:pt x="4" y="0"/>
                  </a:lnTo>
                  <a:lnTo>
                    <a:pt x="4" y="0"/>
                  </a:lnTo>
                  <a:lnTo>
                    <a:pt x="4" y="0"/>
                  </a:lnTo>
                  <a:lnTo>
                    <a:pt x="4" y="0"/>
                  </a:lnTo>
                  <a:lnTo>
                    <a:pt x="4" y="0"/>
                  </a:lnTo>
                  <a:lnTo>
                    <a:pt x="4" y="0"/>
                  </a:lnTo>
                  <a:lnTo>
                    <a:pt x="4" y="0"/>
                  </a:lnTo>
                  <a:lnTo>
                    <a:pt x="4" y="0"/>
                  </a:lnTo>
                  <a:lnTo>
                    <a:pt x="4" y="3"/>
                  </a:lnTo>
                  <a:lnTo>
                    <a:pt x="4" y="3"/>
                  </a:lnTo>
                  <a:lnTo>
                    <a:pt x="4" y="3"/>
                  </a:lnTo>
                  <a:lnTo>
                    <a:pt x="4" y="3"/>
                  </a:lnTo>
                  <a:lnTo>
                    <a:pt x="4" y="3"/>
                  </a:lnTo>
                  <a:lnTo>
                    <a:pt x="4" y="3"/>
                  </a:lnTo>
                  <a:lnTo>
                    <a:pt x="4" y="3"/>
                  </a:lnTo>
                  <a:lnTo>
                    <a:pt x="4" y="3"/>
                  </a:lnTo>
                  <a:lnTo>
                    <a:pt x="4" y="3"/>
                  </a:lnTo>
                  <a:lnTo>
                    <a:pt x="0" y="0"/>
                  </a:lnTo>
                  <a:lnTo>
                    <a:pt x="0" y="0"/>
                  </a:lnTo>
                  <a:close/>
                  <a:moveTo>
                    <a:pt x="4" y="3"/>
                  </a:moveTo>
                  <a:lnTo>
                    <a:pt x="4" y="0"/>
                  </a:lnTo>
                  <a:lnTo>
                    <a:pt x="8" y="0"/>
                  </a:lnTo>
                  <a:lnTo>
                    <a:pt x="8" y="0"/>
                  </a:lnTo>
                  <a:lnTo>
                    <a:pt x="8" y="0"/>
                  </a:lnTo>
                  <a:lnTo>
                    <a:pt x="8" y="0"/>
                  </a:lnTo>
                  <a:lnTo>
                    <a:pt x="8" y="0"/>
                  </a:lnTo>
                  <a:lnTo>
                    <a:pt x="8" y="3"/>
                  </a:lnTo>
                  <a:lnTo>
                    <a:pt x="8" y="3"/>
                  </a:lnTo>
                  <a:lnTo>
                    <a:pt x="8" y="0"/>
                  </a:lnTo>
                  <a:lnTo>
                    <a:pt x="8" y="3"/>
                  </a:lnTo>
                  <a:lnTo>
                    <a:pt x="8" y="3"/>
                  </a:lnTo>
                  <a:lnTo>
                    <a:pt x="4" y="3"/>
                  </a:lnTo>
                  <a:lnTo>
                    <a:pt x="4" y="3"/>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45" name="Freeform 713"/>
            <p:cNvSpPr>
              <a:spLocks noChangeAspect="1"/>
            </p:cNvSpPr>
            <p:nvPr/>
          </p:nvSpPr>
          <p:spPr bwMode="auto">
            <a:xfrm>
              <a:off x="5058" y="2300"/>
              <a:ext cx="0" cy="3"/>
            </a:xfrm>
            <a:custGeom>
              <a:avLst/>
              <a:gdLst/>
              <a:ahLst/>
              <a:cxnLst>
                <a:cxn ang="0">
                  <a:pos x="0" y="3"/>
                </a:cxn>
                <a:cxn ang="0">
                  <a:pos x="0" y="3"/>
                </a:cxn>
                <a:cxn ang="0">
                  <a:pos x="0" y="3"/>
                </a:cxn>
                <a:cxn ang="0">
                  <a:pos x="0" y="3"/>
                </a:cxn>
                <a:cxn ang="0">
                  <a:pos x="0" y="0"/>
                </a:cxn>
                <a:cxn ang="0">
                  <a:pos x="0" y="0"/>
                </a:cxn>
                <a:cxn ang="0">
                  <a:pos x="0" y="3"/>
                </a:cxn>
              </a:cxnLst>
              <a:rect l="0" t="0" r="r" b="b"/>
              <a:pathLst>
                <a:path h="3">
                  <a:moveTo>
                    <a:pt x="0" y="3"/>
                  </a:moveTo>
                  <a:lnTo>
                    <a:pt x="0" y="3"/>
                  </a:lnTo>
                  <a:lnTo>
                    <a:pt x="0" y="3"/>
                  </a:lnTo>
                  <a:lnTo>
                    <a:pt x="0" y="3"/>
                  </a:lnTo>
                  <a:lnTo>
                    <a:pt x="0" y="0"/>
                  </a:lnTo>
                  <a:lnTo>
                    <a:pt x="0" y="0"/>
                  </a:lnTo>
                  <a:lnTo>
                    <a:pt x="0" y="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46" name="Freeform 714"/>
            <p:cNvSpPr>
              <a:spLocks noChangeAspect="1"/>
            </p:cNvSpPr>
            <p:nvPr/>
          </p:nvSpPr>
          <p:spPr bwMode="auto">
            <a:xfrm>
              <a:off x="5058" y="2300"/>
              <a:ext cx="3" cy="3"/>
            </a:xfrm>
            <a:custGeom>
              <a:avLst/>
              <a:gdLst/>
              <a:ahLst/>
              <a:cxnLst>
                <a:cxn ang="0">
                  <a:pos x="0" y="3"/>
                </a:cxn>
                <a:cxn ang="0">
                  <a:pos x="0" y="3"/>
                </a:cxn>
                <a:cxn ang="0">
                  <a:pos x="0" y="3"/>
                </a:cxn>
                <a:cxn ang="0">
                  <a:pos x="0" y="0"/>
                </a:cxn>
                <a:cxn ang="0">
                  <a:pos x="4" y="0"/>
                </a:cxn>
                <a:cxn ang="0">
                  <a:pos x="4" y="0"/>
                </a:cxn>
                <a:cxn ang="0">
                  <a:pos x="4" y="0"/>
                </a:cxn>
                <a:cxn ang="0">
                  <a:pos x="4" y="0"/>
                </a:cxn>
                <a:cxn ang="0">
                  <a:pos x="4" y="0"/>
                </a:cxn>
                <a:cxn ang="0">
                  <a:pos x="4" y="3"/>
                </a:cxn>
                <a:cxn ang="0">
                  <a:pos x="4" y="3"/>
                </a:cxn>
                <a:cxn ang="0">
                  <a:pos x="4" y="3"/>
                </a:cxn>
                <a:cxn ang="0">
                  <a:pos x="4" y="3"/>
                </a:cxn>
                <a:cxn ang="0">
                  <a:pos x="4" y="3"/>
                </a:cxn>
                <a:cxn ang="0">
                  <a:pos x="4" y="3"/>
                </a:cxn>
                <a:cxn ang="0">
                  <a:pos x="0" y="3"/>
                </a:cxn>
                <a:cxn ang="0">
                  <a:pos x="0" y="3"/>
                </a:cxn>
                <a:cxn ang="0">
                  <a:pos x="0" y="3"/>
                </a:cxn>
              </a:cxnLst>
              <a:rect l="0" t="0" r="r" b="b"/>
              <a:pathLst>
                <a:path w="4" h="3">
                  <a:moveTo>
                    <a:pt x="0" y="3"/>
                  </a:moveTo>
                  <a:lnTo>
                    <a:pt x="0" y="3"/>
                  </a:lnTo>
                  <a:lnTo>
                    <a:pt x="0" y="3"/>
                  </a:lnTo>
                  <a:lnTo>
                    <a:pt x="0" y="0"/>
                  </a:lnTo>
                  <a:lnTo>
                    <a:pt x="4" y="0"/>
                  </a:lnTo>
                  <a:lnTo>
                    <a:pt x="4" y="0"/>
                  </a:lnTo>
                  <a:lnTo>
                    <a:pt x="4" y="0"/>
                  </a:lnTo>
                  <a:lnTo>
                    <a:pt x="4" y="0"/>
                  </a:lnTo>
                  <a:lnTo>
                    <a:pt x="4" y="0"/>
                  </a:lnTo>
                  <a:lnTo>
                    <a:pt x="4" y="3"/>
                  </a:lnTo>
                  <a:lnTo>
                    <a:pt x="4" y="3"/>
                  </a:lnTo>
                  <a:lnTo>
                    <a:pt x="4" y="3"/>
                  </a:lnTo>
                  <a:lnTo>
                    <a:pt x="4" y="3"/>
                  </a:lnTo>
                  <a:lnTo>
                    <a:pt x="4" y="3"/>
                  </a:lnTo>
                  <a:lnTo>
                    <a:pt x="4" y="3"/>
                  </a:lnTo>
                  <a:lnTo>
                    <a:pt x="0" y="3"/>
                  </a:lnTo>
                  <a:lnTo>
                    <a:pt x="0" y="3"/>
                  </a:lnTo>
                  <a:lnTo>
                    <a:pt x="0" y="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47" name="Freeform 715"/>
            <p:cNvSpPr>
              <a:spLocks noChangeAspect="1"/>
            </p:cNvSpPr>
            <p:nvPr/>
          </p:nvSpPr>
          <p:spPr bwMode="auto">
            <a:xfrm>
              <a:off x="5058" y="2300"/>
              <a:ext cx="3" cy="3"/>
            </a:xfrm>
            <a:custGeom>
              <a:avLst/>
              <a:gdLst/>
              <a:ahLst/>
              <a:cxnLst>
                <a:cxn ang="0">
                  <a:pos x="0" y="3"/>
                </a:cxn>
                <a:cxn ang="0">
                  <a:pos x="0" y="3"/>
                </a:cxn>
                <a:cxn ang="0">
                  <a:pos x="0" y="3"/>
                </a:cxn>
                <a:cxn ang="0">
                  <a:pos x="0" y="3"/>
                </a:cxn>
                <a:cxn ang="0">
                  <a:pos x="0" y="3"/>
                </a:cxn>
                <a:cxn ang="0">
                  <a:pos x="4" y="3"/>
                </a:cxn>
                <a:cxn ang="0">
                  <a:pos x="4" y="3"/>
                </a:cxn>
                <a:cxn ang="0">
                  <a:pos x="4" y="3"/>
                </a:cxn>
                <a:cxn ang="0">
                  <a:pos x="4" y="3"/>
                </a:cxn>
                <a:cxn ang="0">
                  <a:pos x="4" y="3"/>
                </a:cxn>
                <a:cxn ang="0">
                  <a:pos x="4" y="3"/>
                </a:cxn>
                <a:cxn ang="0">
                  <a:pos x="4" y="3"/>
                </a:cxn>
                <a:cxn ang="0">
                  <a:pos x="4" y="0"/>
                </a:cxn>
                <a:cxn ang="0">
                  <a:pos x="4" y="0"/>
                </a:cxn>
                <a:cxn ang="0">
                  <a:pos x="0" y="0"/>
                </a:cxn>
                <a:cxn ang="0">
                  <a:pos x="0" y="3"/>
                </a:cxn>
                <a:cxn ang="0">
                  <a:pos x="0" y="3"/>
                </a:cxn>
                <a:cxn ang="0">
                  <a:pos x="0" y="3"/>
                </a:cxn>
              </a:cxnLst>
              <a:rect l="0" t="0" r="r" b="b"/>
              <a:pathLst>
                <a:path w="4" h="3">
                  <a:moveTo>
                    <a:pt x="0" y="3"/>
                  </a:moveTo>
                  <a:lnTo>
                    <a:pt x="0" y="3"/>
                  </a:lnTo>
                  <a:lnTo>
                    <a:pt x="0" y="3"/>
                  </a:lnTo>
                  <a:lnTo>
                    <a:pt x="0" y="3"/>
                  </a:lnTo>
                  <a:lnTo>
                    <a:pt x="0" y="3"/>
                  </a:lnTo>
                  <a:lnTo>
                    <a:pt x="4" y="3"/>
                  </a:lnTo>
                  <a:lnTo>
                    <a:pt x="4" y="3"/>
                  </a:lnTo>
                  <a:lnTo>
                    <a:pt x="4" y="3"/>
                  </a:lnTo>
                  <a:lnTo>
                    <a:pt x="4" y="3"/>
                  </a:lnTo>
                  <a:lnTo>
                    <a:pt x="4" y="3"/>
                  </a:lnTo>
                  <a:lnTo>
                    <a:pt x="4" y="3"/>
                  </a:lnTo>
                  <a:lnTo>
                    <a:pt x="4" y="3"/>
                  </a:lnTo>
                  <a:lnTo>
                    <a:pt x="4" y="0"/>
                  </a:lnTo>
                  <a:lnTo>
                    <a:pt x="4" y="0"/>
                  </a:lnTo>
                  <a:lnTo>
                    <a:pt x="0" y="0"/>
                  </a:lnTo>
                  <a:lnTo>
                    <a:pt x="0" y="3"/>
                  </a:lnTo>
                  <a:lnTo>
                    <a:pt x="0" y="3"/>
                  </a:lnTo>
                  <a:lnTo>
                    <a:pt x="0" y="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48" name="Freeform 716"/>
            <p:cNvSpPr>
              <a:spLocks noChangeAspect="1"/>
            </p:cNvSpPr>
            <p:nvPr/>
          </p:nvSpPr>
          <p:spPr bwMode="auto">
            <a:xfrm>
              <a:off x="5061" y="2300"/>
              <a:ext cx="6" cy="3"/>
            </a:xfrm>
            <a:custGeom>
              <a:avLst/>
              <a:gdLst/>
              <a:ahLst/>
              <a:cxnLst>
                <a:cxn ang="0">
                  <a:pos x="0" y="0"/>
                </a:cxn>
                <a:cxn ang="0">
                  <a:pos x="0" y="0"/>
                </a:cxn>
                <a:cxn ang="0">
                  <a:pos x="4" y="0"/>
                </a:cxn>
                <a:cxn ang="0">
                  <a:pos x="4" y="0"/>
                </a:cxn>
                <a:cxn ang="0">
                  <a:pos x="4" y="0"/>
                </a:cxn>
                <a:cxn ang="0">
                  <a:pos x="4" y="0"/>
                </a:cxn>
                <a:cxn ang="0">
                  <a:pos x="4" y="0"/>
                </a:cxn>
                <a:cxn ang="0">
                  <a:pos x="4" y="0"/>
                </a:cxn>
                <a:cxn ang="0">
                  <a:pos x="4" y="0"/>
                </a:cxn>
                <a:cxn ang="0">
                  <a:pos x="4" y="0"/>
                </a:cxn>
                <a:cxn ang="0">
                  <a:pos x="4" y="0"/>
                </a:cxn>
                <a:cxn ang="0">
                  <a:pos x="4" y="3"/>
                </a:cxn>
                <a:cxn ang="0">
                  <a:pos x="4" y="3"/>
                </a:cxn>
                <a:cxn ang="0">
                  <a:pos x="4" y="3"/>
                </a:cxn>
                <a:cxn ang="0">
                  <a:pos x="4" y="3"/>
                </a:cxn>
                <a:cxn ang="0">
                  <a:pos x="4" y="3"/>
                </a:cxn>
                <a:cxn ang="0">
                  <a:pos x="4" y="3"/>
                </a:cxn>
                <a:cxn ang="0">
                  <a:pos x="4" y="3"/>
                </a:cxn>
                <a:cxn ang="0">
                  <a:pos x="4" y="3"/>
                </a:cxn>
                <a:cxn ang="0">
                  <a:pos x="0" y="0"/>
                </a:cxn>
              </a:cxnLst>
              <a:rect l="0" t="0" r="r" b="b"/>
              <a:pathLst>
                <a:path w="4" h="3">
                  <a:moveTo>
                    <a:pt x="0" y="0"/>
                  </a:moveTo>
                  <a:lnTo>
                    <a:pt x="0" y="0"/>
                  </a:lnTo>
                  <a:lnTo>
                    <a:pt x="4" y="0"/>
                  </a:lnTo>
                  <a:lnTo>
                    <a:pt x="4" y="0"/>
                  </a:lnTo>
                  <a:lnTo>
                    <a:pt x="4" y="0"/>
                  </a:lnTo>
                  <a:lnTo>
                    <a:pt x="4" y="0"/>
                  </a:lnTo>
                  <a:lnTo>
                    <a:pt x="4" y="0"/>
                  </a:lnTo>
                  <a:lnTo>
                    <a:pt x="4" y="0"/>
                  </a:lnTo>
                  <a:lnTo>
                    <a:pt x="4" y="0"/>
                  </a:lnTo>
                  <a:lnTo>
                    <a:pt x="4" y="0"/>
                  </a:lnTo>
                  <a:lnTo>
                    <a:pt x="4" y="0"/>
                  </a:lnTo>
                  <a:lnTo>
                    <a:pt x="4" y="3"/>
                  </a:lnTo>
                  <a:lnTo>
                    <a:pt x="4" y="3"/>
                  </a:lnTo>
                  <a:lnTo>
                    <a:pt x="4" y="3"/>
                  </a:lnTo>
                  <a:lnTo>
                    <a:pt x="4" y="3"/>
                  </a:lnTo>
                  <a:lnTo>
                    <a:pt x="4" y="3"/>
                  </a:lnTo>
                  <a:lnTo>
                    <a:pt x="4" y="3"/>
                  </a:lnTo>
                  <a:lnTo>
                    <a:pt x="4" y="3"/>
                  </a:lnTo>
                  <a:lnTo>
                    <a:pt x="4" y="3"/>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49" name="Freeform 717"/>
            <p:cNvSpPr>
              <a:spLocks noChangeAspect="1"/>
            </p:cNvSpPr>
            <p:nvPr/>
          </p:nvSpPr>
          <p:spPr bwMode="auto">
            <a:xfrm>
              <a:off x="5066" y="2300"/>
              <a:ext cx="3" cy="3"/>
            </a:xfrm>
            <a:custGeom>
              <a:avLst/>
              <a:gdLst/>
              <a:ahLst/>
              <a:cxnLst>
                <a:cxn ang="0">
                  <a:pos x="0" y="3"/>
                </a:cxn>
                <a:cxn ang="0">
                  <a:pos x="0" y="0"/>
                </a:cxn>
                <a:cxn ang="0">
                  <a:pos x="0" y="0"/>
                </a:cxn>
                <a:cxn ang="0">
                  <a:pos x="0" y="0"/>
                </a:cxn>
                <a:cxn ang="0">
                  <a:pos x="4" y="0"/>
                </a:cxn>
                <a:cxn ang="0">
                  <a:pos x="4" y="0"/>
                </a:cxn>
                <a:cxn ang="0">
                  <a:pos x="4" y="0"/>
                </a:cxn>
                <a:cxn ang="0">
                  <a:pos x="4" y="3"/>
                </a:cxn>
                <a:cxn ang="0">
                  <a:pos x="4" y="3"/>
                </a:cxn>
                <a:cxn ang="0">
                  <a:pos x="4" y="0"/>
                </a:cxn>
                <a:cxn ang="0">
                  <a:pos x="0" y="3"/>
                </a:cxn>
                <a:cxn ang="0">
                  <a:pos x="0" y="3"/>
                </a:cxn>
                <a:cxn ang="0">
                  <a:pos x="0" y="3"/>
                </a:cxn>
              </a:cxnLst>
              <a:rect l="0" t="0" r="r" b="b"/>
              <a:pathLst>
                <a:path w="4" h="3">
                  <a:moveTo>
                    <a:pt x="0" y="3"/>
                  </a:moveTo>
                  <a:lnTo>
                    <a:pt x="0" y="0"/>
                  </a:lnTo>
                  <a:lnTo>
                    <a:pt x="0" y="0"/>
                  </a:lnTo>
                  <a:lnTo>
                    <a:pt x="0" y="0"/>
                  </a:lnTo>
                  <a:lnTo>
                    <a:pt x="4" y="0"/>
                  </a:lnTo>
                  <a:lnTo>
                    <a:pt x="4" y="0"/>
                  </a:lnTo>
                  <a:lnTo>
                    <a:pt x="4" y="0"/>
                  </a:lnTo>
                  <a:lnTo>
                    <a:pt x="4" y="3"/>
                  </a:lnTo>
                  <a:lnTo>
                    <a:pt x="4" y="3"/>
                  </a:lnTo>
                  <a:lnTo>
                    <a:pt x="4" y="0"/>
                  </a:lnTo>
                  <a:lnTo>
                    <a:pt x="0" y="3"/>
                  </a:lnTo>
                  <a:lnTo>
                    <a:pt x="0" y="3"/>
                  </a:lnTo>
                  <a:lnTo>
                    <a:pt x="0" y="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50" name="Freeform 718"/>
            <p:cNvSpPr>
              <a:spLocks noChangeAspect="1" noEditPoints="1"/>
            </p:cNvSpPr>
            <p:nvPr/>
          </p:nvSpPr>
          <p:spPr bwMode="auto">
            <a:xfrm>
              <a:off x="5058" y="2322"/>
              <a:ext cx="8" cy="6"/>
            </a:xfrm>
            <a:custGeom>
              <a:avLst/>
              <a:gdLst/>
              <a:ahLst/>
              <a:cxnLst>
                <a:cxn ang="0">
                  <a:pos x="0" y="4"/>
                </a:cxn>
                <a:cxn ang="0">
                  <a:pos x="0" y="0"/>
                </a:cxn>
                <a:cxn ang="0">
                  <a:pos x="4" y="0"/>
                </a:cxn>
                <a:cxn ang="0">
                  <a:pos x="4" y="0"/>
                </a:cxn>
                <a:cxn ang="0">
                  <a:pos x="4" y="0"/>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0" y="4"/>
                </a:cxn>
                <a:cxn ang="0">
                  <a:pos x="0" y="4"/>
                </a:cxn>
                <a:cxn ang="0">
                  <a:pos x="0" y="4"/>
                </a:cxn>
                <a:cxn ang="0">
                  <a:pos x="0" y="4"/>
                </a:cxn>
                <a:cxn ang="0">
                  <a:pos x="4" y="4"/>
                </a:cxn>
                <a:cxn ang="0">
                  <a:pos x="4" y="0"/>
                </a:cxn>
                <a:cxn ang="0">
                  <a:pos x="8" y="0"/>
                </a:cxn>
                <a:cxn ang="0">
                  <a:pos x="8" y="0"/>
                </a:cxn>
                <a:cxn ang="0">
                  <a:pos x="4" y="0"/>
                </a:cxn>
                <a:cxn ang="0">
                  <a:pos x="4" y="4"/>
                </a:cxn>
                <a:cxn ang="0">
                  <a:pos x="8" y="4"/>
                </a:cxn>
                <a:cxn ang="0">
                  <a:pos x="8" y="4"/>
                </a:cxn>
                <a:cxn ang="0">
                  <a:pos x="4" y="4"/>
                </a:cxn>
                <a:cxn ang="0">
                  <a:pos x="4" y="4"/>
                </a:cxn>
                <a:cxn ang="0">
                  <a:pos x="8" y="4"/>
                </a:cxn>
                <a:cxn ang="0">
                  <a:pos x="8" y="4"/>
                </a:cxn>
                <a:cxn ang="0">
                  <a:pos x="4" y="4"/>
                </a:cxn>
                <a:cxn ang="0">
                  <a:pos x="4" y="4"/>
                </a:cxn>
              </a:cxnLst>
              <a:rect l="0" t="0" r="r" b="b"/>
              <a:pathLst>
                <a:path w="8" h="4">
                  <a:moveTo>
                    <a:pt x="0" y="4"/>
                  </a:moveTo>
                  <a:lnTo>
                    <a:pt x="0" y="0"/>
                  </a:lnTo>
                  <a:lnTo>
                    <a:pt x="4" y="0"/>
                  </a:lnTo>
                  <a:lnTo>
                    <a:pt x="4" y="0"/>
                  </a:lnTo>
                  <a:lnTo>
                    <a:pt x="4" y="0"/>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0" y="4"/>
                  </a:lnTo>
                  <a:lnTo>
                    <a:pt x="0" y="4"/>
                  </a:lnTo>
                  <a:lnTo>
                    <a:pt x="0" y="4"/>
                  </a:lnTo>
                  <a:lnTo>
                    <a:pt x="0" y="4"/>
                  </a:lnTo>
                  <a:close/>
                  <a:moveTo>
                    <a:pt x="4" y="4"/>
                  </a:moveTo>
                  <a:lnTo>
                    <a:pt x="4" y="0"/>
                  </a:lnTo>
                  <a:lnTo>
                    <a:pt x="8" y="0"/>
                  </a:lnTo>
                  <a:lnTo>
                    <a:pt x="8" y="0"/>
                  </a:lnTo>
                  <a:lnTo>
                    <a:pt x="4" y="0"/>
                  </a:lnTo>
                  <a:lnTo>
                    <a:pt x="4" y="4"/>
                  </a:lnTo>
                  <a:lnTo>
                    <a:pt x="8" y="4"/>
                  </a:lnTo>
                  <a:lnTo>
                    <a:pt x="8" y="4"/>
                  </a:lnTo>
                  <a:lnTo>
                    <a:pt x="4" y="4"/>
                  </a:lnTo>
                  <a:lnTo>
                    <a:pt x="4" y="4"/>
                  </a:lnTo>
                  <a:lnTo>
                    <a:pt x="8" y="4"/>
                  </a:lnTo>
                  <a:lnTo>
                    <a:pt x="8" y="4"/>
                  </a:lnTo>
                  <a:lnTo>
                    <a:pt x="4" y="4"/>
                  </a:lnTo>
                  <a:lnTo>
                    <a:pt x="4" y="4"/>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51" name="Freeform 719"/>
            <p:cNvSpPr>
              <a:spLocks noChangeAspect="1"/>
            </p:cNvSpPr>
            <p:nvPr/>
          </p:nvSpPr>
          <p:spPr bwMode="auto">
            <a:xfrm>
              <a:off x="5066" y="2322"/>
              <a:ext cx="3" cy="6"/>
            </a:xfrm>
            <a:custGeom>
              <a:avLst/>
              <a:gdLst/>
              <a:ahLst/>
              <a:cxnLst>
                <a:cxn ang="0">
                  <a:pos x="0" y="4"/>
                </a:cxn>
                <a:cxn ang="0">
                  <a:pos x="0" y="4"/>
                </a:cxn>
                <a:cxn ang="0">
                  <a:pos x="0" y="4"/>
                </a:cxn>
                <a:cxn ang="0">
                  <a:pos x="4" y="4"/>
                </a:cxn>
                <a:cxn ang="0">
                  <a:pos x="4" y="4"/>
                </a:cxn>
                <a:cxn ang="0">
                  <a:pos x="0" y="4"/>
                </a:cxn>
                <a:cxn ang="0">
                  <a:pos x="0" y="4"/>
                </a:cxn>
                <a:cxn ang="0">
                  <a:pos x="0" y="4"/>
                </a:cxn>
                <a:cxn ang="0">
                  <a:pos x="0" y="4"/>
                </a:cxn>
                <a:cxn ang="0">
                  <a:pos x="0" y="0"/>
                </a:cxn>
                <a:cxn ang="0">
                  <a:pos x="0" y="0"/>
                </a:cxn>
                <a:cxn ang="0">
                  <a:pos x="0" y="0"/>
                </a:cxn>
                <a:cxn ang="0">
                  <a:pos x="0" y="0"/>
                </a:cxn>
                <a:cxn ang="0">
                  <a:pos x="4" y="0"/>
                </a:cxn>
                <a:cxn ang="0">
                  <a:pos x="4" y="0"/>
                </a:cxn>
                <a:cxn ang="0">
                  <a:pos x="4" y="0"/>
                </a:cxn>
                <a:cxn ang="0">
                  <a:pos x="4" y="4"/>
                </a:cxn>
                <a:cxn ang="0">
                  <a:pos x="4" y="4"/>
                </a:cxn>
                <a:cxn ang="0">
                  <a:pos x="0" y="0"/>
                </a:cxn>
                <a:cxn ang="0">
                  <a:pos x="0" y="0"/>
                </a:cxn>
                <a:cxn ang="0">
                  <a:pos x="0" y="0"/>
                </a:cxn>
                <a:cxn ang="0">
                  <a:pos x="0" y="4"/>
                </a:cxn>
                <a:cxn ang="0">
                  <a:pos x="0" y="4"/>
                </a:cxn>
                <a:cxn ang="0">
                  <a:pos x="0" y="4"/>
                </a:cxn>
                <a:cxn ang="0">
                  <a:pos x="4" y="4"/>
                </a:cxn>
                <a:cxn ang="0">
                  <a:pos x="4" y="4"/>
                </a:cxn>
                <a:cxn ang="0">
                  <a:pos x="4" y="4"/>
                </a:cxn>
                <a:cxn ang="0">
                  <a:pos x="4" y="4"/>
                </a:cxn>
                <a:cxn ang="0">
                  <a:pos x="4" y="4"/>
                </a:cxn>
                <a:cxn ang="0">
                  <a:pos x="0" y="4"/>
                </a:cxn>
                <a:cxn ang="0">
                  <a:pos x="0" y="4"/>
                </a:cxn>
                <a:cxn ang="0">
                  <a:pos x="0" y="4"/>
                </a:cxn>
                <a:cxn ang="0">
                  <a:pos x="0" y="4"/>
                </a:cxn>
                <a:cxn ang="0">
                  <a:pos x="0" y="4"/>
                </a:cxn>
                <a:cxn ang="0">
                  <a:pos x="0" y="4"/>
                </a:cxn>
              </a:cxnLst>
              <a:rect l="0" t="0" r="r" b="b"/>
              <a:pathLst>
                <a:path w="4" h="4">
                  <a:moveTo>
                    <a:pt x="0" y="4"/>
                  </a:moveTo>
                  <a:lnTo>
                    <a:pt x="0" y="4"/>
                  </a:lnTo>
                  <a:lnTo>
                    <a:pt x="0" y="4"/>
                  </a:lnTo>
                  <a:lnTo>
                    <a:pt x="4" y="4"/>
                  </a:lnTo>
                  <a:lnTo>
                    <a:pt x="4" y="4"/>
                  </a:lnTo>
                  <a:lnTo>
                    <a:pt x="0" y="4"/>
                  </a:lnTo>
                  <a:lnTo>
                    <a:pt x="0" y="4"/>
                  </a:lnTo>
                  <a:lnTo>
                    <a:pt x="0" y="4"/>
                  </a:lnTo>
                  <a:lnTo>
                    <a:pt x="0" y="4"/>
                  </a:lnTo>
                  <a:lnTo>
                    <a:pt x="0" y="0"/>
                  </a:lnTo>
                  <a:lnTo>
                    <a:pt x="0" y="0"/>
                  </a:lnTo>
                  <a:lnTo>
                    <a:pt x="0" y="0"/>
                  </a:lnTo>
                  <a:lnTo>
                    <a:pt x="0" y="0"/>
                  </a:lnTo>
                  <a:lnTo>
                    <a:pt x="4" y="0"/>
                  </a:lnTo>
                  <a:lnTo>
                    <a:pt x="4" y="0"/>
                  </a:lnTo>
                  <a:lnTo>
                    <a:pt x="4" y="0"/>
                  </a:lnTo>
                  <a:lnTo>
                    <a:pt x="4" y="4"/>
                  </a:lnTo>
                  <a:lnTo>
                    <a:pt x="4" y="4"/>
                  </a:lnTo>
                  <a:lnTo>
                    <a:pt x="0" y="0"/>
                  </a:lnTo>
                  <a:lnTo>
                    <a:pt x="0" y="0"/>
                  </a:lnTo>
                  <a:lnTo>
                    <a:pt x="0" y="0"/>
                  </a:lnTo>
                  <a:lnTo>
                    <a:pt x="0" y="4"/>
                  </a:lnTo>
                  <a:lnTo>
                    <a:pt x="0" y="4"/>
                  </a:lnTo>
                  <a:lnTo>
                    <a:pt x="0" y="4"/>
                  </a:lnTo>
                  <a:lnTo>
                    <a:pt x="4" y="4"/>
                  </a:lnTo>
                  <a:lnTo>
                    <a:pt x="4" y="4"/>
                  </a:lnTo>
                  <a:lnTo>
                    <a:pt x="4" y="4"/>
                  </a:lnTo>
                  <a:lnTo>
                    <a:pt x="4" y="4"/>
                  </a:lnTo>
                  <a:lnTo>
                    <a:pt x="4" y="4"/>
                  </a:lnTo>
                  <a:lnTo>
                    <a:pt x="0" y="4"/>
                  </a:lnTo>
                  <a:lnTo>
                    <a:pt x="0" y="4"/>
                  </a:lnTo>
                  <a:lnTo>
                    <a:pt x="0" y="4"/>
                  </a:lnTo>
                  <a:lnTo>
                    <a:pt x="0" y="4"/>
                  </a:lnTo>
                  <a:lnTo>
                    <a:pt x="0" y="4"/>
                  </a:lnTo>
                  <a:lnTo>
                    <a:pt x="0" y="4"/>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52" name="Freeform 720"/>
            <p:cNvSpPr>
              <a:spLocks noChangeAspect="1" noEditPoints="1"/>
            </p:cNvSpPr>
            <p:nvPr/>
          </p:nvSpPr>
          <p:spPr bwMode="auto">
            <a:xfrm>
              <a:off x="5069" y="2322"/>
              <a:ext cx="3" cy="6"/>
            </a:xfrm>
            <a:custGeom>
              <a:avLst/>
              <a:gdLst/>
              <a:ahLst/>
              <a:cxnLst>
                <a:cxn ang="0">
                  <a:pos x="0" y="4"/>
                </a:cxn>
                <a:cxn ang="0">
                  <a:pos x="0" y="0"/>
                </a:cxn>
                <a:cxn ang="0">
                  <a:pos x="0" y="0"/>
                </a:cxn>
                <a:cxn ang="0">
                  <a:pos x="0" y="0"/>
                </a:cxn>
                <a:cxn ang="0">
                  <a:pos x="0" y="4"/>
                </a:cxn>
                <a:cxn ang="0">
                  <a:pos x="0" y="4"/>
                </a:cxn>
                <a:cxn ang="0">
                  <a:pos x="0" y="4"/>
                </a:cxn>
                <a:cxn ang="0">
                  <a:pos x="0" y="4"/>
                </a:cxn>
                <a:cxn ang="0">
                  <a:pos x="0" y="4"/>
                </a:cxn>
                <a:cxn ang="0">
                  <a:pos x="0" y="4"/>
                </a:cxn>
                <a:cxn ang="0">
                  <a:pos x="0" y="4"/>
                </a:cxn>
                <a:cxn ang="0">
                  <a:pos x="0" y="4"/>
                </a:cxn>
                <a:cxn ang="0">
                  <a:pos x="0" y="4"/>
                </a:cxn>
                <a:cxn ang="0">
                  <a:pos x="0" y="4"/>
                </a:cxn>
                <a:cxn ang="0">
                  <a:pos x="3" y="4"/>
                </a:cxn>
                <a:cxn ang="0">
                  <a:pos x="3" y="0"/>
                </a:cxn>
                <a:cxn ang="0">
                  <a:pos x="0" y="0"/>
                </a:cxn>
                <a:cxn ang="0">
                  <a:pos x="0" y="0"/>
                </a:cxn>
                <a:cxn ang="0">
                  <a:pos x="3" y="0"/>
                </a:cxn>
                <a:cxn ang="0">
                  <a:pos x="3" y="0"/>
                </a:cxn>
                <a:cxn ang="0">
                  <a:pos x="3" y="0"/>
                </a:cxn>
                <a:cxn ang="0">
                  <a:pos x="3" y="4"/>
                </a:cxn>
                <a:cxn ang="0">
                  <a:pos x="3" y="4"/>
                </a:cxn>
                <a:cxn ang="0">
                  <a:pos x="3" y="4"/>
                </a:cxn>
              </a:cxnLst>
              <a:rect l="0" t="0" r="r" b="b"/>
              <a:pathLst>
                <a:path w="3" h="4">
                  <a:moveTo>
                    <a:pt x="0" y="4"/>
                  </a:moveTo>
                  <a:lnTo>
                    <a:pt x="0" y="0"/>
                  </a:lnTo>
                  <a:lnTo>
                    <a:pt x="0" y="0"/>
                  </a:lnTo>
                  <a:lnTo>
                    <a:pt x="0" y="0"/>
                  </a:lnTo>
                  <a:lnTo>
                    <a:pt x="0" y="4"/>
                  </a:lnTo>
                  <a:lnTo>
                    <a:pt x="0" y="4"/>
                  </a:lnTo>
                  <a:lnTo>
                    <a:pt x="0" y="4"/>
                  </a:lnTo>
                  <a:lnTo>
                    <a:pt x="0" y="4"/>
                  </a:lnTo>
                  <a:lnTo>
                    <a:pt x="0" y="4"/>
                  </a:lnTo>
                  <a:lnTo>
                    <a:pt x="0" y="4"/>
                  </a:lnTo>
                  <a:lnTo>
                    <a:pt x="0" y="4"/>
                  </a:lnTo>
                  <a:lnTo>
                    <a:pt x="0" y="4"/>
                  </a:lnTo>
                  <a:lnTo>
                    <a:pt x="0" y="4"/>
                  </a:lnTo>
                  <a:lnTo>
                    <a:pt x="0" y="4"/>
                  </a:lnTo>
                  <a:close/>
                  <a:moveTo>
                    <a:pt x="3" y="4"/>
                  </a:moveTo>
                  <a:lnTo>
                    <a:pt x="3" y="0"/>
                  </a:lnTo>
                  <a:lnTo>
                    <a:pt x="0" y="0"/>
                  </a:lnTo>
                  <a:lnTo>
                    <a:pt x="0" y="0"/>
                  </a:lnTo>
                  <a:lnTo>
                    <a:pt x="3" y="0"/>
                  </a:lnTo>
                  <a:lnTo>
                    <a:pt x="3" y="0"/>
                  </a:lnTo>
                  <a:lnTo>
                    <a:pt x="3" y="0"/>
                  </a:lnTo>
                  <a:lnTo>
                    <a:pt x="3" y="4"/>
                  </a:lnTo>
                  <a:lnTo>
                    <a:pt x="3" y="4"/>
                  </a:lnTo>
                  <a:lnTo>
                    <a:pt x="3" y="4"/>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53" name="Freeform 721"/>
            <p:cNvSpPr>
              <a:spLocks noChangeAspect="1"/>
            </p:cNvSpPr>
            <p:nvPr/>
          </p:nvSpPr>
          <p:spPr bwMode="auto">
            <a:xfrm>
              <a:off x="5058" y="2327"/>
              <a:ext cx="3" cy="0"/>
            </a:xfrm>
            <a:custGeom>
              <a:avLst/>
              <a:gdLst/>
              <a:ahLst/>
              <a:cxnLst>
                <a:cxn ang="0">
                  <a:pos x="0" y="0"/>
                </a:cxn>
                <a:cxn ang="0">
                  <a:pos x="0"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0" y="0"/>
                </a:cxn>
                <a:cxn ang="0">
                  <a:pos x="0" y="0"/>
                </a:cxn>
                <a:cxn ang="0">
                  <a:pos x="0" y="0"/>
                </a:cxn>
              </a:cxnLst>
              <a:rect l="0" t="0" r="r" b="b"/>
              <a:pathLst>
                <a:path w="4">
                  <a:moveTo>
                    <a:pt x="0" y="0"/>
                  </a:moveTo>
                  <a:lnTo>
                    <a:pt x="0"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0" y="0"/>
                  </a:lnTo>
                  <a:lnTo>
                    <a:pt x="0" y="0"/>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54" name="Freeform 722"/>
            <p:cNvSpPr>
              <a:spLocks noChangeAspect="1"/>
            </p:cNvSpPr>
            <p:nvPr/>
          </p:nvSpPr>
          <p:spPr bwMode="auto">
            <a:xfrm>
              <a:off x="5061" y="2322"/>
              <a:ext cx="6" cy="6"/>
            </a:xfrm>
            <a:custGeom>
              <a:avLst/>
              <a:gdLst/>
              <a:ahLst/>
              <a:cxnLst>
                <a:cxn ang="0">
                  <a:pos x="0" y="4"/>
                </a:cxn>
                <a:cxn ang="0">
                  <a:pos x="0" y="0"/>
                </a:cxn>
                <a:cxn ang="0">
                  <a:pos x="4" y="0"/>
                </a:cxn>
                <a:cxn ang="0">
                  <a:pos x="4" y="0"/>
                </a:cxn>
                <a:cxn ang="0">
                  <a:pos x="0" y="0"/>
                </a:cxn>
                <a:cxn ang="0">
                  <a:pos x="0" y="4"/>
                </a:cxn>
                <a:cxn ang="0">
                  <a:pos x="4" y="4"/>
                </a:cxn>
                <a:cxn ang="0">
                  <a:pos x="4" y="4"/>
                </a:cxn>
                <a:cxn ang="0">
                  <a:pos x="0" y="4"/>
                </a:cxn>
                <a:cxn ang="0">
                  <a:pos x="0" y="4"/>
                </a:cxn>
                <a:cxn ang="0">
                  <a:pos x="4" y="4"/>
                </a:cxn>
                <a:cxn ang="0">
                  <a:pos x="4" y="4"/>
                </a:cxn>
                <a:cxn ang="0">
                  <a:pos x="0" y="4"/>
                </a:cxn>
              </a:cxnLst>
              <a:rect l="0" t="0" r="r" b="b"/>
              <a:pathLst>
                <a:path w="4" h="4">
                  <a:moveTo>
                    <a:pt x="0" y="4"/>
                  </a:moveTo>
                  <a:lnTo>
                    <a:pt x="0" y="0"/>
                  </a:lnTo>
                  <a:lnTo>
                    <a:pt x="4" y="0"/>
                  </a:lnTo>
                  <a:lnTo>
                    <a:pt x="4" y="0"/>
                  </a:lnTo>
                  <a:lnTo>
                    <a:pt x="0" y="0"/>
                  </a:lnTo>
                  <a:lnTo>
                    <a:pt x="0" y="4"/>
                  </a:lnTo>
                  <a:lnTo>
                    <a:pt x="4" y="4"/>
                  </a:lnTo>
                  <a:lnTo>
                    <a:pt x="4" y="4"/>
                  </a:lnTo>
                  <a:lnTo>
                    <a:pt x="0" y="4"/>
                  </a:lnTo>
                  <a:lnTo>
                    <a:pt x="0" y="4"/>
                  </a:lnTo>
                  <a:lnTo>
                    <a:pt x="4" y="4"/>
                  </a:lnTo>
                  <a:lnTo>
                    <a:pt x="4"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55" name="Freeform 723"/>
            <p:cNvSpPr>
              <a:spLocks noChangeAspect="1"/>
            </p:cNvSpPr>
            <p:nvPr/>
          </p:nvSpPr>
          <p:spPr bwMode="auto">
            <a:xfrm>
              <a:off x="5066" y="2322"/>
              <a:ext cx="3" cy="6"/>
            </a:xfrm>
            <a:custGeom>
              <a:avLst/>
              <a:gdLst/>
              <a:ahLst/>
              <a:cxnLst>
                <a:cxn ang="0">
                  <a:pos x="0" y="4"/>
                </a:cxn>
                <a:cxn ang="0">
                  <a:pos x="0" y="4"/>
                </a:cxn>
                <a:cxn ang="0">
                  <a:pos x="0" y="4"/>
                </a:cxn>
                <a:cxn ang="0">
                  <a:pos x="0" y="4"/>
                </a:cxn>
                <a:cxn ang="0">
                  <a:pos x="4" y="4"/>
                </a:cxn>
                <a:cxn ang="0">
                  <a:pos x="4" y="4"/>
                </a:cxn>
                <a:cxn ang="0">
                  <a:pos x="0" y="4"/>
                </a:cxn>
                <a:cxn ang="0">
                  <a:pos x="0" y="4"/>
                </a:cxn>
                <a:cxn ang="0">
                  <a:pos x="0" y="4"/>
                </a:cxn>
                <a:cxn ang="0">
                  <a:pos x="0" y="4"/>
                </a:cxn>
                <a:cxn ang="0">
                  <a:pos x="0" y="0"/>
                </a:cxn>
                <a:cxn ang="0">
                  <a:pos x="0" y="0"/>
                </a:cxn>
                <a:cxn ang="0">
                  <a:pos x="0" y="0"/>
                </a:cxn>
                <a:cxn ang="0">
                  <a:pos x="0" y="0"/>
                </a:cxn>
                <a:cxn ang="0">
                  <a:pos x="4" y="0"/>
                </a:cxn>
                <a:cxn ang="0">
                  <a:pos x="4" y="0"/>
                </a:cxn>
                <a:cxn ang="0">
                  <a:pos x="4" y="0"/>
                </a:cxn>
                <a:cxn ang="0">
                  <a:pos x="4" y="4"/>
                </a:cxn>
                <a:cxn ang="0">
                  <a:pos x="4" y="4"/>
                </a:cxn>
                <a:cxn ang="0">
                  <a:pos x="0" y="0"/>
                </a:cxn>
                <a:cxn ang="0">
                  <a:pos x="0" y="0"/>
                </a:cxn>
                <a:cxn ang="0">
                  <a:pos x="0" y="0"/>
                </a:cxn>
                <a:cxn ang="0">
                  <a:pos x="0" y="4"/>
                </a:cxn>
                <a:cxn ang="0">
                  <a:pos x="0" y="4"/>
                </a:cxn>
                <a:cxn ang="0">
                  <a:pos x="0" y="4"/>
                </a:cxn>
                <a:cxn ang="0">
                  <a:pos x="4" y="4"/>
                </a:cxn>
                <a:cxn ang="0">
                  <a:pos x="4" y="4"/>
                </a:cxn>
                <a:cxn ang="0">
                  <a:pos x="4" y="4"/>
                </a:cxn>
                <a:cxn ang="0">
                  <a:pos x="4" y="4"/>
                </a:cxn>
                <a:cxn ang="0">
                  <a:pos x="4" y="4"/>
                </a:cxn>
                <a:cxn ang="0">
                  <a:pos x="0" y="4"/>
                </a:cxn>
                <a:cxn ang="0">
                  <a:pos x="0" y="4"/>
                </a:cxn>
                <a:cxn ang="0">
                  <a:pos x="0" y="4"/>
                </a:cxn>
                <a:cxn ang="0">
                  <a:pos x="0" y="4"/>
                </a:cxn>
                <a:cxn ang="0">
                  <a:pos x="0" y="4"/>
                </a:cxn>
                <a:cxn ang="0">
                  <a:pos x="0" y="4"/>
                </a:cxn>
              </a:cxnLst>
              <a:rect l="0" t="0" r="r" b="b"/>
              <a:pathLst>
                <a:path w="4" h="4">
                  <a:moveTo>
                    <a:pt x="0" y="4"/>
                  </a:moveTo>
                  <a:lnTo>
                    <a:pt x="0" y="4"/>
                  </a:lnTo>
                  <a:lnTo>
                    <a:pt x="0" y="4"/>
                  </a:lnTo>
                  <a:lnTo>
                    <a:pt x="0" y="4"/>
                  </a:lnTo>
                  <a:lnTo>
                    <a:pt x="4" y="4"/>
                  </a:lnTo>
                  <a:lnTo>
                    <a:pt x="4" y="4"/>
                  </a:lnTo>
                  <a:lnTo>
                    <a:pt x="0" y="4"/>
                  </a:lnTo>
                  <a:lnTo>
                    <a:pt x="0" y="4"/>
                  </a:lnTo>
                  <a:lnTo>
                    <a:pt x="0" y="4"/>
                  </a:lnTo>
                  <a:lnTo>
                    <a:pt x="0" y="4"/>
                  </a:lnTo>
                  <a:lnTo>
                    <a:pt x="0" y="0"/>
                  </a:lnTo>
                  <a:lnTo>
                    <a:pt x="0" y="0"/>
                  </a:lnTo>
                  <a:lnTo>
                    <a:pt x="0" y="0"/>
                  </a:lnTo>
                  <a:lnTo>
                    <a:pt x="0" y="0"/>
                  </a:lnTo>
                  <a:lnTo>
                    <a:pt x="4" y="0"/>
                  </a:lnTo>
                  <a:lnTo>
                    <a:pt x="4" y="0"/>
                  </a:lnTo>
                  <a:lnTo>
                    <a:pt x="4" y="0"/>
                  </a:lnTo>
                  <a:lnTo>
                    <a:pt x="4" y="4"/>
                  </a:lnTo>
                  <a:lnTo>
                    <a:pt x="4" y="4"/>
                  </a:lnTo>
                  <a:lnTo>
                    <a:pt x="0" y="0"/>
                  </a:lnTo>
                  <a:lnTo>
                    <a:pt x="0" y="0"/>
                  </a:lnTo>
                  <a:lnTo>
                    <a:pt x="0" y="0"/>
                  </a:lnTo>
                  <a:lnTo>
                    <a:pt x="0" y="4"/>
                  </a:lnTo>
                  <a:lnTo>
                    <a:pt x="0" y="4"/>
                  </a:lnTo>
                  <a:lnTo>
                    <a:pt x="0" y="4"/>
                  </a:lnTo>
                  <a:lnTo>
                    <a:pt x="4" y="4"/>
                  </a:lnTo>
                  <a:lnTo>
                    <a:pt x="4" y="4"/>
                  </a:lnTo>
                  <a:lnTo>
                    <a:pt x="4" y="4"/>
                  </a:lnTo>
                  <a:lnTo>
                    <a:pt x="4" y="4"/>
                  </a:lnTo>
                  <a:lnTo>
                    <a:pt x="4" y="4"/>
                  </a:lnTo>
                  <a:lnTo>
                    <a:pt x="0" y="4"/>
                  </a:lnTo>
                  <a:lnTo>
                    <a:pt x="0" y="4"/>
                  </a:lnTo>
                  <a:lnTo>
                    <a:pt x="0" y="4"/>
                  </a:lnTo>
                  <a:lnTo>
                    <a:pt x="0" y="4"/>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56" name="Freeform 724"/>
            <p:cNvSpPr>
              <a:spLocks noChangeAspect="1"/>
            </p:cNvSpPr>
            <p:nvPr/>
          </p:nvSpPr>
          <p:spPr bwMode="auto">
            <a:xfrm>
              <a:off x="5069" y="2322"/>
              <a:ext cx="0" cy="6"/>
            </a:xfrm>
            <a:custGeom>
              <a:avLst/>
              <a:gdLst/>
              <a:ahLst/>
              <a:cxnLst>
                <a:cxn ang="0">
                  <a:pos x="0" y="4"/>
                </a:cxn>
                <a:cxn ang="0">
                  <a:pos x="0" y="0"/>
                </a:cxn>
                <a:cxn ang="0">
                  <a:pos x="0" y="0"/>
                </a:cxn>
                <a:cxn ang="0">
                  <a:pos x="0" y="0"/>
                </a:cxn>
                <a:cxn ang="0">
                  <a:pos x="0" y="0"/>
                </a:cxn>
                <a:cxn ang="0">
                  <a:pos x="0" y="4"/>
                </a:cxn>
                <a:cxn ang="0">
                  <a:pos x="0" y="4"/>
                </a:cxn>
                <a:cxn ang="0">
                  <a:pos x="0" y="4"/>
                </a:cxn>
                <a:cxn ang="0">
                  <a:pos x="0" y="4"/>
                </a:cxn>
                <a:cxn ang="0">
                  <a:pos x="0" y="4"/>
                </a:cxn>
                <a:cxn ang="0">
                  <a:pos x="0" y="4"/>
                </a:cxn>
                <a:cxn ang="0">
                  <a:pos x="0" y="4"/>
                </a:cxn>
                <a:cxn ang="0">
                  <a:pos x="0" y="4"/>
                </a:cxn>
              </a:cxnLst>
              <a:rect l="0" t="0" r="r" b="b"/>
              <a:pathLst>
                <a:path h="4">
                  <a:moveTo>
                    <a:pt x="0" y="4"/>
                  </a:moveTo>
                  <a:lnTo>
                    <a:pt x="0" y="0"/>
                  </a:lnTo>
                  <a:lnTo>
                    <a:pt x="0" y="0"/>
                  </a:lnTo>
                  <a:lnTo>
                    <a:pt x="0" y="0"/>
                  </a:lnTo>
                  <a:lnTo>
                    <a:pt x="0" y="0"/>
                  </a:lnTo>
                  <a:lnTo>
                    <a:pt x="0" y="4"/>
                  </a:lnTo>
                  <a:lnTo>
                    <a:pt x="0" y="4"/>
                  </a:lnTo>
                  <a:lnTo>
                    <a:pt x="0" y="4"/>
                  </a:lnTo>
                  <a:lnTo>
                    <a:pt x="0" y="4"/>
                  </a:lnTo>
                  <a:lnTo>
                    <a:pt x="0" y="4"/>
                  </a:lnTo>
                  <a:lnTo>
                    <a:pt x="0" y="4"/>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57" name="Freeform 725"/>
            <p:cNvSpPr>
              <a:spLocks noChangeAspect="1"/>
            </p:cNvSpPr>
            <p:nvPr/>
          </p:nvSpPr>
          <p:spPr bwMode="auto">
            <a:xfrm>
              <a:off x="5072" y="2322"/>
              <a:ext cx="0" cy="6"/>
            </a:xfrm>
            <a:custGeom>
              <a:avLst/>
              <a:gdLst/>
              <a:ahLst/>
              <a:cxnLst>
                <a:cxn ang="0">
                  <a:pos x="0" y="4"/>
                </a:cxn>
                <a:cxn ang="0">
                  <a:pos x="0" y="0"/>
                </a:cxn>
                <a:cxn ang="0">
                  <a:pos x="0" y="0"/>
                </a:cxn>
                <a:cxn ang="0">
                  <a:pos x="0" y="0"/>
                </a:cxn>
                <a:cxn ang="0">
                  <a:pos x="0" y="0"/>
                </a:cxn>
                <a:cxn ang="0">
                  <a:pos x="0" y="0"/>
                </a:cxn>
                <a:cxn ang="0">
                  <a:pos x="0" y="0"/>
                </a:cxn>
                <a:cxn ang="0">
                  <a:pos x="0" y="4"/>
                </a:cxn>
                <a:cxn ang="0">
                  <a:pos x="0" y="4"/>
                </a:cxn>
              </a:cxnLst>
              <a:rect l="0" t="0" r="r" b="b"/>
              <a:pathLst>
                <a:path h="4">
                  <a:moveTo>
                    <a:pt x="0" y="4"/>
                  </a:moveTo>
                  <a:lnTo>
                    <a:pt x="0" y="0"/>
                  </a:lnTo>
                  <a:lnTo>
                    <a:pt x="0" y="0"/>
                  </a:lnTo>
                  <a:lnTo>
                    <a:pt x="0" y="0"/>
                  </a:lnTo>
                  <a:lnTo>
                    <a:pt x="0" y="0"/>
                  </a:lnTo>
                  <a:lnTo>
                    <a:pt x="0" y="0"/>
                  </a:lnTo>
                  <a:lnTo>
                    <a:pt x="0" y="0"/>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58" name="Freeform 726"/>
            <p:cNvSpPr>
              <a:spLocks noChangeAspect="1"/>
            </p:cNvSpPr>
            <p:nvPr/>
          </p:nvSpPr>
          <p:spPr bwMode="auto">
            <a:xfrm>
              <a:off x="5305" y="2277"/>
              <a:ext cx="75" cy="80"/>
            </a:xfrm>
            <a:custGeom>
              <a:avLst/>
              <a:gdLst/>
              <a:ahLst/>
              <a:cxnLst>
                <a:cxn ang="0">
                  <a:pos x="0" y="7"/>
                </a:cxn>
                <a:cxn ang="0">
                  <a:pos x="75" y="0"/>
                </a:cxn>
                <a:cxn ang="0">
                  <a:pos x="75" y="68"/>
                </a:cxn>
                <a:cxn ang="0">
                  <a:pos x="0" y="80"/>
                </a:cxn>
                <a:cxn ang="0">
                  <a:pos x="0" y="7"/>
                </a:cxn>
              </a:cxnLst>
              <a:rect l="0" t="0" r="r" b="b"/>
              <a:pathLst>
                <a:path w="75" h="80">
                  <a:moveTo>
                    <a:pt x="0" y="7"/>
                  </a:moveTo>
                  <a:lnTo>
                    <a:pt x="75" y="0"/>
                  </a:lnTo>
                  <a:lnTo>
                    <a:pt x="75" y="68"/>
                  </a:lnTo>
                  <a:lnTo>
                    <a:pt x="0" y="80"/>
                  </a:lnTo>
                  <a:lnTo>
                    <a:pt x="0"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59" name="Freeform 727"/>
            <p:cNvSpPr>
              <a:spLocks noChangeAspect="1"/>
            </p:cNvSpPr>
            <p:nvPr/>
          </p:nvSpPr>
          <p:spPr bwMode="auto">
            <a:xfrm>
              <a:off x="5305" y="2277"/>
              <a:ext cx="75" cy="80"/>
            </a:xfrm>
            <a:custGeom>
              <a:avLst/>
              <a:gdLst/>
              <a:ahLst/>
              <a:cxnLst>
                <a:cxn ang="0">
                  <a:pos x="0" y="7"/>
                </a:cxn>
                <a:cxn ang="0">
                  <a:pos x="75" y="0"/>
                </a:cxn>
                <a:cxn ang="0">
                  <a:pos x="75" y="68"/>
                </a:cxn>
                <a:cxn ang="0">
                  <a:pos x="0" y="80"/>
                </a:cxn>
                <a:cxn ang="0">
                  <a:pos x="0" y="7"/>
                </a:cxn>
              </a:cxnLst>
              <a:rect l="0" t="0" r="r" b="b"/>
              <a:pathLst>
                <a:path w="75" h="80">
                  <a:moveTo>
                    <a:pt x="0" y="7"/>
                  </a:moveTo>
                  <a:lnTo>
                    <a:pt x="75" y="0"/>
                  </a:lnTo>
                  <a:lnTo>
                    <a:pt x="75" y="68"/>
                  </a:lnTo>
                  <a:lnTo>
                    <a:pt x="0" y="80"/>
                  </a:lnTo>
                  <a:lnTo>
                    <a:pt x="0" y="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60" name="Freeform 728"/>
            <p:cNvSpPr>
              <a:spLocks noChangeAspect="1"/>
            </p:cNvSpPr>
            <p:nvPr/>
          </p:nvSpPr>
          <p:spPr bwMode="auto">
            <a:xfrm>
              <a:off x="5316" y="2291"/>
              <a:ext cx="58" cy="47"/>
            </a:xfrm>
            <a:custGeom>
              <a:avLst/>
              <a:gdLst/>
              <a:ahLst/>
              <a:cxnLst>
                <a:cxn ang="0">
                  <a:pos x="0" y="8"/>
                </a:cxn>
                <a:cxn ang="0">
                  <a:pos x="57" y="0"/>
                </a:cxn>
                <a:cxn ang="0">
                  <a:pos x="57" y="42"/>
                </a:cxn>
                <a:cxn ang="0">
                  <a:pos x="0" y="46"/>
                </a:cxn>
                <a:cxn ang="0">
                  <a:pos x="0" y="8"/>
                </a:cxn>
              </a:cxnLst>
              <a:rect l="0" t="0" r="r" b="b"/>
              <a:pathLst>
                <a:path w="57" h="46">
                  <a:moveTo>
                    <a:pt x="0" y="8"/>
                  </a:moveTo>
                  <a:lnTo>
                    <a:pt x="57" y="0"/>
                  </a:lnTo>
                  <a:lnTo>
                    <a:pt x="57" y="42"/>
                  </a:lnTo>
                  <a:lnTo>
                    <a:pt x="0" y="46"/>
                  </a:lnTo>
                  <a:lnTo>
                    <a:pt x="0" y="8"/>
                  </a:lnTo>
                  <a:close/>
                </a:path>
              </a:pathLst>
            </a:custGeom>
            <a:solidFill>
              <a:srgbClr val="CC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61" name="Freeform 729"/>
            <p:cNvSpPr>
              <a:spLocks noChangeAspect="1"/>
            </p:cNvSpPr>
            <p:nvPr/>
          </p:nvSpPr>
          <p:spPr bwMode="auto">
            <a:xfrm>
              <a:off x="5316" y="2291"/>
              <a:ext cx="58" cy="47"/>
            </a:xfrm>
            <a:custGeom>
              <a:avLst/>
              <a:gdLst/>
              <a:ahLst/>
              <a:cxnLst>
                <a:cxn ang="0">
                  <a:pos x="0" y="8"/>
                </a:cxn>
                <a:cxn ang="0">
                  <a:pos x="57" y="0"/>
                </a:cxn>
                <a:cxn ang="0">
                  <a:pos x="57" y="42"/>
                </a:cxn>
                <a:cxn ang="0">
                  <a:pos x="0" y="46"/>
                </a:cxn>
                <a:cxn ang="0">
                  <a:pos x="0" y="8"/>
                </a:cxn>
              </a:cxnLst>
              <a:rect l="0" t="0" r="r" b="b"/>
              <a:pathLst>
                <a:path w="57" h="46">
                  <a:moveTo>
                    <a:pt x="0" y="8"/>
                  </a:moveTo>
                  <a:lnTo>
                    <a:pt x="57" y="0"/>
                  </a:lnTo>
                  <a:lnTo>
                    <a:pt x="57" y="42"/>
                  </a:lnTo>
                  <a:lnTo>
                    <a:pt x="0" y="46"/>
                  </a:lnTo>
                  <a:lnTo>
                    <a:pt x="0" y="8"/>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62" name="Freeform 730"/>
            <p:cNvSpPr>
              <a:spLocks noChangeAspect="1"/>
            </p:cNvSpPr>
            <p:nvPr/>
          </p:nvSpPr>
          <p:spPr bwMode="auto">
            <a:xfrm>
              <a:off x="5316" y="2311"/>
              <a:ext cx="58" cy="19"/>
            </a:xfrm>
            <a:custGeom>
              <a:avLst/>
              <a:gdLst/>
              <a:ahLst/>
              <a:cxnLst>
                <a:cxn ang="0">
                  <a:pos x="4" y="8"/>
                </a:cxn>
                <a:cxn ang="0">
                  <a:pos x="53" y="0"/>
                </a:cxn>
                <a:cxn ang="0">
                  <a:pos x="53" y="0"/>
                </a:cxn>
                <a:cxn ang="0">
                  <a:pos x="57" y="4"/>
                </a:cxn>
                <a:cxn ang="0">
                  <a:pos x="57" y="4"/>
                </a:cxn>
                <a:cxn ang="0">
                  <a:pos x="57" y="4"/>
                </a:cxn>
                <a:cxn ang="0">
                  <a:pos x="57" y="8"/>
                </a:cxn>
                <a:cxn ang="0">
                  <a:pos x="57" y="8"/>
                </a:cxn>
                <a:cxn ang="0">
                  <a:pos x="57" y="11"/>
                </a:cxn>
                <a:cxn ang="0">
                  <a:pos x="53" y="11"/>
                </a:cxn>
                <a:cxn ang="0">
                  <a:pos x="53" y="11"/>
                </a:cxn>
                <a:cxn ang="0">
                  <a:pos x="4" y="19"/>
                </a:cxn>
                <a:cxn ang="0">
                  <a:pos x="0" y="19"/>
                </a:cxn>
                <a:cxn ang="0">
                  <a:pos x="0" y="19"/>
                </a:cxn>
                <a:cxn ang="0">
                  <a:pos x="0" y="15"/>
                </a:cxn>
                <a:cxn ang="0">
                  <a:pos x="0" y="15"/>
                </a:cxn>
                <a:cxn ang="0">
                  <a:pos x="0" y="11"/>
                </a:cxn>
                <a:cxn ang="0">
                  <a:pos x="0" y="11"/>
                </a:cxn>
                <a:cxn ang="0">
                  <a:pos x="0" y="8"/>
                </a:cxn>
                <a:cxn ang="0">
                  <a:pos x="0" y="8"/>
                </a:cxn>
                <a:cxn ang="0">
                  <a:pos x="4" y="8"/>
                </a:cxn>
              </a:cxnLst>
              <a:rect l="0" t="0" r="r" b="b"/>
              <a:pathLst>
                <a:path w="57" h="19">
                  <a:moveTo>
                    <a:pt x="4" y="8"/>
                  </a:moveTo>
                  <a:lnTo>
                    <a:pt x="53" y="0"/>
                  </a:lnTo>
                  <a:lnTo>
                    <a:pt x="53" y="0"/>
                  </a:lnTo>
                  <a:lnTo>
                    <a:pt x="57" y="4"/>
                  </a:lnTo>
                  <a:lnTo>
                    <a:pt x="57" y="4"/>
                  </a:lnTo>
                  <a:lnTo>
                    <a:pt x="57" y="4"/>
                  </a:lnTo>
                  <a:lnTo>
                    <a:pt x="57" y="8"/>
                  </a:lnTo>
                  <a:lnTo>
                    <a:pt x="57" y="8"/>
                  </a:lnTo>
                  <a:lnTo>
                    <a:pt x="57" y="11"/>
                  </a:lnTo>
                  <a:lnTo>
                    <a:pt x="53" y="11"/>
                  </a:lnTo>
                  <a:lnTo>
                    <a:pt x="53" y="11"/>
                  </a:lnTo>
                  <a:lnTo>
                    <a:pt x="4" y="19"/>
                  </a:lnTo>
                  <a:lnTo>
                    <a:pt x="0" y="19"/>
                  </a:lnTo>
                  <a:lnTo>
                    <a:pt x="0" y="19"/>
                  </a:lnTo>
                  <a:lnTo>
                    <a:pt x="0" y="15"/>
                  </a:lnTo>
                  <a:lnTo>
                    <a:pt x="0" y="15"/>
                  </a:lnTo>
                  <a:lnTo>
                    <a:pt x="0" y="11"/>
                  </a:lnTo>
                  <a:lnTo>
                    <a:pt x="0" y="11"/>
                  </a:lnTo>
                  <a:lnTo>
                    <a:pt x="0" y="8"/>
                  </a:lnTo>
                  <a:lnTo>
                    <a:pt x="0" y="8"/>
                  </a:lnTo>
                  <a:lnTo>
                    <a:pt x="4" y="8"/>
                  </a:lnTo>
                  <a:close/>
                </a:path>
              </a:pathLst>
            </a:custGeom>
            <a:solidFill>
              <a:srgbClr val="FF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63" name="Freeform 731"/>
            <p:cNvSpPr>
              <a:spLocks noChangeAspect="1"/>
            </p:cNvSpPr>
            <p:nvPr/>
          </p:nvSpPr>
          <p:spPr bwMode="auto">
            <a:xfrm>
              <a:off x="5316" y="2311"/>
              <a:ext cx="58" cy="19"/>
            </a:xfrm>
            <a:custGeom>
              <a:avLst/>
              <a:gdLst/>
              <a:ahLst/>
              <a:cxnLst>
                <a:cxn ang="0">
                  <a:pos x="4" y="8"/>
                </a:cxn>
                <a:cxn ang="0">
                  <a:pos x="53" y="0"/>
                </a:cxn>
                <a:cxn ang="0">
                  <a:pos x="53" y="0"/>
                </a:cxn>
                <a:cxn ang="0">
                  <a:pos x="57" y="4"/>
                </a:cxn>
                <a:cxn ang="0">
                  <a:pos x="57" y="4"/>
                </a:cxn>
                <a:cxn ang="0">
                  <a:pos x="57" y="4"/>
                </a:cxn>
                <a:cxn ang="0">
                  <a:pos x="57" y="8"/>
                </a:cxn>
                <a:cxn ang="0">
                  <a:pos x="57" y="8"/>
                </a:cxn>
                <a:cxn ang="0">
                  <a:pos x="57" y="11"/>
                </a:cxn>
                <a:cxn ang="0">
                  <a:pos x="53" y="11"/>
                </a:cxn>
                <a:cxn ang="0">
                  <a:pos x="53" y="11"/>
                </a:cxn>
                <a:cxn ang="0">
                  <a:pos x="4" y="19"/>
                </a:cxn>
                <a:cxn ang="0">
                  <a:pos x="0" y="19"/>
                </a:cxn>
                <a:cxn ang="0">
                  <a:pos x="0" y="19"/>
                </a:cxn>
                <a:cxn ang="0">
                  <a:pos x="0" y="15"/>
                </a:cxn>
                <a:cxn ang="0">
                  <a:pos x="0" y="15"/>
                </a:cxn>
                <a:cxn ang="0">
                  <a:pos x="0" y="11"/>
                </a:cxn>
                <a:cxn ang="0">
                  <a:pos x="0" y="11"/>
                </a:cxn>
                <a:cxn ang="0">
                  <a:pos x="0" y="8"/>
                </a:cxn>
                <a:cxn ang="0">
                  <a:pos x="0" y="8"/>
                </a:cxn>
                <a:cxn ang="0">
                  <a:pos x="4" y="8"/>
                </a:cxn>
              </a:cxnLst>
              <a:rect l="0" t="0" r="r" b="b"/>
              <a:pathLst>
                <a:path w="57" h="19">
                  <a:moveTo>
                    <a:pt x="4" y="8"/>
                  </a:moveTo>
                  <a:lnTo>
                    <a:pt x="53" y="0"/>
                  </a:lnTo>
                  <a:lnTo>
                    <a:pt x="53" y="0"/>
                  </a:lnTo>
                  <a:lnTo>
                    <a:pt x="57" y="4"/>
                  </a:lnTo>
                  <a:lnTo>
                    <a:pt x="57" y="4"/>
                  </a:lnTo>
                  <a:lnTo>
                    <a:pt x="57" y="4"/>
                  </a:lnTo>
                  <a:lnTo>
                    <a:pt x="57" y="8"/>
                  </a:lnTo>
                  <a:lnTo>
                    <a:pt x="57" y="8"/>
                  </a:lnTo>
                  <a:lnTo>
                    <a:pt x="57" y="11"/>
                  </a:lnTo>
                  <a:lnTo>
                    <a:pt x="53" y="11"/>
                  </a:lnTo>
                  <a:lnTo>
                    <a:pt x="53" y="11"/>
                  </a:lnTo>
                  <a:lnTo>
                    <a:pt x="4" y="19"/>
                  </a:lnTo>
                  <a:lnTo>
                    <a:pt x="0" y="19"/>
                  </a:lnTo>
                  <a:lnTo>
                    <a:pt x="0" y="19"/>
                  </a:lnTo>
                  <a:lnTo>
                    <a:pt x="0" y="15"/>
                  </a:lnTo>
                  <a:lnTo>
                    <a:pt x="0" y="15"/>
                  </a:lnTo>
                  <a:lnTo>
                    <a:pt x="0" y="11"/>
                  </a:lnTo>
                  <a:lnTo>
                    <a:pt x="0" y="11"/>
                  </a:lnTo>
                  <a:lnTo>
                    <a:pt x="0" y="8"/>
                  </a:lnTo>
                  <a:lnTo>
                    <a:pt x="0" y="8"/>
                  </a:lnTo>
                  <a:lnTo>
                    <a:pt x="4" y="8"/>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64" name="Line 732"/>
            <p:cNvSpPr>
              <a:spLocks noChangeAspect="1" noChangeShapeType="1"/>
            </p:cNvSpPr>
            <p:nvPr/>
          </p:nvSpPr>
          <p:spPr bwMode="auto">
            <a:xfrm flipH="1" flipV="1">
              <a:off x="5305" y="2283"/>
              <a:ext cx="11" cy="17"/>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65" name="Line 733"/>
            <p:cNvSpPr>
              <a:spLocks noChangeAspect="1" noChangeShapeType="1"/>
            </p:cNvSpPr>
            <p:nvPr/>
          </p:nvSpPr>
          <p:spPr bwMode="auto">
            <a:xfrm flipV="1">
              <a:off x="5374" y="2277"/>
              <a:ext cx="6" cy="14"/>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66" name="Line 734"/>
            <p:cNvSpPr>
              <a:spLocks noChangeAspect="1" noChangeShapeType="1"/>
            </p:cNvSpPr>
            <p:nvPr/>
          </p:nvSpPr>
          <p:spPr bwMode="auto">
            <a:xfrm>
              <a:off x="5374" y="2333"/>
              <a:ext cx="6" cy="11"/>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67" name="Line 735"/>
            <p:cNvSpPr>
              <a:spLocks noChangeAspect="1" noChangeShapeType="1"/>
            </p:cNvSpPr>
            <p:nvPr/>
          </p:nvSpPr>
          <p:spPr bwMode="auto">
            <a:xfrm flipV="1">
              <a:off x="5305" y="2338"/>
              <a:ext cx="11" cy="19"/>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68" name="Freeform 736"/>
            <p:cNvSpPr>
              <a:spLocks noChangeAspect="1"/>
            </p:cNvSpPr>
            <p:nvPr/>
          </p:nvSpPr>
          <p:spPr bwMode="auto">
            <a:xfrm>
              <a:off x="5005" y="2927"/>
              <a:ext cx="383" cy="475"/>
            </a:xfrm>
            <a:custGeom>
              <a:avLst/>
              <a:gdLst/>
              <a:ahLst/>
              <a:cxnLst>
                <a:cxn ang="0">
                  <a:pos x="0" y="49"/>
                </a:cxn>
                <a:cxn ang="0">
                  <a:pos x="384" y="0"/>
                </a:cxn>
                <a:cxn ang="0">
                  <a:pos x="384" y="425"/>
                </a:cxn>
                <a:cxn ang="0">
                  <a:pos x="0" y="475"/>
                </a:cxn>
                <a:cxn ang="0">
                  <a:pos x="0" y="49"/>
                </a:cxn>
              </a:cxnLst>
              <a:rect l="0" t="0" r="r" b="b"/>
              <a:pathLst>
                <a:path w="384" h="475">
                  <a:moveTo>
                    <a:pt x="0" y="49"/>
                  </a:moveTo>
                  <a:lnTo>
                    <a:pt x="384" y="0"/>
                  </a:lnTo>
                  <a:lnTo>
                    <a:pt x="384" y="425"/>
                  </a:lnTo>
                  <a:lnTo>
                    <a:pt x="0" y="475"/>
                  </a:lnTo>
                  <a:lnTo>
                    <a:pt x="0" y="49"/>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69" name="Freeform 737"/>
            <p:cNvSpPr>
              <a:spLocks noChangeAspect="1"/>
            </p:cNvSpPr>
            <p:nvPr/>
          </p:nvSpPr>
          <p:spPr bwMode="auto">
            <a:xfrm>
              <a:off x="5005" y="2927"/>
              <a:ext cx="383" cy="475"/>
            </a:xfrm>
            <a:custGeom>
              <a:avLst/>
              <a:gdLst/>
              <a:ahLst/>
              <a:cxnLst>
                <a:cxn ang="0">
                  <a:pos x="0" y="49"/>
                </a:cxn>
                <a:cxn ang="0">
                  <a:pos x="384" y="0"/>
                </a:cxn>
                <a:cxn ang="0">
                  <a:pos x="384" y="425"/>
                </a:cxn>
                <a:cxn ang="0">
                  <a:pos x="0" y="475"/>
                </a:cxn>
                <a:cxn ang="0">
                  <a:pos x="0" y="49"/>
                </a:cxn>
              </a:cxnLst>
              <a:rect l="0" t="0" r="r" b="b"/>
              <a:pathLst>
                <a:path w="384" h="475">
                  <a:moveTo>
                    <a:pt x="0" y="49"/>
                  </a:moveTo>
                  <a:lnTo>
                    <a:pt x="384" y="0"/>
                  </a:lnTo>
                  <a:lnTo>
                    <a:pt x="384" y="425"/>
                  </a:lnTo>
                  <a:lnTo>
                    <a:pt x="0" y="475"/>
                  </a:lnTo>
                  <a:lnTo>
                    <a:pt x="0" y="49"/>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70" name="Freeform 738"/>
            <p:cNvSpPr>
              <a:spLocks noChangeAspect="1"/>
            </p:cNvSpPr>
            <p:nvPr/>
          </p:nvSpPr>
          <p:spPr bwMode="auto">
            <a:xfrm>
              <a:off x="5058" y="2963"/>
              <a:ext cx="86" cy="425"/>
            </a:xfrm>
            <a:custGeom>
              <a:avLst/>
              <a:gdLst/>
              <a:ahLst/>
              <a:cxnLst>
                <a:cxn ang="0">
                  <a:pos x="0" y="11"/>
                </a:cxn>
                <a:cxn ang="0">
                  <a:pos x="87" y="0"/>
                </a:cxn>
                <a:cxn ang="0">
                  <a:pos x="87" y="414"/>
                </a:cxn>
                <a:cxn ang="0">
                  <a:pos x="0" y="425"/>
                </a:cxn>
                <a:cxn ang="0">
                  <a:pos x="0" y="11"/>
                </a:cxn>
              </a:cxnLst>
              <a:rect l="0" t="0" r="r" b="b"/>
              <a:pathLst>
                <a:path w="87" h="425">
                  <a:moveTo>
                    <a:pt x="0" y="11"/>
                  </a:moveTo>
                  <a:lnTo>
                    <a:pt x="87" y="0"/>
                  </a:lnTo>
                  <a:lnTo>
                    <a:pt x="87" y="414"/>
                  </a:lnTo>
                  <a:lnTo>
                    <a:pt x="0" y="425"/>
                  </a:lnTo>
                  <a:lnTo>
                    <a:pt x="0" y="11"/>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71" name="Freeform 739"/>
            <p:cNvSpPr>
              <a:spLocks noChangeAspect="1"/>
            </p:cNvSpPr>
            <p:nvPr/>
          </p:nvSpPr>
          <p:spPr bwMode="auto">
            <a:xfrm>
              <a:off x="5058" y="2963"/>
              <a:ext cx="86" cy="425"/>
            </a:xfrm>
            <a:custGeom>
              <a:avLst/>
              <a:gdLst/>
              <a:ahLst/>
              <a:cxnLst>
                <a:cxn ang="0">
                  <a:pos x="0" y="11"/>
                </a:cxn>
                <a:cxn ang="0">
                  <a:pos x="87" y="0"/>
                </a:cxn>
                <a:cxn ang="0">
                  <a:pos x="87" y="414"/>
                </a:cxn>
                <a:cxn ang="0">
                  <a:pos x="0" y="425"/>
                </a:cxn>
                <a:cxn ang="0">
                  <a:pos x="0" y="11"/>
                </a:cxn>
              </a:cxnLst>
              <a:rect l="0" t="0" r="r" b="b"/>
              <a:pathLst>
                <a:path w="87" h="425">
                  <a:moveTo>
                    <a:pt x="0" y="11"/>
                  </a:moveTo>
                  <a:lnTo>
                    <a:pt x="87" y="0"/>
                  </a:lnTo>
                  <a:lnTo>
                    <a:pt x="87" y="414"/>
                  </a:lnTo>
                  <a:lnTo>
                    <a:pt x="0" y="425"/>
                  </a:lnTo>
                  <a:lnTo>
                    <a:pt x="0" y="11"/>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72" name="Freeform 740"/>
            <p:cNvSpPr>
              <a:spLocks noChangeAspect="1"/>
            </p:cNvSpPr>
            <p:nvPr/>
          </p:nvSpPr>
          <p:spPr bwMode="auto">
            <a:xfrm>
              <a:off x="5258" y="2941"/>
              <a:ext cx="86" cy="422"/>
            </a:xfrm>
            <a:custGeom>
              <a:avLst/>
              <a:gdLst/>
              <a:ahLst/>
              <a:cxnLst>
                <a:cxn ang="0">
                  <a:pos x="0" y="12"/>
                </a:cxn>
                <a:cxn ang="0">
                  <a:pos x="86" y="0"/>
                </a:cxn>
                <a:cxn ang="0">
                  <a:pos x="86" y="414"/>
                </a:cxn>
                <a:cxn ang="0">
                  <a:pos x="0" y="422"/>
                </a:cxn>
                <a:cxn ang="0">
                  <a:pos x="0" y="12"/>
                </a:cxn>
              </a:cxnLst>
              <a:rect l="0" t="0" r="r" b="b"/>
              <a:pathLst>
                <a:path w="86" h="422">
                  <a:moveTo>
                    <a:pt x="0" y="12"/>
                  </a:moveTo>
                  <a:lnTo>
                    <a:pt x="86" y="0"/>
                  </a:lnTo>
                  <a:lnTo>
                    <a:pt x="86" y="414"/>
                  </a:lnTo>
                  <a:lnTo>
                    <a:pt x="0" y="422"/>
                  </a:lnTo>
                  <a:lnTo>
                    <a:pt x="0" y="12"/>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73" name="Freeform 741"/>
            <p:cNvSpPr>
              <a:spLocks noChangeAspect="1"/>
            </p:cNvSpPr>
            <p:nvPr/>
          </p:nvSpPr>
          <p:spPr bwMode="auto">
            <a:xfrm>
              <a:off x="5258" y="2941"/>
              <a:ext cx="86" cy="422"/>
            </a:xfrm>
            <a:custGeom>
              <a:avLst/>
              <a:gdLst/>
              <a:ahLst/>
              <a:cxnLst>
                <a:cxn ang="0">
                  <a:pos x="0" y="12"/>
                </a:cxn>
                <a:cxn ang="0">
                  <a:pos x="86" y="0"/>
                </a:cxn>
                <a:cxn ang="0">
                  <a:pos x="86" y="414"/>
                </a:cxn>
                <a:cxn ang="0">
                  <a:pos x="0" y="422"/>
                </a:cxn>
                <a:cxn ang="0">
                  <a:pos x="0" y="12"/>
                </a:cxn>
              </a:cxnLst>
              <a:rect l="0" t="0" r="r" b="b"/>
              <a:pathLst>
                <a:path w="86" h="422">
                  <a:moveTo>
                    <a:pt x="0" y="12"/>
                  </a:moveTo>
                  <a:lnTo>
                    <a:pt x="86" y="0"/>
                  </a:lnTo>
                  <a:lnTo>
                    <a:pt x="86" y="414"/>
                  </a:lnTo>
                  <a:lnTo>
                    <a:pt x="0" y="422"/>
                  </a:lnTo>
                  <a:lnTo>
                    <a:pt x="0" y="12"/>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74" name="Freeform 742"/>
            <p:cNvSpPr>
              <a:spLocks noChangeAspect="1"/>
            </p:cNvSpPr>
            <p:nvPr/>
          </p:nvSpPr>
          <p:spPr bwMode="auto">
            <a:xfrm>
              <a:off x="4997" y="2991"/>
              <a:ext cx="8" cy="19"/>
            </a:xfrm>
            <a:custGeom>
              <a:avLst/>
              <a:gdLst/>
              <a:ahLst/>
              <a:cxnLst>
                <a:cxn ang="0">
                  <a:pos x="8" y="0"/>
                </a:cxn>
                <a:cxn ang="0">
                  <a:pos x="4" y="0"/>
                </a:cxn>
                <a:cxn ang="0">
                  <a:pos x="4" y="3"/>
                </a:cxn>
                <a:cxn ang="0">
                  <a:pos x="0" y="7"/>
                </a:cxn>
                <a:cxn ang="0">
                  <a:pos x="0" y="7"/>
                </a:cxn>
                <a:cxn ang="0">
                  <a:pos x="0" y="11"/>
                </a:cxn>
                <a:cxn ang="0">
                  <a:pos x="4" y="15"/>
                </a:cxn>
                <a:cxn ang="0">
                  <a:pos x="4" y="19"/>
                </a:cxn>
                <a:cxn ang="0">
                  <a:pos x="8" y="19"/>
                </a:cxn>
                <a:cxn ang="0">
                  <a:pos x="8" y="0"/>
                </a:cxn>
              </a:cxnLst>
              <a:rect l="0" t="0" r="r" b="b"/>
              <a:pathLst>
                <a:path w="8" h="19">
                  <a:moveTo>
                    <a:pt x="8" y="0"/>
                  </a:moveTo>
                  <a:lnTo>
                    <a:pt x="4" y="0"/>
                  </a:lnTo>
                  <a:lnTo>
                    <a:pt x="4" y="3"/>
                  </a:lnTo>
                  <a:lnTo>
                    <a:pt x="0" y="7"/>
                  </a:lnTo>
                  <a:lnTo>
                    <a:pt x="0" y="7"/>
                  </a:lnTo>
                  <a:lnTo>
                    <a:pt x="0" y="11"/>
                  </a:lnTo>
                  <a:lnTo>
                    <a:pt x="4" y="15"/>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75" name="Freeform 743"/>
            <p:cNvSpPr>
              <a:spLocks noChangeAspect="1"/>
            </p:cNvSpPr>
            <p:nvPr/>
          </p:nvSpPr>
          <p:spPr bwMode="auto">
            <a:xfrm>
              <a:off x="5005" y="2941"/>
              <a:ext cx="386" cy="69"/>
            </a:xfrm>
            <a:custGeom>
              <a:avLst/>
              <a:gdLst/>
              <a:ahLst/>
              <a:cxnLst>
                <a:cxn ang="0">
                  <a:pos x="387" y="12"/>
                </a:cxn>
                <a:cxn ang="0">
                  <a:pos x="387" y="0"/>
                </a:cxn>
                <a:cxn ang="0">
                  <a:pos x="0" y="50"/>
                </a:cxn>
                <a:cxn ang="0">
                  <a:pos x="0" y="69"/>
                </a:cxn>
                <a:cxn ang="0">
                  <a:pos x="387" y="19"/>
                </a:cxn>
                <a:cxn ang="0">
                  <a:pos x="387" y="12"/>
                </a:cxn>
              </a:cxnLst>
              <a:rect l="0" t="0" r="r" b="b"/>
              <a:pathLst>
                <a:path w="387" h="69">
                  <a:moveTo>
                    <a:pt x="387" y="12"/>
                  </a:moveTo>
                  <a:lnTo>
                    <a:pt x="387" y="0"/>
                  </a:lnTo>
                  <a:lnTo>
                    <a:pt x="0" y="50"/>
                  </a:lnTo>
                  <a:lnTo>
                    <a:pt x="0" y="69"/>
                  </a:lnTo>
                  <a:lnTo>
                    <a:pt x="387" y="19"/>
                  </a:lnTo>
                  <a:lnTo>
                    <a:pt x="387" y="12"/>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76" name="Freeform 744"/>
            <p:cNvSpPr>
              <a:spLocks noChangeAspect="1"/>
            </p:cNvSpPr>
            <p:nvPr/>
          </p:nvSpPr>
          <p:spPr bwMode="auto">
            <a:xfrm>
              <a:off x="5391" y="2941"/>
              <a:ext cx="8" cy="19"/>
            </a:xfrm>
            <a:custGeom>
              <a:avLst/>
              <a:gdLst/>
              <a:ahLst/>
              <a:cxnLst>
                <a:cxn ang="0">
                  <a:pos x="0" y="19"/>
                </a:cxn>
                <a:cxn ang="0">
                  <a:pos x="4" y="19"/>
                </a:cxn>
                <a:cxn ang="0">
                  <a:pos x="4" y="15"/>
                </a:cxn>
                <a:cxn ang="0">
                  <a:pos x="8" y="12"/>
                </a:cxn>
                <a:cxn ang="0">
                  <a:pos x="8" y="8"/>
                </a:cxn>
                <a:cxn ang="0">
                  <a:pos x="8" y="4"/>
                </a:cxn>
                <a:cxn ang="0">
                  <a:pos x="4" y="4"/>
                </a:cxn>
                <a:cxn ang="0">
                  <a:pos x="4" y="0"/>
                </a:cxn>
                <a:cxn ang="0">
                  <a:pos x="0" y="0"/>
                </a:cxn>
                <a:cxn ang="0">
                  <a:pos x="0" y="19"/>
                </a:cxn>
              </a:cxnLst>
              <a:rect l="0" t="0" r="r" b="b"/>
              <a:pathLst>
                <a:path w="8" h="19">
                  <a:moveTo>
                    <a:pt x="0" y="19"/>
                  </a:moveTo>
                  <a:lnTo>
                    <a:pt x="4" y="19"/>
                  </a:lnTo>
                  <a:lnTo>
                    <a:pt x="4" y="15"/>
                  </a:lnTo>
                  <a:lnTo>
                    <a:pt x="8" y="12"/>
                  </a:lnTo>
                  <a:lnTo>
                    <a:pt x="8" y="8"/>
                  </a:lnTo>
                  <a:lnTo>
                    <a:pt x="8" y="4"/>
                  </a:lnTo>
                  <a:lnTo>
                    <a:pt x="4" y="4"/>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77" name="Freeform 745"/>
            <p:cNvSpPr>
              <a:spLocks noChangeAspect="1"/>
            </p:cNvSpPr>
            <p:nvPr/>
          </p:nvSpPr>
          <p:spPr bwMode="auto">
            <a:xfrm>
              <a:off x="4997" y="3021"/>
              <a:ext cx="8" cy="19"/>
            </a:xfrm>
            <a:custGeom>
              <a:avLst/>
              <a:gdLst/>
              <a:ahLst/>
              <a:cxnLst>
                <a:cxn ang="0">
                  <a:pos x="8" y="0"/>
                </a:cxn>
                <a:cxn ang="0">
                  <a:pos x="4" y="0"/>
                </a:cxn>
                <a:cxn ang="0">
                  <a:pos x="4" y="4"/>
                </a:cxn>
                <a:cxn ang="0">
                  <a:pos x="0" y="8"/>
                </a:cxn>
                <a:cxn ang="0">
                  <a:pos x="0" y="11"/>
                </a:cxn>
                <a:cxn ang="0">
                  <a:pos x="0" y="15"/>
                </a:cxn>
                <a:cxn ang="0">
                  <a:pos x="4" y="15"/>
                </a:cxn>
                <a:cxn ang="0">
                  <a:pos x="4" y="19"/>
                </a:cxn>
                <a:cxn ang="0">
                  <a:pos x="8" y="19"/>
                </a:cxn>
                <a:cxn ang="0">
                  <a:pos x="8" y="0"/>
                </a:cxn>
              </a:cxnLst>
              <a:rect l="0" t="0" r="r" b="b"/>
              <a:pathLst>
                <a:path w="8" h="19">
                  <a:moveTo>
                    <a:pt x="8" y="0"/>
                  </a:moveTo>
                  <a:lnTo>
                    <a:pt x="4" y="0"/>
                  </a:lnTo>
                  <a:lnTo>
                    <a:pt x="4" y="4"/>
                  </a:lnTo>
                  <a:lnTo>
                    <a:pt x="0" y="8"/>
                  </a:lnTo>
                  <a:lnTo>
                    <a:pt x="0" y="11"/>
                  </a:lnTo>
                  <a:lnTo>
                    <a:pt x="0" y="15"/>
                  </a:lnTo>
                  <a:lnTo>
                    <a:pt x="4" y="15"/>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78" name="Freeform 746"/>
            <p:cNvSpPr>
              <a:spLocks noChangeAspect="1"/>
            </p:cNvSpPr>
            <p:nvPr/>
          </p:nvSpPr>
          <p:spPr bwMode="auto">
            <a:xfrm>
              <a:off x="5005" y="2971"/>
              <a:ext cx="383" cy="69"/>
            </a:xfrm>
            <a:custGeom>
              <a:avLst/>
              <a:gdLst/>
              <a:ahLst/>
              <a:cxnLst>
                <a:cxn ang="0">
                  <a:pos x="384" y="11"/>
                </a:cxn>
                <a:cxn ang="0">
                  <a:pos x="384" y="0"/>
                </a:cxn>
                <a:cxn ang="0">
                  <a:pos x="0" y="49"/>
                </a:cxn>
                <a:cxn ang="0">
                  <a:pos x="0" y="68"/>
                </a:cxn>
                <a:cxn ang="0">
                  <a:pos x="384" y="19"/>
                </a:cxn>
                <a:cxn ang="0">
                  <a:pos x="384" y="11"/>
                </a:cxn>
              </a:cxnLst>
              <a:rect l="0" t="0" r="r" b="b"/>
              <a:pathLst>
                <a:path w="384" h="68">
                  <a:moveTo>
                    <a:pt x="384" y="11"/>
                  </a:moveTo>
                  <a:lnTo>
                    <a:pt x="384" y="0"/>
                  </a:lnTo>
                  <a:lnTo>
                    <a:pt x="0" y="49"/>
                  </a:lnTo>
                  <a:lnTo>
                    <a:pt x="0" y="68"/>
                  </a:lnTo>
                  <a:lnTo>
                    <a:pt x="384" y="19"/>
                  </a:lnTo>
                  <a:lnTo>
                    <a:pt x="384" y="11"/>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79" name="Freeform 747"/>
            <p:cNvSpPr>
              <a:spLocks noChangeAspect="1"/>
            </p:cNvSpPr>
            <p:nvPr/>
          </p:nvSpPr>
          <p:spPr bwMode="auto">
            <a:xfrm>
              <a:off x="5388" y="2971"/>
              <a:ext cx="11" cy="19"/>
            </a:xfrm>
            <a:custGeom>
              <a:avLst/>
              <a:gdLst/>
              <a:ahLst/>
              <a:cxnLst>
                <a:cxn ang="0">
                  <a:pos x="0" y="19"/>
                </a:cxn>
                <a:cxn ang="0">
                  <a:pos x="3" y="19"/>
                </a:cxn>
                <a:cxn ang="0">
                  <a:pos x="7" y="15"/>
                </a:cxn>
                <a:cxn ang="0">
                  <a:pos x="11" y="15"/>
                </a:cxn>
                <a:cxn ang="0">
                  <a:pos x="11" y="11"/>
                </a:cxn>
                <a:cxn ang="0">
                  <a:pos x="11" y="7"/>
                </a:cxn>
                <a:cxn ang="0">
                  <a:pos x="7" y="3"/>
                </a:cxn>
                <a:cxn ang="0">
                  <a:pos x="3" y="3"/>
                </a:cxn>
                <a:cxn ang="0">
                  <a:pos x="0" y="0"/>
                </a:cxn>
                <a:cxn ang="0">
                  <a:pos x="0" y="19"/>
                </a:cxn>
              </a:cxnLst>
              <a:rect l="0" t="0" r="r" b="b"/>
              <a:pathLst>
                <a:path w="11" h="19">
                  <a:moveTo>
                    <a:pt x="0" y="19"/>
                  </a:moveTo>
                  <a:lnTo>
                    <a:pt x="3" y="19"/>
                  </a:lnTo>
                  <a:lnTo>
                    <a:pt x="7" y="15"/>
                  </a:lnTo>
                  <a:lnTo>
                    <a:pt x="11" y="15"/>
                  </a:lnTo>
                  <a:lnTo>
                    <a:pt x="11" y="11"/>
                  </a:lnTo>
                  <a:lnTo>
                    <a:pt x="11" y="7"/>
                  </a:lnTo>
                  <a:lnTo>
                    <a:pt x="7" y="3"/>
                  </a:lnTo>
                  <a:lnTo>
                    <a:pt x="3" y="3"/>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80" name="Freeform 748"/>
            <p:cNvSpPr>
              <a:spLocks noChangeAspect="1"/>
            </p:cNvSpPr>
            <p:nvPr/>
          </p:nvSpPr>
          <p:spPr bwMode="auto">
            <a:xfrm>
              <a:off x="4997" y="3052"/>
              <a:ext cx="8" cy="19"/>
            </a:xfrm>
            <a:custGeom>
              <a:avLst/>
              <a:gdLst/>
              <a:ahLst/>
              <a:cxnLst>
                <a:cxn ang="0">
                  <a:pos x="8" y="0"/>
                </a:cxn>
                <a:cxn ang="0">
                  <a:pos x="4" y="0"/>
                </a:cxn>
                <a:cxn ang="0">
                  <a:pos x="4" y="4"/>
                </a:cxn>
                <a:cxn ang="0">
                  <a:pos x="0" y="8"/>
                </a:cxn>
                <a:cxn ang="0">
                  <a:pos x="0" y="12"/>
                </a:cxn>
                <a:cxn ang="0">
                  <a:pos x="0" y="16"/>
                </a:cxn>
                <a:cxn ang="0">
                  <a:pos x="4" y="16"/>
                </a:cxn>
                <a:cxn ang="0">
                  <a:pos x="4" y="19"/>
                </a:cxn>
                <a:cxn ang="0">
                  <a:pos x="8" y="19"/>
                </a:cxn>
                <a:cxn ang="0">
                  <a:pos x="8" y="0"/>
                </a:cxn>
              </a:cxnLst>
              <a:rect l="0" t="0" r="r" b="b"/>
              <a:pathLst>
                <a:path w="8" h="19">
                  <a:moveTo>
                    <a:pt x="8" y="0"/>
                  </a:moveTo>
                  <a:lnTo>
                    <a:pt x="4" y="0"/>
                  </a:lnTo>
                  <a:lnTo>
                    <a:pt x="4" y="4"/>
                  </a:lnTo>
                  <a:lnTo>
                    <a:pt x="0" y="8"/>
                  </a:lnTo>
                  <a:lnTo>
                    <a:pt x="0" y="12"/>
                  </a:lnTo>
                  <a:lnTo>
                    <a:pt x="0" y="16"/>
                  </a:lnTo>
                  <a:lnTo>
                    <a:pt x="4" y="16"/>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81" name="Freeform 749"/>
            <p:cNvSpPr>
              <a:spLocks noChangeAspect="1"/>
            </p:cNvSpPr>
            <p:nvPr/>
          </p:nvSpPr>
          <p:spPr bwMode="auto">
            <a:xfrm>
              <a:off x="5005" y="3002"/>
              <a:ext cx="386" cy="69"/>
            </a:xfrm>
            <a:custGeom>
              <a:avLst/>
              <a:gdLst/>
              <a:ahLst/>
              <a:cxnLst>
                <a:cxn ang="0">
                  <a:pos x="387" y="11"/>
                </a:cxn>
                <a:cxn ang="0">
                  <a:pos x="387" y="0"/>
                </a:cxn>
                <a:cxn ang="0">
                  <a:pos x="0" y="49"/>
                </a:cxn>
                <a:cxn ang="0">
                  <a:pos x="0" y="68"/>
                </a:cxn>
                <a:cxn ang="0">
                  <a:pos x="387" y="19"/>
                </a:cxn>
                <a:cxn ang="0">
                  <a:pos x="387" y="11"/>
                </a:cxn>
              </a:cxnLst>
              <a:rect l="0" t="0" r="r" b="b"/>
              <a:pathLst>
                <a:path w="387" h="68">
                  <a:moveTo>
                    <a:pt x="387" y="11"/>
                  </a:moveTo>
                  <a:lnTo>
                    <a:pt x="387" y="0"/>
                  </a:lnTo>
                  <a:lnTo>
                    <a:pt x="0" y="49"/>
                  </a:lnTo>
                  <a:lnTo>
                    <a:pt x="0" y="68"/>
                  </a:lnTo>
                  <a:lnTo>
                    <a:pt x="387" y="19"/>
                  </a:lnTo>
                  <a:lnTo>
                    <a:pt x="387" y="11"/>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82" name="Freeform 750"/>
            <p:cNvSpPr>
              <a:spLocks noChangeAspect="1"/>
            </p:cNvSpPr>
            <p:nvPr/>
          </p:nvSpPr>
          <p:spPr bwMode="auto">
            <a:xfrm>
              <a:off x="5391" y="3002"/>
              <a:ext cx="8" cy="19"/>
            </a:xfrm>
            <a:custGeom>
              <a:avLst/>
              <a:gdLst/>
              <a:ahLst/>
              <a:cxnLst>
                <a:cxn ang="0">
                  <a:pos x="0" y="19"/>
                </a:cxn>
                <a:cxn ang="0">
                  <a:pos x="4" y="19"/>
                </a:cxn>
                <a:cxn ang="0">
                  <a:pos x="4" y="15"/>
                </a:cxn>
                <a:cxn ang="0">
                  <a:pos x="8" y="15"/>
                </a:cxn>
                <a:cxn ang="0">
                  <a:pos x="8" y="11"/>
                </a:cxn>
                <a:cxn ang="0">
                  <a:pos x="8" y="8"/>
                </a:cxn>
                <a:cxn ang="0">
                  <a:pos x="4" y="4"/>
                </a:cxn>
                <a:cxn ang="0">
                  <a:pos x="4" y="4"/>
                </a:cxn>
                <a:cxn ang="0">
                  <a:pos x="0" y="0"/>
                </a:cxn>
                <a:cxn ang="0">
                  <a:pos x="0" y="19"/>
                </a:cxn>
              </a:cxnLst>
              <a:rect l="0" t="0" r="r" b="b"/>
              <a:pathLst>
                <a:path w="8" h="19">
                  <a:moveTo>
                    <a:pt x="0" y="19"/>
                  </a:moveTo>
                  <a:lnTo>
                    <a:pt x="4" y="19"/>
                  </a:lnTo>
                  <a:lnTo>
                    <a:pt x="4" y="15"/>
                  </a:lnTo>
                  <a:lnTo>
                    <a:pt x="8" y="15"/>
                  </a:lnTo>
                  <a:lnTo>
                    <a:pt x="8" y="11"/>
                  </a:lnTo>
                  <a:lnTo>
                    <a:pt x="8" y="8"/>
                  </a:lnTo>
                  <a:lnTo>
                    <a:pt x="4" y="4"/>
                  </a:lnTo>
                  <a:lnTo>
                    <a:pt x="4" y="4"/>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83" name="Freeform 751"/>
            <p:cNvSpPr>
              <a:spLocks noChangeAspect="1"/>
            </p:cNvSpPr>
            <p:nvPr/>
          </p:nvSpPr>
          <p:spPr bwMode="auto">
            <a:xfrm>
              <a:off x="4997" y="3082"/>
              <a:ext cx="8" cy="19"/>
            </a:xfrm>
            <a:custGeom>
              <a:avLst/>
              <a:gdLst/>
              <a:ahLst/>
              <a:cxnLst>
                <a:cxn ang="0">
                  <a:pos x="8" y="0"/>
                </a:cxn>
                <a:cxn ang="0">
                  <a:pos x="4" y="4"/>
                </a:cxn>
                <a:cxn ang="0">
                  <a:pos x="4" y="4"/>
                </a:cxn>
                <a:cxn ang="0">
                  <a:pos x="0" y="7"/>
                </a:cxn>
                <a:cxn ang="0">
                  <a:pos x="0" y="11"/>
                </a:cxn>
                <a:cxn ang="0">
                  <a:pos x="0" y="15"/>
                </a:cxn>
                <a:cxn ang="0">
                  <a:pos x="4" y="19"/>
                </a:cxn>
                <a:cxn ang="0">
                  <a:pos x="4" y="19"/>
                </a:cxn>
                <a:cxn ang="0">
                  <a:pos x="8" y="19"/>
                </a:cxn>
                <a:cxn ang="0">
                  <a:pos x="8" y="0"/>
                </a:cxn>
              </a:cxnLst>
              <a:rect l="0" t="0" r="r" b="b"/>
              <a:pathLst>
                <a:path w="8" h="19">
                  <a:moveTo>
                    <a:pt x="8" y="0"/>
                  </a:moveTo>
                  <a:lnTo>
                    <a:pt x="4" y="4"/>
                  </a:lnTo>
                  <a:lnTo>
                    <a:pt x="4" y="4"/>
                  </a:lnTo>
                  <a:lnTo>
                    <a:pt x="0" y="7"/>
                  </a:lnTo>
                  <a:lnTo>
                    <a:pt x="0" y="11"/>
                  </a:lnTo>
                  <a:lnTo>
                    <a:pt x="0" y="15"/>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84" name="Freeform 752"/>
            <p:cNvSpPr>
              <a:spLocks noChangeAspect="1"/>
            </p:cNvSpPr>
            <p:nvPr/>
          </p:nvSpPr>
          <p:spPr bwMode="auto">
            <a:xfrm>
              <a:off x="5005" y="3035"/>
              <a:ext cx="386" cy="67"/>
            </a:xfrm>
            <a:custGeom>
              <a:avLst/>
              <a:gdLst/>
              <a:ahLst/>
              <a:cxnLst>
                <a:cxn ang="0">
                  <a:pos x="387" y="8"/>
                </a:cxn>
                <a:cxn ang="0">
                  <a:pos x="387" y="0"/>
                </a:cxn>
                <a:cxn ang="0">
                  <a:pos x="0" y="46"/>
                </a:cxn>
                <a:cxn ang="0">
                  <a:pos x="0" y="65"/>
                </a:cxn>
                <a:cxn ang="0">
                  <a:pos x="387" y="19"/>
                </a:cxn>
                <a:cxn ang="0">
                  <a:pos x="387" y="8"/>
                </a:cxn>
              </a:cxnLst>
              <a:rect l="0" t="0" r="r" b="b"/>
              <a:pathLst>
                <a:path w="387" h="65">
                  <a:moveTo>
                    <a:pt x="387" y="8"/>
                  </a:moveTo>
                  <a:lnTo>
                    <a:pt x="387" y="0"/>
                  </a:lnTo>
                  <a:lnTo>
                    <a:pt x="0" y="46"/>
                  </a:lnTo>
                  <a:lnTo>
                    <a:pt x="0" y="65"/>
                  </a:lnTo>
                  <a:lnTo>
                    <a:pt x="387" y="19"/>
                  </a:lnTo>
                  <a:lnTo>
                    <a:pt x="387" y="8"/>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85" name="Freeform 753"/>
            <p:cNvSpPr>
              <a:spLocks noChangeAspect="1"/>
            </p:cNvSpPr>
            <p:nvPr/>
          </p:nvSpPr>
          <p:spPr bwMode="auto">
            <a:xfrm>
              <a:off x="5391" y="3035"/>
              <a:ext cx="8" cy="19"/>
            </a:xfrm>
            <a:custGeom>
              <a:avLst/>
              <a:gdLst/>
              <a:ahLst/>
              <a:cxnLst>
                <a:cxn ang="0">
                  <a:pos x="0" y="19"/>
                </a:cxn>
                <a:cxn ang="0">
                  <a:pos x="4" y="15"/>
                </a:cxn>
                <a:cxn ang="0">
                  <a:pos x="4" y="15"/>
                </a:cxn>
                <a:cxn ang="0">
                  <a:pos x="8" y="12"/>
                </a:cxn>
                <a:cxn ang="0">
                  <a:pos x="8" y="8"/>
                </a:cxn>
                <a:cxn ang="0">
                  <a:pos x="8" y="4"/>
                </a:cxn>
                <a:cxn ang="0">
                  <a:pos x="4" y="0"/>
                </a:cxn>
                <a:cxn ang="0">
                  <a:pos x="4" y="0"/>
                </a:cxn>
                <a:cxn ang="0">
                  <a:pos x="0" y="0"/>
                </a:cxn>
                <a:cxn ang="0">
                  <a:pos x="0" y="19"/>
                </a:cxn>
              </a:cxnLst>
              <a:rect l="0" t="0" r="r" b="b"/>
              <a:pathLst>
                <a:path w="8" h="19">
                  <a:moveTo>
                    <a:pt x="0" y="19"/>
                  </a:moveTo>
                  <a:lnTo>
                    <a:pt x="4" y="15"/>
                  </a:lnTo>
                  <a:lnTo>
                    <a:pt x="4" y="15"/>
                  </a:lnTo>
                  <a:lnTo>
                    <a:pt x="8" y="12"/>
                  </a:lnTo>
                  <a:lnTo>
                    <a:pt x="8" y="8"/>
                  </a:lnTo>
                  <a:lnTo>
                    <a:pt x="8" y="4"/>
                  </a:lnTo>
                  <a:lnTo>
                    <a:pt x="4"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86" name="Freeform 754"/>
            <p:cNvSpPr>
              <a:spLocks noChangeAspect="1"/>
            </p:cNvSpPr>
            <p:nvPr/>
          </p:nvSpPr>
          <p:spPr bwMode="auto">
            <a:xfrm>
              <a:off x="4997" y="3113"/>
              <a:ext cx="8" cy="19"/>
            </a:xfrm>
            <a:custGeom>
              <a:avLst/>
              <a:gdLst/>
              <a:ahLst/>
              <a:cxnLst>
                <a:cxn ang="0">
                  <a:pos x="8" y="0"/>
                </a:cxn>
                <a:cxn ang="0">
                  <a:pos x="4" y="0"/>
                </a:cxn>
                <a:cxn ang="0">
                  <a:pos x="4" y="4"/>
                </a:cxn>
                <a:cxn ang="0">
                  <a:pos x="0" y="8"/>
                </a:cxn>
                <a:cxn ang="0">
                  <a:pos x="0" y="11"/>
                </a:cxn>
                <a:cxn ang="0">
                  <a:pos x="0" y="15"/>
                </a:cxn>
                <a:cxn ang="0">
                  <a:pos x="4" y="19"/>
                </a:cxn>
                <a:cxn ang="0">
                  <a:pos x="4" y="19"/>
                </a:cxn>
                <a:cxn ang="0">
                  <a:pos x="8" y="19"/>
                </a:cxn>
                <a:cxn ang="0">
                  <a:pos x="8" y="0"/>
                </a:cxn>
              </a:cxnLst>
              <a:rect l="0" t="0" r="r" b="b"/>
              <a:pathLst>
                <a:path w="8" h="19">
                  <a:moveTo>
                    <a:pt x="8" y="0"/>
                  </a:moveTo>
                  <a:lnTo>
                    <a:pt x="4" y="0"/>
                  </a:lnTo>
                  <a:lnTo>
                    <a:pt x="4" y="4"/>
                  </a:lnTo>
                  <a:lnTo>
                    <a:pt x="0" y="8"/>
                  </a:lnTo>
                  <a:lnTo>
                    <a:pt x="0" y="11"/>
                  </a:lnTo>
                  <a:lnTo>
                    <a:pt x="0" y="15"/>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87" name="Freeform 755"/>
            <p:cNvSpPr>
              <a:spLocks noChangeAspect="1"/>
            </p:cNvSpPr>
            <p:nvPr/>
          </p:nvSpPr>
          <p:spPr bwMode="auto">
            <a:xfrm>
              <a:off x="5005" y="3066"/>
              <a:ext cx="386" cy="67"/>
            </a:xfrm>
            <a:custGeom>
              <a:avLst/>
              <a:gdLst/>
              <a:ahLst/>
              <a:cxnLst>
                <a:cxn ang="0">
                  <a:pos x="387" y="7"/>
                </a:cxn>
                <a:cxn ang="0">
                  <a:pos x="387" y="0"/>
                </a:cxn>
                <a:cxn ang="0">
                  <a:pos x="0" y="45"/>
                </a:cxn>
                <a:cxn ang="0">
                  <a:pos x="0" y="64"/>
                </a:cxn>
                <a:cxn ang="0">
                  <a:pos x="387" y="19"/>
                </a:cxn>
                <a:cxn ang="0">
                  <a:pos x="387" y="7"/>
                </a:cxn>
              </a:cxnLst>
              <a:rect l="0" t="0" r="r" b="b"/>
              <a:pathLst>
                <a:path w="387" h="64">
                  <a:moveTo>
                    <a:pt x="387" y="7"/>
                  </a:moveTo>
                  <a:lnTo>
                    <a:pt x="387" y="0"/>
                  </a:lnTo>
                  <a:lnTo>
                    <a:pt x="0" y="45"/>
                  </a:lnTo>
                  <a:lnTo>
                    <a:pt x="0" y="64"/>
                  </a:lnTo>
                  <a:lnTo>
                    <a:pt x="387" y="19"/>
                  </a:lnTo>
                  <a:lnTo>
                    <a:pt x="387"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88" name="Freeform 756"/>
            <p:cNvSpPr>
              <a:spLocks noChangeAspect="1"/>
            </p:cNvSpPr>
            <p:nvPr/>
          </p:nvSpPr>
          <p:spPr bwMode="auto">
            <a:xfrm>
              <a:off x="5391" y="3066"/>
              <a:ext cx="8" cy="19"/>
            </a:xfrm>
            <a:custGeom>
              <a:avLst/>
              <a:gdLst/>
              <a:ahLst/>
              <a:cxnLst>
                <a:cxn ang="0">
                  <a:pos x="0" y="19"/>
                </a:cxn>
                <a:cxn ang="0">
                  <a:pos x="4" y="15"/>
                </a:cxn>
                <a:cxn ang="0">
                  <a:pos x="8" y="15"/>
                </a:cxn>
                <a:cxn ang="0">
                  <a:pos x="8" y="11"/>
                </a:cxn>
                <a:cxn ang="0">
                  <a:pos x="8" y="7"/>
                </a:cxn>
                <a:cxn ang="0">
                  <a:pos x="8" y="3"/>
                </a:cxn>
                <a:cxn ang="0">
                  <a:pos x="8" y="0"/>
                </a:cxn>
                <a:cxn ang="0">
                  <a:pos x="4" y="0"/>
                </a:cxn>
                <a:cxn ang="0">
                  <a:pos x="0" y="0"/>
                </a:cxn>
                <a:cxn ang="0">
                  <a:pos x="0" y="19"/>
                </a:cxn>
              </a:cxnLst>
              <a:rect l="0" t="0" r="r" b="b"/>
              <a:pathLst>
                <a:path w="8" h="19">
                  <a:moveTo>
                    <a:pt x="0" y="19"/>
                  </a:moveTo>
                  <a:lnTo>
                    <a:pt x="4" y="15"/>
                  </a:lnTo>
                  <a:lnTo>
                    <a:pt x="8" y="15"/>
                  </a:lnTo>
                  <a:lnTo>
                    <a:pt x="8" y="11"/>
                  </a:lnTo>
                  <a:lnTo>
                    <a:pt x="8" y="7"/>
                  </a:lnTo>
                  <a:lnTo>
                    <a:pt x="8" y="3"/>
                  </a:lnTo>
                  <a:lnTo>
                    <a:pt x="8"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89" name="Freeform 757"/>
            <p:cNvSpPr>
              <a:spLocks noChangeAspect="1"/>
            </p:cNvSpPr>
            <p:nvPr/>
          </p:nvSpPr>
          <p:spPr bwMode="auto">
            <a:xfrm>
              <a:off x="4997" y="3141"/>
              <a:ext cx="8" cy="19"/>
            </a:xfrm>
            <a:custGeom>
              <a:avLst/>
              <a:gdLst/>
              <a:ahLst/>
              <a:cxnLst>
                <a:cxn ang="0">
                  <a:pos x="8" y="0"/>
                </a:cxn>
                <a:cxn ang="0">
                  <a:pos x="4" y="4"/>
                </a:cxn>
                <a:cxn ang="0">
                  <a:pos x="4" y="4"/>
                </a:cxn>
                <a:cxn ang="0">
                  <a:pos x="0" y="8"/>
                </a:cxn>
                <a:cxn ang="0">
                  <a:pos x="0" y="12"/>
                </a:cxn>
                <a:cxn ang="0">
                  <a:pos x="0" y="16"/>
                </a:cxn>
                <a:cxn ang="0">
                  <a:pos x="4" y="19"/>
                </a:cxn>
                <a:cxn ang="0">
                  <a:pos x="4" y="19"/>
                </a:cxn>
                <a:cxn ang="0">
                  <a:pos x="8" y="19"/>
                </a:cxn>
                <a:cxn ang="0">
                  <a:pos x="8" y="0"/>
                </a:cxn>
              </a:cxnLst>
              <a:rect l="0" t="0" r="r" b="b"/>
              <a:pathLst>
                <a:path w="8" h="19">
                  <a:moveTo>
                    <a:pt x="8" y="0"/>
                  </a:moveTo>
                  <a:lnTo>
                    <a:pt x="4" y="4"/>
                  </a:lnTo>
                  <a:lnTo>
                    <a:pt x="4" y="4"/>
                  </a:lnTo>
                  <a:lnTo>
                    <a:pt x="0" y="8"/>
                  </a:lnTo>
                  <a:lnTo>
                    <a:pt x="0" y="12"/>
                  </a:lnTo>
                  <a:lnTo>
                    <a:pt x="0" y="16"/>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90" name="Freeform 758"/>
            <p:cNvSpPr>
              <a:spLocks noChangeAspect="1"/>
            </p:cNvSpPr>
            <p:nvPr/>
          </p:nvSpPr>
          <p:spPr bwMode="auto">
            <a:xfrm>
              <a:off x="5005" y="3096"/>
              <a:ext cx="386" cy="64"/>
            </a:xfrm>
            <a:custGeom>
              <a:avLst/>
              <a:gdLst/>
              <a:ahLst/>
              <a:cxnLst>
                <a:cxn ang="0">
                  <a:pos x="387" y="7"/>
                </a:cxn>
                <a:cxn ang="0">
                  <a:pos x="387" y="0"/>
                </a:cxn>
                <a:cxn ang="0">
                  <a:pos x="0" y="49"/>
                </a:cxn>
                <a:cxn ang="0">
                  <a:pos x="0" y="64"/>
                </a:cxn>
                <a:cxn ang="0">
                  <a:pos x="387" y="19"/>
                </a:cxn>
                <a:cxn ang="0">
                  <a:pos x="387" y="7"/>
                </a:cxn>
              </a:cxnLst>
              <a:rect l="0" t="0" r="r" b="b"/>
              <a:pathLst>
                <a:path w="387" h="64">
                  <a:moveTo>
                    <a:pt x="387" y="7"/>
                  </a:moveTo>
                  <a:lnTo>
                    <a:pt x="387" y="0"/>
                  </a:lnTo>
                  <a:lnTo>
                    <a:pt x="0" y="49"/>
                  </a:lnTo>
                  <a:lnTo>
                    <a:pt x="0" y="64"/>
                  </a:lnTo>
                  <a:lnTo>
                    <a:pt x="387" y="19"/>
                  </a:lnTo>
                  <a:lnTo>
                    <a:pt x="387"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91" name="Freeform 759"/>
            <p:cNvSpPr>
              <a:spLocks noChangeAspect="1"/>
            </p:cNvSpPr>
            <p:nvPr/>
          </p:nvSpPr>
          <p:spPr bwMode="auto">
            <a:xfrm>
              <a:off x="5391" y="3096"/>
              <a:ext cx="8" cy="19"/>
            </a:xfrm>
            <a:custGeom>
              <a:avLst/>
              <a:gdLst/>
              <a:ahLst/>
              <a:cxnLst>
                <a:cxn ang="0">
                  <a:pos x="0" y="19"/>
                </a:cxn>
                <a:cxn ang="0">
                  <a:pos x="4" y="19"/>
                </a:cxn>
                <a:cxn ang="0">
                  <a:pos x="4" y="15"/>
                </a:cxn>
                <a:cxn ang="0">
                  <a:pos x="8" y="11"/>
                </a:cxn>
                <a:cxn ang="0">
                  <a:pos x="8" y="7"/>
                </a:cxn>
                <a:cxn ang="0">
                  <a:pos x="8" y="4"/>
                </a:cxn>
                <a:cxn ang="0">
                  <a:pos x="4" y="4"/>
                </a:cxn>
                <a:cxn ang="0">
                  <a:pos x="4" y="0"/>
                </a:cxn>
                <a:cxn ang="0">
                  <a:pos x="0" y="0"/>
                </a:cxn>
                <a:cxn ang="0">
                  <a:pos x="0" y="19"/>
                </a:cxn>
              </a:cxnLst>
              <a:rect l="0" t="0" r="r" b="b"/>
              <a:pathLst>
                <a:path w="8" h="19">
                  <a:moveTo>
                    <a:pt x="0" y="19"/>
                  </a:moveTo>
                  <a:lnTo>
                    <a:pt x="4" y="19"/>
                  </a:lnTo>
                  <a:lnTo>
                    <a:pt x="4" y="15"/>
                  </a:lnTo>
                  <a:lnTo>
                    <a:pt x="8" y="11"/>
                  </a:lnTo>
                  <a:lnTo>
                    <a:pt x="8" y="7"/>
                  </a:lnTo>
                  <a:lnTo>
                    <a:pt x="8" y="4"/>
                  </a:lnTo>
                  <a:lnTo>
                    <a:pt x="4" y="4"/>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92" name="Freeform 760"/>
            <p:cNvSpPr>
              <a:spLocks noChangeAspect="1"/>
            </p:cNvSpPr>
            <p:nvPr/>
          </p:nvSpPr>
          <p:spPr bwMode="auto">
            <a:xfrm>
              <a:off x="4997" y="3174"/>
              <a:ext cx="8" cy="17"/>
            </a:xfrm>
            <a:custGeom>
              <a:avLst/>
              <a:gdLst/>
              <a:ahLst/>
              <a:cxnLst>
                <a:cxn ang="0">
                  <a:pos x="8" y="0"/>
                </a:cxn>
                <a:cxn ang="0">
                  <a:pos x="4" y="4"/>
                </a:cxn>
                <a:cxn ang="0">
                  <a:pos x="4" y="4"/>
                </a:cxn>
                <a:cxn ang="0">
                  <a:pos x="0" y="7"/>
                </a:cxn>
                <a:cxn ang="0">
                  <a:pos x="0" y="11"/>
                </a:cxn>
                <a:cxn ang="0">
                  <a:pos x="0" y="15"/>
                </a:cxn>
                <a:cxn ang="0">
                  <a:pos x="4" y="19"/>
                </a:cxn>
                <a:cxn ang="0">
                  <a:pos x="4" y="19"/>
                </a:cxn>
                <a:cxn ang="0">
                  <a:pos x="8" y="19"/>
                </a:cxn>
                <a:cxn ang="0">
                  <a:pos x="8" y="0"/>
                </a:cxn>
              </a:cxnLst>
              <a:rect l="0" t="0" r="r" b="b"/>
              <a:pathLst>
                <a:path w="8" h="19">
                  <a:moveTo>
                    <a:pt x="8" y="0"/>
                  </a:moveTo>
                  <a:lnTo>
                    <a:pt x="4" y="4"/>
                  </a:lnTo>
                  <a:lnTo>
                    <a:pt x="4" y="4"/>
                  </a:lnTo>
                  <a:lnTo>
                    <a:pt x="0" y="7"/>
                  </a:lnTo>
                  <a:lnTo>
                    <a:pt x="0" y="11"/>
                  </a:lnTo>
                  <a:lnTo>
                    <a:pt x="0" y="15"/>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93" name="Freeform 761"/>
            <p:cNvSpPr>
              <a:spLocks noChangeAspect="1"/>
            </p:cNvSpPr>
            <p:nvPr/>
          </p:nvSpPr>
          <p:spPr bwMode="auto">
            <a:xfrm>
              <a:off x="5005" y="3127"/>
              <a:ext cx="386" cy="64"/>
            </a:xfrm>
            <a:custGeom>
              <a:avLst/>
              <a:gdLst/>
              <a:ahLst/>
              <a:cxnLst>
                <a:cxn ang="0">
                  <a:pos x="387" y="8"/>
                </a:cxn>
                <a:cxn ang="0">
                  <a:pos x="387" y="0"/>
                </a:cxn>
                <a:cxn ang="0">
                  <a:pos x="0" y="46"/>
                </a:cxn>
                <a:cxn ang="0">
                  <a:pos x="0" y="65"/>
                </a:cxn>
                <a:cxn ang="0">
                  <a:pos x="387" y="19"/>
                </a:cxn>
                <a:cxn ang="0">
                  <a:pos x="387" y="8"/>
                </a:cxn>
              </a:cxnLst>
              <a:rect l="0" t="0" r="r" b="b"/>
              <a:pathLst>
                <a:path w="387" h="65">
                  <a:moveTo>
                    <a:pt x="387" y="8"/>
                  </a:moveTo>
                  <a:lnTo>
                    <a:pt x="387" y="0"/>
                  </a:lnTo>
                  <a:lnTo>
                    <a:pt x="0" y="46"/>
                  </a:lnTo>
                  <a:lnTo>
                    <a:pt x="0" y="65"/>
                  </a:lnTo>
                  <a:lnTo>
                    <a:pt x="387" y="19"/>
                  </a:lnTo>
                  <a:lnTo>
                    <a:pt x="387" y="8"/>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94" name="Freeform 762"/>
            <p:cNvSpPr>
              <a:spLocks noChangeAspect="1"/>
            </p:cNvSpPr>
            <p:nvPr/>
          </p:nvSpPr>
          <p:spPr bwMode="auto">
            <a:xfrm>
              <a:off x="5391" y="3127"/>
              <a:ext cx="8" cy="19"/>
            </a:xfrm>
            <a:custGeom>
              <a:avLst/>
              <a:gdLst/>
              <a:ahLst/>
              <a:cxnLst>
                <a:cxn ang="0">
                  <a:pos x="0" y="19"/>
                </a:cxn>
                <a:cxn ang="0">
                  <a:pos x="4" y="19"/>
                </a:cxn>
                <a:cxn ang="0">
                  <a:pos x="4" y="15"/>
                </a:cxn>
                <a:cxn ang="0">
                  <a:pos x="8" y="12"/>
                </a:cxn>
                <a:cxn ang="0">
                  <a:pos x="8" y="8"/>
                </a:cxn>
                <a:cxn ang="0">
                  <a:pos x="8" y="4"/>
                </a:cxn>
                <a:cxn ang="0">
                  <a:pos x="4" y="0"/>
                </a:cxn>
                <a:cxn ang="0">
                  <a:pos x="4" y="0"/>
                </a:cxn>
                <a:cxn ang="0">
                  <a:pos x="0" y="0"/>
                </a:cxn>
                <a:cxn ang="0">
                  <a:pos x="0" y="19"/>
                </a:cxn>
              </a:cxnLst>
              <a:rect l="0" t="0" r="r" b="b"/>
              <a:pathLst>
                <a:path w="8" h="19">
                  <a:moveTo>
                    <a:pt x="0" y="19"/>
                  </a:moveTo>
                  <a:lnTo>
                    <a:pt x="4" y="19"/>
                  </a:lnTo>
                  <a:lnTo>
                    <a:pt x="4" y="15"/>
                  </a:lnTo>
                  <a:lnTo>
                    <a:pt x="8" y="12"/>
                  </a:lnTo>
                  <a:lnTo>
                    <a:pt x="8" y="8"/>
                  </a:lnTo>
                  <a:lnTo>
                    <a:pt x="8" y="4"/>
                  </a:lnTo>
                  <a:lnTo>
                    <a:pt x="4"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95" name="Freeform 763"/>
            <p:cNvSpPr>
              <a:spLocks noChangeAspect="1"/>
            </p:cNvSpPr>
            <p:nvPr/>
          </p:nvSpPr>
          <p:spPr bwMode="auto">
            <a:xfrm>
              <a:off x="4997" y="3207"/>
              <a:ext cx="8" cy="19"/>
            </a:xfrm>
            <a:custGeom>
              <a:avLst/>
              <a:gdLst/>
              <a:ahLst/>
              <a:cxnLst>
                <a:cxn ang="0">
                  <a:pos x="8" y="0"/>
                </a:cxn>
                <a:cxn ang="0">
                  <a:pos x="4" y="0"/>
                </a:cxn>
                <a:cxn ang="0">
                  <a:pos x="4" y="4"/>
                </a:cxn>
                <a:cxn ang="0">
                  <a:pos x="0" y="8"/>
                </a:cxn>
                <a:cxn ang="0">
                  <a:pos x="0" y="11"/>
                </a:cxn>
                <a:cxn ang="0">
                  <a:pos x="0" y="11"/>
                </a:cxn>
                <a:cxn ang="0">
                  <a:pos x="4" y="15"/>
                </a:cxn>
                <a:cxn ang="0">
                  <a:pos x="4" y="19"/>
                </a:cxn>
                <a:cxn ang="0">
                  <a:pos x="8" y="19"/>
                </a:cxn>
                <a:cxn ang="0">
                  <a:pos x="8" y="0"/>
                </a:cxn>
              </a:cxnLst>
              <a:rect l="0" t="0" r="r" b="b"/>
              <a:pathLst>
                <a:path w="8" h="19">
                  <a:moveTo>
                    <a:pt x="8" y="0"/>
                  </a:moveTo>
                  <a:lnTo>
                    <a:pt x="4" y="0"/>
                  </a:lnTo>
                  <a:lnTo>
                    <a:pt x="4" y="4"/>
                  </a:lnTo>
                  <a:lnTo>
                    <a:pt x="0" y="8"/>
                  </a:lnTo>
                  <a:lnTo>
                    <a:pt x="0" y="11"/>
                  </a:lnTo>
                  <a:lnTo>
                    <a:pt x="0" y="11"/>
                  </a:lnTo>
                  <a:lnTo>
                    <a:pt x="4" y="15"/>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96" name="Freeform 764"/>
            <p:cNvSpPr>
              <a:spLocks noChangeAspect="1"/>
            </p:cNvSpPr>
            <p:nvPr/>
          </p:nvSpPr>
          <p:spPr bwMode="auto">
            <a:xfrm>
              <a:off x="5005" y="3157"/>
              <a:ext cx="386" cy="69"/>
            </a:xfrm>
            <a:custGeom>
              <a:avLst/>
              <a:gdLst/>
              <a:ahLst/>
              <a:cxnLst>
                <a:cxn ang="0">
                  <a:pos x="387" y="11"/>
                </a:cxn>
                <a:cxn ang="0">
                  <a:pos x="387" y="0"/>
                </a:cxn>
                <a:cxn ang="0">
                  <a:pos x="0" y="49"/>
                </a:cxn>
                <a:cxn ang="0">
                  <a:pos x="0" y="68"/>
                </a:cxn>
                <a:cxn ang="0">
                  <a:pos x="387" y="19"/>
                </a:cxn>
                <a:cxn ang="0">
                  <a:pos x="387" y="11"/>
                </a:cxn>
              </a:cxnLst>
              <a:rect l="0" t="0" r="r" b="b"/>
              <a:pathLst>
                <a:path w="387" h="68">
                  <a:moveTo>
                    <a:pt x="387" y="11"/>
                  </a:moveTo>
                  <a:lnTo>
                    <a:pt x="387" y="0"/>
                  </a:lnTo>
                  <a:lnTo>
                    <a:pt x="0" y="49"/>
                  </a:lnTo>
                  <a:lnTo>
                    <a:pt x="0" y="68"/>
                  </a:lnTo>
                  <a:lnTo>
                    <a:pt x="387" y="19"/>
                  </a:lnTo>
                  <a:lnTo>
                    <a:pt x="387" y="11"/>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97" name="Freeform 765"/>
            <p:cNvSpPr>
              <a:spLocks noChangeAspect="1"/>
            </p:cNvSpPr>
            <p:nvPr/>
          </p:nvSpPr>
          <p:spPr bwMode="auto">
            <a:xfrm>
              <a:off x="5391" y="3157"/>
              <a:ext cx="8" cy="19"/>
            </a:xfrm>
            <a:custGeom>
              <a:avLst/>
              <a:gdLst/>
              <a:ahLst/>
              <a:cxnLst>
                <a:cxn ang="0">
                  <a:pos x="0" y="19"/>
                </a:cxn>
                <a:cxn ang="0">
                  <a:pos x="4" y="19"/>
                </a:cxn>
                <a:cxn ang="0">
                  <a:pos x="4" y="15"/>
                </a:cxn>
                <a:cxn ang="0">
                  <a:pos x="8" y="11"/>
                </a:cxn>
                <a:cxn ang="0">
                  <a:pos x="8" y="7"/>
                </a:cxn>
                <a:cxn ang="0">
                  <a:pos x="8" y="7"/>
                </a:cxn>
                <a:cxn ang="0">
                  <a:pos x="4" y="3"/>
                </a:cxn>
                <a:cxn ang="0">
                  <a:pos x="4" y="0"/>
                </a:cxn>
                <a:cxn ang="0">
                  <a:pos x="0" y="0"/>
                </a:cxn>
                <a:cxn ang="0">
                  <a:pos x="0" y="19"/>
                </a:cxn>
              </a:cxnLst>
              <a:rect l="0" t="0" r="r" b="b"/>
              <a:pathLst>
                <a:path w="8" h="19">
                  <a:moveTo>
                    <a:pt x="0" y="19"/>
                  </a:moveTo>
                  <a:lnTo>
                    <a:pt x="4" y="19"/>
                  </a:lnTo>
                  <a:lnTo>
                    <a:pt x="4" y="15"/>
                  </a:lnTo>
                  <a:lnTo>
                    <a:pt x="8" y="11"/>
                  </a:lnTo>
                  <a:lnTo>
                    <a:pt x="8" y="7"/>
                  </a:lnTo>
                  <a:lnTo>
                    <a:pt x="8" y="7"/>
                  </a:lnTo>
                  <a:lnTo>
                    <a:pt x="4" y="3"/>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98" name="Freeform 766"/>
            <p:cNvSpPr>
              <a:spLocks noChangeAspect="1"/>
            </p:cNvSpPr>
            <p:nvPr/>
          </p:nvSpPr>
          <p:spPr bwMode="auto">
            <a:xfrm>
              <a:off x="4997" y="3238"/>
              <a:ext cx="8" cy="19"/>
            </a:xfrm>
            <a:custGeom>
              <a:avLst/>
              <a:gdLst/>
              <a:ahLst/>
              <a:cxnLst>
                <a:cxn ang="0">
                  <a:pos x="8" y="0"/>
                </a:cxn>
                <a:cxn ang="0">
                  <a:pos x="4" y="0"/>
                </a:cxn>
                <a:cxn ang="0">
                  <a:pos x="4" y="4"/>
                </a:cxn>
                <a:cxn ang="0">
                  <a:pos x="0" y="8"/>
                </a:cxn>
                <a:cxn ang="0">
                  <a:pos x="0" y="12"/>
                </a:cxn>
                <a:cxn ang="0">
                  <a:pos x="0" y="16"/>
                </a:cxn>
                <a:cxn ang="0">
                  <a:pos x="4" y="19"/>
                </a:cxn>
                <a:cxn ang="0">
                  <a:pos x="4" y="19"/>
                </a:cxn>
                <a:cxn ang="0">
                  <a:pos x="8" y="19"/>
                </a:cxn>
                <a:cxn ang="0">
                  <a:pos x="8" y="0"/>
                </a:cxn>
              </a:cxnLst>
              <a:rect l="0" t="0" r="r" b="b"/>
              <a:pathLst>
                <a:path w="8" h="19">
                  <a:moveTo>
                    <a:pt x="8" y="0"/>
                  </a:moveTo>
                  <a:lnTo>
                    <a:pt x="4" y="0"/>
                  </a:lnTo>
                  <a:lnTo>
                    <a:pt x="4" y="4"/>
                  </a:lnTo>
                  <a:lnTo>
                    <a:pt x="0" y="8"/>
                  </a:lnTo>
                  <a:lnTo>
                    <a:pt x="0" y="12"/>
                  </a:lnTo>
                  <a:lnTo>
                    <a:pt x="0" y="16"/>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399" name="Freeform 767"/>
            <p:cNvSpPr>
              <a:spLocks noChangeAspect="1"/>
            </p:cNvSpPr>
            <p:nvPr/>
          </p:nvSpPr>
          <p:spPr bwMode="auto">
            <a:xfrm>
              <a:off x="5005" y="3191"/>
              <a:ext cx="386" cy="67"/>
            </a:xfrm>
            <a:custGeom>
              <a:avLst/>
              <a:gdLst/>
              <a:ahLst/>
              <a:cxnLst>
                <a:cxn ang="0">
                  <a:pos x="387" y="7"/>
                </a:cxn>
                <a:cxn ang="0">
                  <a:pos x="387" y="0"/>
                </a:cxn>
                <a:cxn ang="0">
                  <a:pos x="0" y="45"/>
                </a:cxn>
                <a:cxn ang="0">
                  <a:pos x="0" y="64"/>
                </a:cxn>
                <a:cxn ang="0">
                  <a:pos x="387" y="15"/>
                </a:cxn>
                <a:cxn ang="0">
                  <a:pos x="387" y="7"/>
                </a:cxn>
              </a:cxnLst>
              <a:rect l="0" t="0" r="r" b="b"/>
              <a:pathLst>
                <a:path w="387" h="64">
                  <a:moveTo>
                    <a:pt x="387" y="7"/>
                  </a:moveTo>
                  <a:lnTo>
                    <a:pt x="387" y="0"/>
                  </a:lnTo>
                  <a:lnTo>
                    <a:pt x="0" y="45"/>
                  </a:lnTo>
                  <a:lnTo>
                    <a:pt x="0" y="64"/>
                  </a:lnTo>
                  <a:lnTo>
                    <a:pt x="387" y="15"/>
                  </a:lnTo>
                  <a:lnTo>
                    <a:pt x="387"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00" name="Freeform 768"/>
            <p:cNvSpPr>
              <a:spLocks noChangeAspect="1"/>
            </p:cNvSpPr>
            <p:nvPr/>
          </p:nvSpPr>
          <p:spPr bwMode="auto">
            <a:xfrm>
              <a:off x="5391" y="3191"/>
              <a:ext cx="8" cy="19"/>
            </a:xfrm>
            <a:custGeom>
              <a:avLst/>
              <a:gdLst/>
              <a:ahLst/>
              <a:cxnLst>
                <a:cxn ang="0">
                  <a:pos x="0" y="19"/>
                </a:cxn>
                <a:cxn ang="0">
                  <a:pos x="4" y="15"/>
                </a:cxn>
                <a:cxn ang="0">
                  <a:pos x="8" y="15"/>
                </a:cxn>
                <a:cxn ang="0">
                  <a:pos x="8" y="11"/>
                </a:cxn>
                <a:cxn ang="0">
                  <a:pos x="8" y="7"/>
                </a:cxn>
                <a:cxn ang="0">
                  <a:pos x="8" y="4"/>
                </a:cxn>
                <a:cxn ang="0">
                  <a:pos x="8" y="0"/>
                </a:cxn>
                <a:cxn ang="0">
                  <a:pos x="4" y="0"/>
                </a:cxn>
                <a:cxn ang="0">
                  <a:pos x="0" y="0"/>
                </a:cxn>
                <a:cxn ang="0">
                  <a:pos x="0" y="19"/>
                </a:cxn>
              </a:cxnLst>
              <a:rect l="0" t="0" r="r" b="b"/>
              <a:pathLst>
                <a:path w="8" h="19">
                  <a:moveTo>
                    <a:pt x="0" y="19"/>
                  </a:moveTo>
                  <a:lnTo>
                    <a:pt x="4" y="15"/>
                  </a:lnTo>
                  <a:lnTo>
                    <a:pt x="8" y="15"/>
                  </a:lnTo>
                  <a:lnTo>
                    <a:pt x="8" y="11"/>
                  </a:lnTo>
                  <a:lnTo>
                    <a:pt x="8" y="7"/>
                  </a:lnTo>
                  <a:lnTo>
                    <a:pt x="8" y="4"/>
                  </a:lnTo>
                  <a:lnTo>
                    <a:pt x="8"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01" name="Freeform 769"/>
            <p:cNvSpPr>
              <a:spLocks noChangeAspect="1"/>
            </p:cNvSpPr>
            <p:nvPr/>
          </p:nvSpPr>
          <p:spPr bwMode="auto">
            <a:xfrm>
              <a:off x="4997" y="3268"/>
              <a:ext cx="8" cy="19"/>
            </a:xfrm>
            <a:custGeom>
              <a:avLst/>
              <a:gdLst/>
              <a:ahLst/>
              <a:cxnLst>
                <a:cxn ang="0">
                  <a:pos x="8" y="0"/>
                </a:cxn>
                <a:cxn ang="0">
                  <a:pos x="4" y="0"/>
                </a:cxn>
                <a:cxn ang="0">
                  <a:pos x="4" y="4"/>
                </a:cxn>
                <a:cxn ang="0">
                  <a:pos x="0" y="7"/>
                </a:cxn>
                <a:cxn ang="0">
                  <a:pos x="0" y="11"/>
                </a:cxn>
                <a:cxn ang="0">
                  <a:pos x="0" y="15"/>
                </a:cxn>
                <a:cxn ang="0">
                  <a:pos x="4" y="15"/>
                </a:cxn>
                <a:cxn ang="0">
                  <a:pos x="4" y="19"/>
                </a:cxn>
                <a:cxn ang="0">
                  <a:pos x="8" y="19"/>
                </a:cxn>
                <a:cxn ang="0">
                  <a:pos x="8" y="0"/>
                </a:cxn>
              </a:cxnLst>
              <a:rect l="0" t="0" r="r" b="b"/>
              <a:pathLst>
                <a:path w="8" h="19">
                  <a:moveTo>
                    <a:pt x="8" y="0"/>
                  </a:moveTo>
                  <a:lnTo>
                    <a:pt x="4" y="0"/>
                  </a:lnTo>
                  <a:lnTo>
                    <a:pt x="4" y="4"/>
                  </a:lnTo>
                  <a:lnTo>
                    <a:pt x="0" y="7"/>
                  </a:lnTo>
                  <a:lnTo>
                    <a:pt x="0" y="11"/>
                  </a:lnTo>
                  <a:lnTo>
                    <a:pt x="0" y="15"/>
                  </a:lnTo>
                  <a:lnTo>
                    <a:pt x="4" y="15"/>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02" name="Freeform 770"/>
            <p:cNvSpPr>
              <a:spLocks noChangeAspect="1"/>
            </p:cNvSpPr>
            <p:nvPr/>
          </p:nvSpPr>
          <p:spPr bwMode="auto">
            <a:xfrm>
              <a:off x="5005" y="3218"/>
              <a:ext cx="383" cy="69"/>
            </a:xfrm>
            <a:custGeom>
              <a:avLst/>
              <a:gdLst/>
              <a:ahLst/>
              <a:cxnLst>
                <a:cxn ang="0">
                  <a:pos x="384" y="12"/>
                </a:cxn>
                <a:cxn ang="0">
                  <a:pos x="384" y="0"/>
                </a:cxn>
                <a:cxn ang="0">
                  <a:pos x="0" y="50"/>
                </a:cxn>
                <a:cxn ang="0">
                  <a:pos x="0" y="69"/>
                </a:cxn>
                <a:cxn ang="0">
                  <a:pos x="384" y="19"/>
                </a:cxn>
                <a:cxn ang="0">
                  <a:pos x="384" y="12"/>
                </a:cxn>
              </a:cxnLst>
              <a:rect l="0" t="0" r="r" b="b"/>
              <a:pathLst>
                <a:path w="384" h="69">
                  <a:moveTo>
                    <a:pt x="384" y="12"/>
                  </a:moveTo>
                  <a:lnTo>
                    <a:pt x="384" y="0"/>
                  </a:lnTo>
                  <a:lnTo>
                    <a:pt x="0" y="50"/>
                  </a:lnTo>
                  <a:lnTo>
                    <a:pt x="0" y="69"/>
                  </a:lnTo>
                  <a:lnTo>
                    <a:pt x="384" y="19"/>
                  </a:lnTo>
                  <a:lnTo>
                    <a:pt x="384" y="12"/>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03" name="Freeform 771"/>
            <p:cNvSpPr>
              <a:spLocks noChangeAspect="1"/>
            </p:cNvSpPr>
            <p:nvPr/>
          </p:nvSpPr>
          <p:spPr bwMode="auto">
            <a:xfrm>
              <a:off x="5388" y="3218"/>
              <a:ext cx="11" cy="19"/>
            </a:xfrm>
            <a:custGeom>
              <a:avLst/>
              <a:gdLst/>
              <a:ahLst/>
              <a:cxnLst>
                <a:cxn ang="0">
                  <a:pos x="0" y="19"/>
                </a:cxn>
                <a:cxn ang="0">
                  <a:pos x="3" y="19"/>
                </a:cxn>
                <a:cxn ang="0">
                  <a:pos x="7" y="19"/>
                </a:cxn>
                <a:cxn ang="0">
                  <a:pos x="11" y="16"/>
                </a:cxn>
                <a:cxn ang="0">
                  <a:pos x="11" y="12"/>
                </a:cxn>
                <a:cxn ang="0">
                  <a:pos x="11" y="8"/>
                </a:cxn>
                <a:cxn ang="0">
                  <a:pos x="7" y="4"/>
                </a:cxn>
                <a:cxn ang="0">
                  <a:pos x="3" y="4"/>
                </a:cxn>
                <a:cxn ang="0">
                  <a:pos x="0" y="0"/>
                </a:cxn>
                <a:cxn ang="0">
                  <a:pos x="0" y="19"/>
                </a:cxn>
              </a:cxnLst>
              <a:rect l="0" t="0" r="r" b="b"/>
              <a:pathLst>
                <a:path w="11" h="19">
                  <a:moveTo>
                    <a:pt x="0" y="19"/>
                  </a:moveTo>
                  <a:lnTo>
                    <a:pt x="3" y="19"/>
                  </a:lnTo>
                  <a:lnTo>
                    <a:pt x="7" y="19"/>
                  </a:lnTo>
                  <a:lnTo>
                    <a:pt x="11" y="16"/>
                  </a:lnTo>
                  <a:lnTo>
                    <a:pt x="11" y="12"/>
                  </a:lnTo>
                  <a:lnTo>
                    <a:pt x="11" y="8"/>
                  </a:lnTo>
                  <a:lnTo>
                    <a:pt x="7" y="4"/>
                  </a:lnTo>
                  <a:lnTo>
                    <a:pt x="3" y="4"/>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04" name="Freeform 772"/>
            <p:cNvSpPr>
              <a:spLocks noChangeAspect="1"/>
            </p:cNvSpPr>
            <p:nvPr/>
          </p:nvSpPr>
          <p:spPr bwMode="auto">
            <a:xfrm>
              <a:off x="4997" y="3299"/>
              <a:ext cx="8" cy="19"/>
            </a:xfrm>
            <a:custGeom>
              <a:avLst/>
              <a:gdLst/>
              <a:ahLst/>
              <a:cxnLst>
                <a:cxn ang="0">
                  <a:pos x="8" y="0"/>
                </a:cxn>
                <a:cxn ang="0">
                  <a:pos x="4" y="4"/>
                </a:cxn>
                <a:cxn ang="0">
                  <a:pos x="4" y="4"/>
                </a:cxn>
                <a:cxn ang="0">
                  <a:pos x="0" y="8"/>
                </a:cxn>
                <a:cxn ang="0">
                  <a:pos x="0" y="11"/>
                </a:cxn>
                <a:cxn ang="0">
                  <a:pos x="0" y="15"/>
                </a:cxn>
                <a:cxn ang="0">
                  <a:pos x="4" y="19"/>
                </a:cxn>
                <a:cxn ang="0">
                  <a:pos x="4" y="19"/>
                </a:cxn>
                <a:cxn ang="0">
                  <a:pos x="8" y="19"/>
                </a:cxn>
                <a:cxn ang="0">
                  <a:pos x="8" y="0"/>
                </a:cxn>
              </a:cxnLst>
              <a:rect l="0" t="0" r="r" b="b"/>
              <a:pathLst>
                <a:path w="8" h="19">
                  <a:moveTo>
                    <a:pt x="8" y="0"/>
                  </a:moveTo>
                  <a:lnTo>
                    <a:pt x="4" y="4"/>
                  </a:lnTo>
                  <a:lnTo>
                    <a:pt x="4" y="4"/>
                  </a:lnTo>
                  <a:lnTo>
                    <a:pt x="0" y="8"/>
                  </a:lnTo>
                  <a:lnTo>
                    <a:pt x="0" y="11"/>
                  </a:lnTo>
                  <a:lnTo>
                    <a:pt x="0" y="15"/>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05" name="Freeform 773"/>
            <p:cNvSpPr>
              <a:spLocks noChangeAspect="1"/>
            </p:cNvSpPr>
            <p:nvPr/>
          </p:nvSpPr>
          <p:spPr bwMode="auto">
            <a:xfrm>
              <a:off x="5005" y="3252"/>
              <a:ext cx="386" cy="67"/>
            </a:xfrm>
            <a:custGeom>
              <a:avLst/>
              <a:gdLst/>
              <a:ahLst/>
              <a:cxnLst>
                <a:cxn ang="0">
                  <a:pos x="387" y="7"/>
                </a:cxn>
                <a:cxn ang="0">
                  <a:pos x="387" y="0"/>
                </a:cxn>
                <a:cxn ang="0">
                  <a:pos x="0" y="45"/>
                </a:cxn>
                <a:cxn ang="0">
                  <a:pos x="0" y="64"/>
                </a:cxn>
                <a:cxn ang="0">
                  <a:pos x="387" y="19"/>
                </a:cxn>
                <a:cxn ang="0">
                  <a:pos x="387" y="7"/>
                </a:cxn>
              </a:cxnLst>
              <a:rect l="0" t="0" r="r" b="b"/>
              <a:pathLst>
                <a:path w="387" h="64">
                  <a:moveTo>
                    <a:pt x="387" y="7"/>
                  </a:moveTo>
                  <a:lnTo>
                    <a:pt x="387" y="0"/>
                  </a:lnTo>
                  <a:lnTo>
                    <a:pt x="0" y="45"/>
                  </a:lnTo>
                  <a:lnTo>
                    <a:pt x="0" y="64"/>
                  </a:lnTo>
                  <a:lnTo>
                    <a:pt x="387" y="19"/>
                  </a:lnTo>
                  <a:lnTo>
                    <a:pt x="387"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06" name="Freeform 774"/>
            <p:cNvSpPr>
              <a:spLocks noChangeAspect="1"/>
            </p:cNvSpPr>
            <p:nvPr/>
          </p:nvSpPr>
          <p:spPr bwMode="auto">
            <a:xfrm>
              <a:off x="5391" y="3252"/>
              <a:ext cx="8" cy="19"/>
            </a:xfrm>
            <a:custGeom>
              <a:avLst/>
              <a:gdLst/>
              <a:ahLst/>
              <a:cxnLst>
                <a:cxn ang="0">
                  <a:pos x="0" y="19"/>
                </a:cxn>
                <a:cxn ang="0">
                  <a:pos x="4" y="15"/>
                </a:cxn>
                <a:cxn ang="0">
                  <a:pos x="4" y="15"/>
                </a:cxn>
                <a:cxn ang="0">
                  <a:pos x="8" y="11"/>
                </a:cxn>
                <a:cxn ang="0">
                  <a:pos x="8" y="7"/>
                </a:cxn>
                <a:cxn ang="0">
                  <a:pos x="8" y="3"/>
                </a:cxn>
                <a:cxn ang="0">
                  <a:pos x="4" y="0"/>
                </a:cxn>
                <a:cxn ang="0">
                  <a:pos x="4" y="0"/>
                </a:cxn>
                <a:cxn ang="0">
                  <a:pos x="0" y="0"/>
                </a:cxn>
                <a:cxn ang="0">
                  <a:pos x="0" y="19"/>
                </a:cxn>
              </a:cxnLst>
              <a:rect l="0" t="0" r="r" b="b"/>
              <a:pathLst>
                <a:path w="8" h="19">
                  <a:moveTo>
                    <a:pt x="0" y="19"/>
                  </a:moveTo>
                  <a:lnTo>
                    <a:pt x="4" y="15"/>
                  </a:lnTo>
                  <a:lnTo>
                    <a:pt x="4" y="15"/>
                  </a:lnTo>
                  <a:lnTo>
                    <a:pt x="8" y="11"/>
                  </a:lnTo>
                  <a:lnTo>
                    <a:pt x="8" y="7"/>
                  </a:lnTo>
                  <a:lnTo>
                    <a:pt x="8" y="3"/>
                  </a:lnTo>
                  <a:lnTo>
                    <a:pt x="4"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07" name="Freeform 775"/>
            <p:cNvSpPr>
              <a:spLocks noChangeAspect="1"/>
            </p:cNvSpPr>
            <p:nvPr/>
          </p:nvSpPr>
          <p:spPr bwMode="auto">
            <a:xfrm>
              <a:off x="4997" y="3327"/>
              <a:ext cx="8" cy="19"/>
            </a:xfrm>
            <a:custGeom>
              <a:avLst/>
              <a:gdLst/>
              <a:ahLst/>
              <a:cxnLst>
                <a:cxn ang="0">
                  <a:pos x="8" y="0"/>
                </a:cxn>
                <a:cxn ang="0">
                  <a:pos x="4" y="4"/>
                </a:cxn>
                <a:cxn ang="0">
                  <a:pos x="4" y="4"/>
                </a:cxn>
                <a:cxn ang="0">
                  <a:pos x="0" y="8"/>
                </a:cxn>
                <a:cxn ang="0">
                  <a:pos x="0" y="12"/>
                </a:cxn>
                <a:cxn ang="0">
                  <a:pos x="0" y="16"/>
                </a:cxn>
                <a:cxn ang="0">
                  <a:pos x="4" y="19"/>
                </a:cxn>
                <a:cxn ang="0">
                  <a:pos x="4" y="19"/>
                </a:cxn>
                <a:cxn ang="0">
                  <a:pos x="8" y="19"/>
                </a:cxn>
                <a:cxn ang="0">
                  <a:pos x="8" y="0"/>
                </a:cxn>
              </a:cxnLst>
              <a:rect l="0" t="0" r="r" b="b"/>
              <a:pathLst>
                <a:path w="8" h="19">
                  <a:moveTo>
                    <a:pt x="8" y="0"/>
                  </a:moveTo>
                  <a:lnTo>
                    <a:pt x="4" y="4"/>
                  </a:lnTo>
                  <a:lnTo>
                    <a:pt x="4" y="4"/>
                  </a:lnTo>
                  <a:lnTo>
                    <a:pt x="0" y="8"/>
                  </a:lnTo>
                  <a:lnTo>
                    <a:pt x="0" y="12"/>
                  </a:lnTo>
                  <a:lnTo>
                    <a:pt x="0" y="16"/>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08" name="Freeform 776"/>
            <p:cNvSpPr>
              <a:spLocks noChangeAspect="1"/>
            </p:cNvSpPr>
            <p:nvPr/>
          </p:nvSpPr>
          <p:spPr bwMode="auto">
            <a:xfrm>
              <a:off x="5005" y="3282"/>
              <a:ext cx="383" cy="64"/>
            </a:xfrm>
            <a:custGeom>
              <a:avLst/>
              <a:gdLst/>
              <a:ahLst/>
              <a:cxnLst>
                <a:cxn ang="0">
                  <a:pos x="384" y="8"/>
                </a:cxn>
                <a:cxn ang="0">
                  <a:pos x="384" y="0"/>
                </a:cxn>
                <a:cxn ang="0">
                  <a:pos x="0" y="45"/>
                </a:cxn>
                <a:cxn ang="0">
                  <a:pos x="0" y="64"/>
                </a:cxn>
                <a:cxn ang="0">
                  <a:pos x="384" y="19"/>
                </a:cxn>
                <a:cxn ang="0">
                  <a:pos x="384" y="8"/>
                </a:cxn>
              </a:cxnLst>
              <a:rect l="0" t="0" r="r" b="b"/>
              <a:pathLst>
                <a:path w="384" h="64">
                  <a:moveTo>
                    <a:pt x="384" y="8"/>
                  </a:moveTo>
                  <a:lnTo>
                    <a:pt x="384" y="0"/>
                  </a:lnTo>
                  <a:lnTo>
                    <a:pt x="0" y="45"/>
                  </a:lnTo>
                  <a:lnTo>
                    <a:pt x="0" y="64"/>
                  </a:lnTo>
                  <a:lnTo>
                    <a:pt x="384" y="19"/>
                  </a:lnTo>
                  <a:lnTo>
                    <a:pt x="384" y="8"/>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09" name="Freeform 777"/>
            <p:cNvSpPr>
              <a:spLocks noChangeAspect="1"/>
            </p:cNvSpPr>
            <p:nvPr/>
          </p:nvSpPr>
          <p:spPr bwMode="auto">
            <a:xfrm>
              <a:off x="5388" y="3282"/>
              <a:ext cx="11" cy="19"/>
            </a:xfrm>
            <a:custGeom>
              <a:avLst/>
              <a:gdLst/>
              <a:ahLst/>
              <a:cxnLst>
                <a:cxn ang="0">
                  <a:pos x="0" y="19"/>
                </a:cxn>
                <a:cxn ang="0">
                  <a:pos x="3" y="15"/>
                </a:cxn>
                <a:cxn ang="0">
                  <a:pos x="7" y="15"/>
                </a:cxn>
                <a:cxn ang="0">
                  <a:pos x="11" y="11"/>
                </a:cxn>
                <a:cxn ang="0">
                  <a:pos x="11" y="8"/>
                </a:cxn>
                <a:cxn ang="0">
                  <a:pos x="11" y="4"/>
                </a:cxn>
                <a:cxn ang="0">
                  <a:pos x="7" y="0"/>
                </a:cxn>
                <a:cxn ang="0">
                  <a:pos x="3" y="0"/>
                </a:cxn>
                <a:cxn ang="0">
                  <a:pos x="0" y="0"/>
                </a:cxn>
                <a:cxn ang="0">
                  <a:pos x="0" y="19"/>
                </a:cxn>
              </a:cxnLst>
              <a:rect l="0" t="0" r="r" b="b"/>
              <a:pathLst>
                <a:path w="11" h="19">
                  <a:moveTo>
                    <a:pt x="0" y="19"/>
                  </a:moveTo>
                  <a:lnTo>
                    <a:pt x="3" y="15"/>
                  </a:lnTo>
                  <a:lnTo>
                    <a:pt x="7" y="15"/>
                  </a:lnTo>
                  <a:lnTo>
                    <a:pt x="11" y="11"/>
                  </a:lnTo>
                  <a:lnTo>
                    <a:pt x="11" y="8"/>
                  </a:lnTo>
                  <a:lnTo>
                    <a:pt x="11" y="4"/>
                  </a:lnTo>
                  <a:lnTo>
                    <a:pt x="7" y="0"/>
                  </a:lnTo>
                  <a:lnTo>
                    <a:pt x="3"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10" name="Freeform 778"/>
            <p:cNvSpPr>
              <a:spLocks noChangeAspect="1"/>
            </p:cNvSpPr>
            <p:nvPr/>
          </p:nvSpPr>
          <p:spPr bwMode="auto">
            <a:xfrm>
              <a:off x="4997" y="3363"/>
              <a:ext cx="8" cy="19"/>
            </a:xfrm>
            <a:custGeom>
              <a:avLst/>
              <a:gdLst/>
              <a:ahLst/>
              <a:cxnLst>
                <a:cxn ang="0">
                  <a:pos x="8" y="0"/>
                </a:cxn>
                <a:cxn ang="0">
                  <a:pos x="4" y="0"/>
                </a:cxn>
                <a:cxn ang="0">
                  <a:pos x="4" y="3"/>
                </a:cxn>
                <a:cxn ang="0">
                  <a:pos x="0" y="3"/>
                </a:cxn>
                <a:cxn ang="0">
                  <a:pos x="0" y="7"/>
                </a:cxn>
                <a:cxn ang="0">
                  <a:pos x="0" y="11"/>
                </a:cxn>
                <a:cxn ang="0">
                  <a:pos x="4" y="15"/>
                </a:cxn>
                <a:cxn ang="0">
                  <a:pos x="4" y="15"/>
                </a:cxn>
                <a:cxn ang="0">
                  <a:pos x="8" y="19"/>
                </a:cxn>
                <a:cxn ang="0">
                  <a:pos x="8" y="0"/>
                </a:cxn>
              </a:cxnLst>
              <a:rect l="0" t="0" r="r" b="b"/>
              <a:pathLst>
                <a:path w="8" h="19">
                  <a:moveTo>
                    <a:pt x="8" y="0"/>
                  </a:moveTo>
                  <a:lnTo>
                    <a:pt x="4" y="0"/>
                  </a:lnTo>
                  <a:lnTo>
                    <a:pt x="4" y="3"/>
                  </a:lnTo>
                  <a:lnTo>
                    <a:pt x="0" y="3"/>
                  </a:lnTo>
                  <a:lnTo>
                    <a:pt x="0" y="7"/>
                  </a:lnTo>
                  <a:lnTo>
                    <a:pt x="0" y="11"/>
                  </a:lnTo>
                  <a:lnTo>
                    <a:pt x="4" y="15"/>
                  </a:lnTo>
                  <a:lnTo>
                    <a:pt x="4" y="15"/>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11" name="Freeform 779"/>
            <p:cNvSpPr>
              <a:spLocks noChangeAspect="1"/>
            </p:cNvSpPr>
            <p:nvPr/>
          </p:nvSpPr>
          <p:spPr bwMode="auto">
            <a:xfrm>
              <a:off x="5005" y="3313"/>
              <a:ext cx="386" cy="69"/>
            </a:xfrm>
            <a:custGeom>
              <a:avLst/>
              <a:gdLst/>
              <a:ahLst/>
              <a:cxnLst>
                <a:cxn ang="0">
                  <a:pos x="387" y="12"/>
                </a:cxn>
                <a:cxn ang="0">
                  <a:pos x="387" y="0"/>
                </a:cxn>
                <a:cxn ang="0">
                  <a:pos x="0" y="50"/>
                </a:cxn>
                <a:cxn ang="0">
                  <a:pos x="0" y="69"/>
                </a:cxn>
                <a:cxn ang="0">
                  <a:pos x="387" y="19"/>
                </a:cxn>
                <a:cxn ang="0">
                  <a:pos x="387" y="12"/>
                </a:cxn>
              </a:cxnLst>
              <a:rect l="0" t="0" r="r" b="b"/>
              <a:pathLst>
                <a:path w="387" h="69">
                  <a:moveTo>
                    <a:pt x="387" y="12"/>
                  </a:moveTo>
                  <a:lnTo>
                    <a:pt x="387" y="0"/>
                  </a:lnTo>
                  <a:lnTo>
                    <a:pt x="0" y="50"/>
                  </a:lnTo>
                  <a:lnTo>
                    <a:pt x="0" y="69"/>
                  </a:lnTo>
                  <a:lnTo>
                    <a:pt x="387" y="19"/>
                  </a:lnTo>
                  <a:lnTo>
                    <a:pt x="387" y="12"/>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12" name="Freeform 780"/>
            <p:cNvSpPr>
              <a:spLocks noChangeAspect="1"/>
            </p:cNvSpPr>
            <p:nvPr/>
          </p:nvSpPr>
          <p:spPr bwMode="auto">
            <a:xfrm>
              <a:off x="5391" y="3313"/>
              <a:ext cx="8" cy="19"/>
            </a:xfrm>
            <a:custGeom>
              <a:avLst/>
              <a:gdLst/>
              <a:ahLst/>
              <a:cxnLst>
                <a:cxn ang="0">
                  <a:pos x="0" y="19"/>
                </a:cxn>
                <a:cxn ang="0">
                  <a:pos x="4" y="19"/>
                </a:cxn>
                <a:cxn ang="0">
                  <a:pos x="4" y="15"/>
                </a:cxn>
                <a:cxn ang="0">
                  <a:pos x="8" y="12"/>
                </a:cxn>
                <a:cxn ang="0">
                  <a:pos x="8" y="8"/>
                </a:cxn>
                <a:cxn ang="0">
                  <a:pos x="8" y="4"/>
                </a:cxn>
                <a:cxn ang="0">
                  <a:pos x="4" y="4"/>
                </a:cxn>
                <a:cxn ang="0">
                  <a:pos x="4" y="0"/>
                </a:cxn>
                <a:cxn ang="0">
                  <a:pos x="0" y="0"/>
                </a:cxn>
                <a:cxn ang="0">
                  <a:pos x="0" y="19"/>
                </a:cxn>
              </a:cxnLst>
              <a:rect l="0" t="0" r="r" b="b"/>
              <a:pathLst>
                <a:path w="8" h="19">
                  <a:moveTo>
                    <a:pt x="0" y="19"/>
                  </a:moveTo>
                  <a:lnTo>
                    <a:pt x="4" y="19"/>
                  </a:lnTo>
                  <a:lnTo>
                    <a:pt x="4" y="15"/>
                  </a:lnTo>
                  <a:lnTo>
                    <a:pt x="8" y="12"/>
                  </a:lnTo>
                  <a:lnTo>
                    <a:pt x="8" y="8"/>
                  </a:lnTo>
                  <a:lnTo>
                    <a:pt x="8" y="4"/>
                  </a:lnTo>
                  <a:lnTo>
                    <a:pt x="4" y="4"/>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13" name="Freeform 781"/>
            <p:cNvSpPr>
              <a:spLocks noChangeAspect="1"/>
            </p:cNvSpPr>
            <p:nvPr/>
          </p:nvSpPr>
          <p:spPr bwMode="auto">
            <a:xfrm>
              <a:off x="4966" y="3352"/>
              <a:ext cx="461" cy="94"/>
            </a:xfrm>
            <a:custGeom>
              <a:avLst/>
              <a:gdLst/>
              <a:ahLst/>
              <a:cxnLst>
                <a:cxn ang="0">
                  <a:pos x="0" y="95"/>
                </a:cxn>
                <a:cxn ang="0">
                  <a:pos x="38" y="50"/>
                </a:cxn>
                <a:cxn ang="0">
                  <a:pos x="422" y="0"/>
                </a:cxn>
                <a:cxn ang="0">
                  <a:pos x="459" y="38"/>
                </a:cxn>
                <a:cxn ang="0">
                  <a:pos x="0" y="95"/>
                </a:cxn>
              </a:cxnLst>
              <a:rect l="0" t="0" r="r" b="b"/>
              <a:pathLst>
                <a:path w="459" h="95">
                  <a:moveTo>
                    <a:pt x="0" y="95"/>
                  </a:moveTo>
                  <a:lnTo>
                    <a:pt x="38" y="50"/>
                  </a:lnTo>
                  <a:lnTo>
                    <a:pt x="422" y="0"/>
                  </a:lnTo>
                  <a:lnTo>
                    <a:pt x="459" y="38"/>
                  </a:lnTo>
                  <a:lnTo>
                    <a:pt x="0" y="95"/>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14" name="Freeform 782"/>
            <p:cNvSpPr>
              <a:spLocks noChangeAspect="1"/>
            </p:cNvSpPr>
            <p:nvPr/>
          </p:nvSpPr>
          <p:spPr bwMode="auto">
            <a:xfrm>
              <a:off x="4966" y="3352"/>
              <a:ext cx="461" cy="94"/>
            </a:xfrm>
            <a:custGeom>
              <a:avLst/>
              <a:gdLst/>
              <a:ahLst/>
              <a:cxnLst>
                <a:cxn ang="0">
                  <a:pos x="0" y="95"/>
                </a:cxn>
                <a:cxn ang="0">
                  <a:pos x="38" y="50"/>
                </a:cxn>
                <a:cxn ang="0">
                  <a:pos x="422" y="0"/>
                </a:cxn>
                <a:cxn ang="0">
                  <a:pos x="459" y="38"/>
                </a:cxn>
                <a:cxn ang="0">
                  <a:pos x="0" y="95"/>
                </a:cxn>
              </a:cxnLst>
              <a:rect l="0" t="0" r="r" b="b"/>
              <a:pathLst>
                <a:path w="459" h="95">
                  <a:moveTo>
                    <a:pt x="0" y="95"/>
                  </a:moveTo>
                  <a:lnTo>
                    <a:pt x="38" y="50"/>
                  </a:lnTo>
                  <a:lnTo>
                    <a:pt x="422" y="0"/>
                  </a:lnTo>
                  <a:lnTo>
                    <a:pt x="459" y="38"/>
                  </a:lnTo>
                  <a:lnTo>
                    <a:pt x="0" y="95"/>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15" name="Freeform 783"/>
            <p:cNvSpPr>
              <a:spLocks noChangeAspect="1"/>
            </p:cNvSpPr>
            <p:nvPr/>
          </p:nvSpPr>
          <p:spPr bwMode="auto">
            <a:xfrm>
              <a:off x="4414" y="2122"/>
              <a:ext cx="552" cy="1321"/>
            </a:xfrm>
            <a:custGeom>
              <a:avLst/>
              <a:gdLst/>
              <a:ahLst/>
              <a:cxnLst>
                <a:cxn ang="0">
                  <a:pos x="553" y="1321"/>
                </a:cxn>
                <a:cxn ang="0">
                  <a:pos x="0" y="1033"/>
                </a:cxn>
                <a:cxn ang="0">
                  <a:pos x="0" y="0"/>
                </a:cxn>
                <a:cxn ang="0">
                  <a:pos x="553" y="122"/>
                </a:cxn>
                <a:cxn ang="0">
                  <a:pos x="553" y="1321"/>
                </a:cxn>
              </a:cxnLst>
              <a:rect l="0" t="0" r="r" b="b"/>
              <a:pathLst>
                <a:path w="553" h="1321">
                  <a:moveTo>
                    <a:pt x="553" y="1321"/>
                  </a:moveTo>
                  <a:lnTo>
                    <a:pt x="0" y="1033"/>
                  </a:lnTo>
                  <a:lnTo>
                    <a:pt x="0" y="0"/>
                  </a:lnTo>
                  <a:lnTo>
                    <a:pt x="553" y="122"/>
                  </a:lnTo>
                  <a:lnTo>
                    <a:pt x="553" y="1321"/>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16" name="Freeform 784"/>
            <p:cNvSpPr>
              <a:spLocks noChangeAspect="1"/>
            </p:cNvSpPr>
            <p:nvPr/>
          </p:nvSpPr>
          <p:spPr bwMode="auto">
            <a:xfrm>
              <a:off x="4414" y="2122"/>
              <a:ext cx="552" cy="1321"/>
            </a:xfrm>
            <a:custGeom>
              <a:avLst/>
              <a:gdLst/>
              <a:ahLst/>
              <a:cxnLst>
                <a:cxn ang="0">
                  <a:pos x="553" y="1321"/>
                </a:cxn>
                <a:cxn ang="0">
                  <a:pos x="0" y="1033"/>
                </a:cxn>
                <a:cxn ang="0">
                  <a:pos x="0" y="0"/>
                </a:cxn>
                <a:cxn ang="0">
                  <a:pos x="553" y="122"/>
                </a:cxn>
                <a:cxn ang="0">
                  <a:pos x="553" y="1321"/>
                </a:cxn>
              </a:cxnLst>
              <a:rect l="0" t="0" r="r" b="b"/>
              <a:pathLst>
                <a:path w="553" h="1321">
                  <a:moveTo>
                    <a:pt x="553" y="1321"/>
                  </a:moveTo>
                  <a:lnTo>
                    <a:pt x="0" y="1033"/>
                  </a:lnTo>
                  <a:lnTo>
                    <a:pt x="0" y="0"/>
                  </a:lnTo>
                  <a:lnTo>
                    <a:pt x="553" y="122"/>
                  </a:lnTo>
                  <a:lnTo>
                    <a:pt x="553" y="1321"/>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17" name="Freeform 785"/>
            <p:cNvSpPr>
              <a:spLocks noChangeAspect="1"/>
            </p:cNvSpPr>
            <p:nvPr/>
          </p:nvSpPr>
          <p:spPr bwMode="auto">
            <a:xfrm>
              <a:off x="4414" y="2072"/>
              <a:ext cx="1013" cy="172"/>
            </a:xfrm>
            <a:custGeom>
              <a:avLst/>
              <a:gdLst/>
              <a:ahLst/>
              <a:cxnLst>
                <a:cxn ang="0">
                  <a:pos x="0" y="53"/>
                </a:cxn>
                <a:cxn ang="0">
                  <a:pos x="429" y="0"/>
                </a:cxn>
                <a:cxn ang="0">
                  <a:pos x="1012" y="114"/>
                </a:cxn>
                <a:cxn ang="0">
                  <a:pos x="553" y="171"/>
                </a:cxn>
                <a:cxn ang="0">
                  <a:pos x="0" y="53"/>
                </a:cxn>
              </a:cxnLst>
              <a:rect l="0" t="0" r="r" b="b"/>
              <a:pathLst>
                <a:path w="1012" h="171">
                  <a:moveTo>
                    <a:pt x="0" y="53"/>
                  </a:moveTo>
                  <a:lnTo>
                    <a:pt x="429" y="0"/>
                  </a:lnTo>
                  <a:lnTo>
                    <a:pt x="1012" y="114"/>
                  </a:lnTo>
                  <a:lnTo>
                    <a:pt x="553" y="171"/>
                  </a:lnTo>
                  <a:lnTo>
                    <a:pt x="0" y="53"/>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582418" name="Freeform 786"/>
            <p:cNvSpPr>
              <a:spLocks noChangeAspect="1"/>
            </p:cNvSpPr>
            <p:nvPr/>
          </p:nvSpPr>
          <p:spPr bwMode="auto">
            <a:xfrm>
              <a:off x="4414" y="2072"/>
              <a:ext cx="1013" cy="172"/>
            </a:xfrm>
            <a:custGeom>
              <a:avLst/>
              <a:gdLst/>
              <a:ahLst/>
              <a:cxnLst>
                <a:cxn ang="0">
                  <a:pos x="0" y="53"/>
                </a:cxn>
                <a:cxn ang="0">
                  <a:pos x="429" y="0"/>
                </a:cxn>
                <a:cxn ang="0">
                  <a:pos x="1012" y="114"/>
                </a:cxn>
                <a:cxn ang="0">
                  <a:pos x="553" y="171"/>
                </a:cxn>
                <a:cxn ang="0">
                  <a:pos x="0" y="53"/>
                </a:cxn>
              </a:cxnLst>
              <a:rect l="0" t="0" r="r" b="b"/>
              <a:pathLst>
                <a:path w="1012" h="171">
                  <a:moveTo>
                    <a:pt x="0" y="53"/>
                  </a:moveTo>
                  <a:lnTo>
                    <a:pt x="429" y="0"/>
                  </a:lnTo>
                  <a:lnTo>
                    <a:pt x="1012" y="114"/>
                  </a:lnTo>
                  <a:lnTo>
                    <a:pt x="553" y="171"/>
                  </a:lnTo>
                  <a:lnTo>
                    <a:pt x="0" y="5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grpSp>
      <p:sp>
        <p:nvSpPr>
          <p:cNvPr id="582419" name="Rectangle 787"/>
          <p:cNvSpPr>
            <a:spLocks noChangeArrowheads="1"/>
          </p:cNvSpPr>
          <p:nvPr/>
        </p:nvSpPr>
        <p:spPr bwMode="auto">
          <a:xfrm>
            <a:off x="1287463" y="3108325"/>
            <a:ext cx="2125662" cy="2863850"/>
          </a:xfrm>
          <a:prstGeom prst="rect">
            <a:avLst/>
          </a:prstGeom>
          <a:noFill/>
          <a:ln w="9525" algn="ctr">
            <a:solidFill>
              <a:schemeClr val="tx1"/>
            </a:solidFill>
            <a:prstDash val="dash"/>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582420" name="Rectangle 788"/>
          <p:cNvSpPr>
            <a:spLocks noChangeArrowheads="1"/>
          </p:cNvSpPr>
          <p:nvPr/>
        </p:nvSpPr>
        <p:spPr bwMode="auto">
          <a:xfrm>
            <a:off x="5376863" y="3109913"/>
            <a:ext cx="2125662" cy="2863850"/>
          </a:xfrm>
          <a:prstGeom prst="rect">
            <a:avLst/>
          </a:prstGeom>
          <a:noFill/>
          <a:ln w="9525" algn="ctr">
            <a:solidFill>
              <a:schemeClr val="tx1"/>
            </a:solidFill>
            <a:prstDash val="dash"/>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2063" name="Text Box 789"/>
          <p:cNvSpPr txBox="1">
            <a:spLocks noChangeArrowheads="1"/>
          </p:cNvSpPr>
          <p:nvPr/>
        </p:nvSpPr>
        <p:spPr bwMode="auto">
          <a:xfrm>
            <a:off x="5400675" y="2755900"/>
            <a:ext cx="1630363" cy="336550"/>
          </a:xfrm>
          <a:prstGeom prst="rect">
            <a:avLst/>
          </a:prstGeom>
          <a:noFill/>
          <a:ln w="12700">
            <a:noFill/>
            <a:miter lim="800000"/>
            <a:headEnd/>
            <a:tailEnd/>
          </a:ln>
        </p:spPr>
        <p:txBody>
          <a:bodyPr wrap="none" lIns="92075" tIns="46038" rIns="92075" bIns="46038">
            <a:spAutoFit/>
          </a:bodyPr>
          <a:lstStyle/>
          <a:p>
            <a:pPr marL="342900" indent="-342900" algn="ctr"/>
            <a:r>
              <a:rPr lang="en-US" sz="1600"/>
              <a:t>Provider Entity</a:t>
            </a:r>
          </a:p>
        </p:txBody>
      </p:sp>
      <p:sp>
        <p:nvSpPr>
          <p:cNvPr id="582422" name="AutoShape 790"/>
          <p:cNvSpPr>
            <a:spLocks noChangeArrowheads="1"/>
          </p:cNvSpPr>
          <p:nvPr/>
        </p:nvSpPr>
        <p:spPr bwMode="auto">
          <a:xfrm>
            <a:off x="3838575" y="3160713"/>
            <a:ext cx="568325" cy="328612"/>
          </a:xfrm>
          <a:prstGeom prst="flowChartDocument">
            <a:avLst/>
          </a:prstGeom>
          <a:solidFill>
            <a:schemeClr val="tx1"/>
          </a:solidFill>
          <a:ln w="9525" algn="ctr">
            <a:solidFill>
              <a:schemeClr val="bg2"/>
            </a:solidFill>
            <a:miter lim="800000"/>
            <a:headEnd/>
            <a:tailEnd/>
          </a:ln>
          <a:effectLst/>
        </p:spPr>
        <p:txBody>
          <a:bodyPr lIns="92075" tIns="46038" rIns="92075" bIns="46038" anchor="ctr">
            <a:spAutoFit/>
          </a:bodyPr>
          <a:lstStyle/>
          <a:p>
            <a:pPr algn="ctr">
              <a:defRPr/>
            </a:pPr>
            <a:r>
              <a:rPr lang="en-US" sz="1200">
                <a:solidFill>
                  <a:srgbClr val="003399"/>
                </a:solidFill>
                <a:effectLst>
                  <a:outerShdw blurRad="38100" dist="38100" dir="2700000" algn="tl">
                    <a:srgbClr val="C0C0C0"/>
                  </a:outerShdw>
                </a:effectLst>
              </a:rPr>
              <a:t>Sem</a:t>
            </a:r>
          </a:p>
        </p:txBody>
      </p:sp>
      <p:sp>
        <p:nvSpPr>
          <p:cNvPr id="582423" name="AutoShape 791"/>
          <p:cNvSpPr>
            <a:spLocks noChangeArrowheads="1"/>
          </p:cNvSpPr>
          <p:nvPr/>
        </p:nvSpPr>
        <p:spPr bwMode="auto">
          <a:xfrm>
            <a:off x="4367213" y="3235325"/>
            <a:ext cx="568325" cy="328613"/>
          </a:xfrm>
          <a:prstGeom prst="flowChartDocument">
            <a:avLst/>
          </a:prstGeom>
          <a:solidFill>
            <a:schemeClr val="tx1"/>
          </a:solidFill>
          <a:ln w="9525" algn="ctr">
            <a:solidFill>
              <a:schemeClr val="bg2"/>
            </a:solidFill>
            <a:miter lim="800000"/>
            <a:headEnd/>
            <a:tailEnd/>
          </a:ln>
          <a:effectLst/>
        </p:spPr>
        <p:txBody>
          <a:bodyPr lIns="92075" tIns="46038" rIns="92075" bIns="46038" anchor="ctr">
            <a:spAutoFit/>
          </a:bodyPr>
          <a:lstStyle/>
          <a:p>
            <a:pPr algn="ctr">
              <a:defRPr/>
            </a:pPr>
            <a:r>
              <a:rPr lang="en-US" sz="1200">
                <a:solidFill>
                  <a:srgbClr val="003399"/>
                </a:solidFill>
                <a:effectLst>
                  <a:outerShdw blurRad="38100" dist="38100" dir="2700000" algn="tl">
                    <a:srgbClr val="C0C0C0"/>
                  </a:outerShdw>
                </a:effectLst>
              </a:rPr>
              <a:t>WSD</a:t>
            </a:r>
          </a:p>
        </p:txBody>
      </p:sp>
      <p:sp>
        <p:nvSpPr>
          <p:cNvPr id="582425" name="Line 793"/>
          <p:cNvSpPr>
            <a:spLocks noChangeShapeType="1"/>
          </p:cNvSpPr>
          <p:nvPr/>
        </p:nvSpPr>
        <p:spPr bwMode="auto">
          <a:xfrm>
            <a:off x="3160713" y="3727450"/>
            <a:ext cx="2438400" cy="0"/>
          </a:xfrm>
          <a:prstGeom prst="line">
            <a:avLst/>
          </a:prstGeom>
          <a:noFill/>
          <a:ln w="38100">
            <a:solidFill>
              <a:srgbClr val="FF9900"/>
            </a:solidFill>
            <a:prstDash val="dash"/>
            <a:round/>
            <a:headEnd type="triangle" w="med" len="me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582426" name="Line 794"/>
          <p:cNvSpPr>
            <a:spLocks noChangeShapeType="1"/>
          </p:cNvSpPr>
          <p:nvPr/>
        </p:nvSpPr>
        <p:spPr bwMode="auto">
          <a:xfrm>
            <a:off x="3141663" y="5414963"/>
            <a:ext cx="2438400" cy="0"/>
          </a:xfrm>
          <a:prstGeom prst="line">
            <a:avLst/>
          </a:prstGeom>
          <a:noFill/>
          <a:ln w="38100">
            <a:solidFill>
              <a:srgbClr val="FF9900"/>
            </a:solidFill>
            <a:round/>
            <a:headEnd type="triangle" w="med" len="me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582427" name="Freeform 795"/>
          <p:cNvSpPr>
            <a:spLocks/>
          </p:cNvSpPr>
          <p:nvPr/>
        </p:nvSpPr>
        <p:spPr bwMode="auto">
          <a:xfrm>
            <a:off x="6445250" y="4032250"/>
            <a:ext cx="204788" cy="922338"/>
          </a:xfrm>
          <a:custGeom>
            <a:avLst/>
            <a:gdLst/>
            <a:ahLst/>
            <a:cxnLst>
              <a:cxn ang="0">
                <a:pos x="0" y="0"/>
              </a:cxn>
              <a:cxn ang="0">
                <a:pos x="126" y="318"/>
              </a:cxn>
              <a:cxn ang="0">
                <a:pos x="16" y="581"/>
              </a:cxn>
            </a:cxnLst>
            <a:rect l="0" t="0" r="r" b="b"/>
            <a:pathLst>
              <a:path w="129" h="581">
                <a:moveTo>
                  <a:pt x="0" y="0"/>
                </a:moveTo>
                <a:cubicBezTo>
                  <a:pt x="61" y="110"/>
                  <a:pt x="123" y="221"/>
                  <a:pt x="126" y="318"/>
                </a:cubicBezTo>
                <a:cubicBezTo>
                  <a:pt x="129" y="415"/>
                  <a:pt x="72" y="498"/>
                  <a:pt x="16" y="581"/>
                </a:cubicBezTo>
              </a:path>
            </a:pathLst>
          </a:custGeom>
          <a:noFill/>
          <a:ln w="38100" cap="flat" cmpd="sng">
            <a:solidFill>
              <a:srgbClr val="FF9900"/>
            </a:solidFill>
            <a:prstDash val="solid"/>
            <a:round/>
            <a:headEnd type="none" w="med" len="me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582428" name="Freeform 796"/>
          <p:cNvSpPr>
            <a:spLocks/>
          </p:cNvSpPr>
          <p:nvPr/>
        </p:nvSpPr>
        <p:spPr bwMode="auto">
          <a:xfrm flipH="1">
            <a:off x="2276475" y="4100513"/>
            <a:ext cx="134938" cy="922337"/>
          </a:xfrm>
          <a:custGeom>
            <a:avLst/>
            <a:gdLst/>
            <a:ahLst/>
            <a:cxnLst>
              <a:cxn ang="0">
                <a:pos x="0" y="0"/>
              </a:cxn>
              <a:cxn ang="0">
                <a:pos x="126" y="318"/>
              </a:cxn>
              <a:cxn ang="0">
                <a:pos x="16" y="581"/>
              </a:cxn>
            </a:cxnLst>
            <a:rect l="0" t="0" r="r" b="b"/>
            <a:pathLst>
              <a:path w="129" h="581">
                <a:moveTo>
                  <a:pt x="0" y="0"/>
                </a:moveTo>
                <a:cubicBezTo>
                  <a:pt x="61" y="110"/>
                  <a:pt x="123" y="221"/>
                  <a:pt x="126" y="318"/>
                </a:cubicBezTo>
                <a:cubicBezTo>
                  <a:pt x="129" y="415"/>
                  <a:pt x="72" y="498"/>
                  <a:pt x="16" y="581"/>
                </a:cubicBezTo>
              </a:path>
            </a:pathLst>
          </a:custGeom>
          <a:noFill/>
          <a:ln w="38100" cap="flat" cmpd="sng">
            <a:solidFill>
              <a:srgbClr val="FF9900"/>
            </a:solidFill>
            <a:prstDash val="solid"/>
            <a:round/>
            <a:headEnd type="none" w="med" len="me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2070" name="Text Box 797"/>
          <p:cNvSpPr txBox="1">
            <a:spLocks noChangeArrowheads="1"/>
          </p:cNvSpPr>
          <p:nvPr/>
        </p:nvSpPr>
        <p:spPr bwMode="auto">
          <a:xfrm>
            <a:off x="1363663" y="3484563"/>
            <a:ext cx="979487" cy="457200"/>
          </a:xfrm>
          <a:prstGeom prst="rect">
            <a:avLst/>
          </a:prstGeom>
          <a:noFill/>
          <a:ln w="12700">
            <a:noFill/>
            <a:miter lim="800000"/>
            <a:headEnd/>
            <a:tailEnd/>
          </a:ln>
        </p:spPr>
        <p:txBody>
          <a:bodyPr wrap="none" lIns="92075" tIns="46038" rIns="92075" bIns="46038">
            <a:spAutoFit/>
          </a:bodyPr>
          <a:lstStyle/>
          <a:p>
            <a:pPr marL="342900" indent="-342900"/>
            <a:r>
              <a:rPr lang="en-US" sz="1200"/>
              <a:t>Requestor </a:t>
            </a:r>
          </a:p>
          <a:p>
            <a:pPr marL="342900" indent="-342900"/>
            <a:r>
              <a:rPr lang="en-US" sz="1200"/>
              <a:t>Human</a:t>
            </a:r>
          </a:p>
        </p:txBody>
      </p:sp>
      <p:sp>
        <p:nvSpPr>
          <p:cNvPr id="2071" name="Text Box 798"/>
          <p:cNvSpPr txBox="1">
            <a:spLocks noChangeArrowheads="1"/>
          </p:cNvSpPr>
          <p:nvPr/>
        </p:nvSpPr>
        <p:spPr bwMode="auto">
          <a:xfrm>
            <a:off x="1431925" y="5346700"/>
            <a:ext cx="979488" cy="457200"/>
          </a:xfrm>
          <a:prstGeom prst="rect">
            <a:avLst/>
          </a:prstGeom>
          <a:noFill/>
          <a:ln w="12700">
            <a:noFill/>
            <a:miter lim="800000"/>
            <a:headEnd/>
            <a:tailEnd/>
          </a:ln>
        </p:spPr>
        <p:txBody>
          <a:bodyPr wrap="none" lIns="92075" tIns="46038" rIns="92075" bIns="46038">
            <a:spAutoFit/>
          </a:bodyPr>
          <a:lstStyle/>
          <a:p>
            <a:pPr marL="342900" indent="-342900"/>
            <a:r>
              <a:rPr lang="en-US" sz="1200"/>
              <a:t>Requestor </a:t>
            </a:r>
          </a:p>
          <a:p>
            <a:pPr marL="342900" indent="-342900"/>
            <a:r>
              <a:rPr lang="en-US" sz="1200"/>
              <a:t>Agent</a:t>
            </a:r>
          </a:p>
        </p:txBody>
      </p:sp>
      <p:sp>
        <p:nvSpPr>
          <p:cNvPr id="2072" name="Text Box 799"/>
          <p:cNvSpPr txBox="1">
            <a:spLocks noChangeArrowheads="1"/>
          </p:cNvSpPr>
          <p:nvPr/>
        </p:nvSpPr>
        <p:spPr bwMode="auto">
          <a:xfrm>
            <a:off x="6386513" y="3440113"/>
            <a:ext cx="844550" cy="457200"/>
          </a:xfrm>
          <a:prstGeom prst="rect">
            <a:avLst/>
          </a:prstGeom>
          <a:noFill/>
          <a:ln w="12700">
            <a:noFill/>
            <a:miter lim="800000"/>
            <a:headEnd/>
            <a:tailEnd/>
          </a:ln>
        </p:spPr>
        <p:txBody>
          <a:bodyPr wrap="none" lIns="92075" tIns="46038" rIns="92075" bIns="46038">
            <a:spAutoFit/>
          </a:bodyPr>
          <a:lstStyle/>
          <a:p>
            <a:pPr marL="342900" indent="-342900"/>
            <a:r>
              <a:rPr lang="en-US" sz="1200"/>
              <a:t>Provider </a:t>
            </a:r>
          </a:p>
          <a:p>
            <a:pPr marL="342900" indent="-342900"/>
            <a:r>
              <a:rPr lang="en-US" sz="1200"/>
              <a:t>Human</a:t>
            </a:r>
          </a:p>
        </p:txBody>
      </p:sp>
      <p:sp>
        <p:nvSpPr>
          <p:cNvPr id="2073" name="Text Box 800"/>
          <p:cNvSpPr txBox="1">
            <a:spLocks noChangeArrowheads="1"/>
          </p:cNvSpPr>
          <p:nvPr/>
        </p:nvSpPr>
        <p:spPr bwMode="auto">
          <a:xfrm>
            <a:off x="6454775" y="5302250"/>
            <a:ext cx="844550" cy="457200"/>
          </a:xfrm>
          <a:prstGeom prst="rect">
            <a:avLst/>
          </a:prstGeom>
          <a:noFill/>
          <a:ln w="12700">
            <a:noFill/>
            <a:miter lim="800000"/>
            <a:headEnd/>
            <a:tailEnd/>
          </a:ln>
        </p:spPr>
        <p:txBody>
          <a:bodyPr wrap="none" lIns="92075" tIns="46038" rIns="92075" bIns="46038">
            <a:spAutoFit/>
          </a:bodyPr>
          <a:lstStyle/>
          <a:p>
            <a:pPr marL="342900" indent="-342900"/>
            <a:r>
              <a:rPr lang="en-US" sz="1200"/>
              <a:t>Provider </a:t>
            </a:r>
          </a:p>
          <a:p>
            <a:pPr marL="342900" indent="-342900"/>
            <a:r>
              <a:rPr lang="en-US" sz="1200"/>
              <a:t>Agent</a:t>
            </a:r>
          </a:p>
        </p:txBody>
      </p:sp>
      <p:sp>
        <p:nvSpPr>
          <p:cNvPr id="2074" name="Text Box 801"/>
          <p:cNvSpPr txBox="1">
            <a:spLocks noChangeArrowheads="1"/>
          </p:cNvSpPr>
          <p:nvPr/>
        </p:nvSpPr>
        <p:spPr bwMode="auto">
          <a:xfrm>
            <a:off x="3563938" y="3892550"/>
            <a:ext cx="1555750" cy="457200"/>
          </a:xfrm>
          <a:prstGeom prst="rect">
            <a:avLst/>
          </a:prstGeom>
          <a:noFill/>
          <a:ln w="12700">
            <a:noFill/>
            <a:miter lim="800000"/>
            <a:headEnd/>
            <a:tailEnd/>
          </a:ln>
        </p:spPr>
        <p:txBody>
          <a:bodyPr wrap="none" lIns="92075" tIns="46038" rIns="92075" bIns="46038">
            <a:spAutoFit/>
          </a:bodyPr>
          <a:lstStyle/>
          <a:p>
            <a:pPr marL="342900" indent="-342900" algn="ctr"/>
            <a:r>
              <a:rPr lang="en-US" sz="1200">
                <a:solidFill>
                  <a:srgbClr val="FF9900"/>
                </a:solidFill>
              </a:rPr>
              <a:t>1. Agree on </a:t>
            </a:r>
          </a:p>
          <a:p>
            <a:pPr marL="342900" indent="-342900" algn="ctr"/>
            <a:r>
              <a:rPr lang="en-US" sz="1200">
                <a:solidFill>
                  <a:srgbClr val="FF9900"/>
                </a:solidFill>
              </a:rPr>
              <a:t>semantic and WSD</a:t>
            </a:r>
          </a:p>
        </p:txBody>
      </p:sp>
      <p:sp>
        <p:nvSpPr>
          <p:cNvPr id="2075" name="Text Box 802"/>
          <p:cNvSpPr txBox="1">
            <a:spLocks noChangeArrowheads="1"/>
          </p:cNvSpPr>
          <p:nvPr/>
        </p:nvSpPr>
        <p:spPr bwMode="auto">
          <a:xfrm>
            <a:off x="3859213" y="5562600"/>
            <a:ext cx="903287" cy="274638"/>
          </a:xfrm>
          <a:prstGeom prst="rect">
            <a:avLst/>
          </a:prstGeom>
          <a:noFill/>
          <a:ln w="12700">
            <a:noFill/>
            <a:miter lim="800000"/>
            <a:headEnd/>
            <a:tailEnd/>
          </a:ln>
        </p:spPr>
        <p:txBody>
          <a:bodyPr wrap="none" lIns="92075" tIns="46038" rIns="92075" bIns="46038">
            <a:spAutoFit/>
          </a:bodyPr>
          <a:lstStyle/>
          <a:p>
            <a:pPr marL="342900" indent="-342900" algn="ctr"/>
            <a:r>
              <a:rPr lang="en-US" sz="1200">
                <a:solidFill>
                  <a:srgbClr val="FF9900"/>
                </a:solidFill>
              </a:rPr>
              <a:t>3. Interact</a:t>
            </a:r>
          </a:p>
        </p:txBody>
      </p:sp>
      <p:sp>
        <p:nvSpPr>
          <p:cNvPr id="2076" name="Text Box 803"/>
          <p:cNvSpPr txBox="1">
            <a:spLocks noChangeArrowheads="1"/>
          </p:cNvSpPr>
          <p:nvPr/>
        </p:nvSpPr>
        <p:spPr bwMode="auto">
          <a:xfrm>
            <a:off x="609600" y="4368800"/>
            <a:ext cx="1555750" cy="457200"/>
          </a:xfrm>
          <a:prstGeom prst="rect">
            <a:avLst/>
          </a:prstGeom>
          <a:noFill/>
          <a:ln w="12700">
            <a:noFill/>
            <a:miter lim="800000"/>
            <a:headEnd/>
            <a:tailEnd/>
          </a:ln>
        </p:spPr>
        <p:txBody>
          <a:bodyPr wrap="none" lIns="92075" tIns="46038" rIns="92075" bIns="46038">
            <a:spAutoFit/>
          </a:bodyPr>
          <a:lstStyle/>
          <a:p>
            <a:pPr marL="342900" indent="-342900" algn="ctr"/>
            <a:r>
              <a:rPr lang="en-US" sz="1200">
                <a:solidFill>
                  <a:srgbClr val="FF9900"/>
                </a:solidFill>
              </a:rPr>
              <a:t>2. Enter </a:t>
            </a:r>
          </a:p>
          <a:p>
            <a:pPr marL="342900" indent="-342900" algn="ctr"/>
            <a:r>
              <a:rPr lang="en-US" sz="1200">
                <a:solidFill>
                  <a:srgbClr val="FF9900"/>
                </a:solidFill>
              </a:rPr>
              <a:t>semantic and WSD</a:t>
            </a:r>
          </a:p>
        </p:txBody>
      </p:sp>
      <p:sp>
        <p:nvSpPr>
          <p:cNvPr id="2077" name="Text Box 804"/>
          <p:cNvSpPr txBox="1">
            <a:spLocks noChangeArrowheads="1"/>
          </p:cNvSpPr>
          <p:nvPr/>
        </p:nvSpPr>
        <p:spPr bwMode="auto">
          <a:xfrm>
            <a:off x="6696075" y="4287838"/>
            <a:ext cx="1555750" cy="457200"/>
          </a:xfrm>
          <a:prstGeom prst="rect">
            <a:avLst/>
          </a:prstGeom>
          <a:noFill/>
          <a:ln w="12700">
            <a:noFill/>
            <a:miter lim="800000"/>
            <a:headEnd/>
            <a:tailEnd/>
          </a:ln>
        </p:spPr>
        <p:txBody>
          <a:bodyPr wrap="none" lIns="92075" tIns="46038" rIns="92075" bIns="46038">
            <a:spAutoFit/>
          </a:bodyPr>
          <a:lstStyle/>
          <a:p>
            <a:pPr marL="342900" indent="-342900" algn="ctr"/>
            <a:r>
              <a:rPr lang="en-US" sz="1200">
                <a:solidFill>
                  <a:srgbClr val="FF9900"/>
                </a:solidFill>
              </a:rPr>
              <a:t>2. Enter </a:t>
            </a:r>
          </a:p>
          <a:p>
            <a:pPr marL="342900" indent="-342900" algn="ctr"/>
            <a:r>
              <a:rPr lang="en-US" sz="1200">
                <a:solidFill>
                  <a:srgbClr val="FF9900"/>
                </a:solidFill>
              </a:rPr>
              <a:t>semantic and WSD</a:t>
            </a:r>
          </a:p>
        </p:txBody>
      </p:sp>
    </p:spTree>
  </p:cSld>
  <p:clrMapOvr>
    <a:masterClrMapping/>
  </p:clrMapOvr>
  <p:transition>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p>
            <a:fld id="{323CFB47-B6FE-4B66-9570-4D8BEC743190}" type="slidenum">
              <a:rPr lang="en-US"/>
              <a:pPr/>
              <a:t>7</a:t>
            </a:fld>
            <a:endParaRPr lang="en-US"/>
          </a:p>
        </p:txBody>
      </p:sp>
      <p:sp>
        <p:nvSpPr>
          <p:cNvPr id="624642" name="Rectangle 2"/>
          <p:cNvSpPr>
            <a:spLocks noGrp="1" noChangeArrowheads="1"/>
          </p:cNvSpPr>
          <p:nvPr>
            <p:ph type="title"/>
          </p:nvPr>
        </p:nvSpPr>
        <p:spPr/>
        <p:txBody>
          <a:bodyPr/>
          <a:lstStyle/>
          <a:p>
            <a:pPr>
              <a:defRPr/>
            </a:pPr>
            <a:r>
              <a:rPr lang="en-US" sz="3200" smtClean="0"/>
              <a:t>HTTP Request Headers (examples)	</a:t>
            </a:r>
          </a:p>
        </p:txBody>
      </p:sp>
      <p:sp>
        <p:nvSpPr>
          <p:cNvPr id="10244" name="Rectangle 3"/>
          <p:cNvSpPr>
            <a:spLocks noGrp="1" noChangeArrowheads="1"/>
          </p:cNvSpPr>
          <p:nvPr>
            <p:ph type="body" idx="1"/>
          </p:nvPr>
        </p:nvSpPr>
        <p:spPr/>
        <p:txBody>
          <a:bodyPr/>
          <a:lstStyle/>
          <a:p>
            <a:pPr>
              <a:lnSpc>
                <a:spcPct val="80000"/>
              </a:lnSpc>
            </a:pPr>
            <a:r>
              <a:rPr lang="en-US" sz="1600" smtClean="0"/>
              <a:t>Accept:*/*</a:t>
            </a:r>
          </a:p>
          <a:p>
            <a:pPr lvl="1">
              <a:lnSpc>
                <a:spcPct val="80000"/>
              </a:lnSpc>
            </a:pPr>
            <a:r>
              <a:rPr lang="en-US" sz="1600" smtClean="0"/>
              <a:t>types of content accepted by the client</a:t>
            </a:r>
          </a:p>
          <a:p>
            <a:pPr>
              <a:lnSpc>
                <a:spcPct val="80000"/>
              </a:lnSpc>
            </a:pPr>
            <a:r>
              <a:rPr lang="en-US" sz="1600" smtClean="0"/>
              <a:t>Accept-Language: en-gb</a:t>
            </a:r>
          </a:p>
          <a:p>
            <a:pPr lvl="1">
              <a:lnSpc>
                <a:spcPct val="80000"/>
              </a:lnSpc>
            </a:pPr>
            <a:r>
              <a:rPr lang="en-US" sz="1600" smtClean="0"/>
              <a:t>The client prefers British English content</a:t>
            </a:r>
          </a:p>
          <a:p>
            <a:pPr>
              <a:lnSpc>
                <a:spcPct val="80000"/>
              </a:lnSpc>
            </a:pPr>
            <a:r>
              <a:rPr lang="en-US" sz="1600" smtClean="0"/>
              <a:t>Accept-Encoding: gzip, compress</a:t>
            </a:r>
          </a:p>
          <a:p>
            <a:pPr lvl="1">
              <a:lnSpc>
                <a:spcPct val="80000"/>
              </a:lnSpc>
            </a:pPr>
            <a:r>
              <a:rPr lang="en-US" sz="1600" smtClean="0"/>
              <a:t>The client can understand and can decompress the listed formats</a:t>
            </a:r>
          </a:p>
          <a:p>
            <a:pPr>
              <a:lnSpc>
                <a:spcPct val="80000"/>
              </a:lnSpc>
            </a:pPr>
            <a:r>
              <a:rPr lang="en-US" sz="1600" smtClean="0"/>
              <a:t>Connection Keep-Alive</a:t>
            </a:r>
          </a:p>
          <a:p>
            <a:pPr lvl="1">
              <a:lnSpc>
                <a:spcPct val="80000"/>
              </a:lnSpc>
            </a:pPr>
            <a:r>
              <a:rPr lang="en-US" sz="1600" smtClean="0"/>
              <a:t>request to use a persistent TCP connection</a:t>
            </a:r>
          </a:p>
          <a:p>
            <a:pPr>
              <a:lnSpc>
                <a:spcPct val="80000"/>
              </a:lnSpc>
            </a:pPr>
            <a:r>
              <a:rPr lang="en-US" sz="1600" smtClean="0"/>
              <a:t>Host: www.cern.ch</a:t>
            </a:r>
          </a:p>
          <a:p>
            <a:pPr lvl="1">
              <a:lnSpc>
                <a:spcPct val="80000"/>
              </a:lnSpc>
            </a:pPr>
            <a:r>
              <a:rPr lang="en-US" sz="1600" smtClean="0"/>
              <a:t>HTTP/1.1 requires that the host name is supplied with every request allowing multiple domains can be hosted on a single IP address.</a:t>
            </a:r>
          </a:p>
          <a:p>
            <a:pPr>
              <a:lnSpc>
                <a:spcPct val="80000"/>
              </a:lnSpc>
            </a:pPr>
            <a:r>
              <a:rPr lang="en-US" sz="1600" smtClean="0"/>
              <a:t>User-Agent: Mozilla/4.0 (compatible; MSIE 6.0; Windows NT 5.1)</a:t>
            </a:r>
          </a:p>
          <a:p>
            <a:pPr lvl="1">
              <a:lnSpc>
                <a:spcPct val="80000"/>
              </a:lnSpc>
            </a:pPr>
            <a:r>
              <a:rPr lang="en-US" sz="1600" smtClean="0"/>
              <a:t>Version of client software</a:t>
            </a:r>
          </a:p>
          <a:p>
            <a:pPr>
              <a:lnSpc>
                <a:spcPct val="80000"/>
              </a:lnSpc>
            </a:pPr>
            <a:r>
              <a:rPr lang="en-US" sz="1600" smtClean="0"/>
              <a:t>…</a:t>
            </a:r>
          </a:p>
        </p:txBody>
      </p:sp>
    </p:spTree>
  </p:cSld>
  <p:clrMapOvr>
    <a:masterClrMapping/>
  </p:clrMapOvr>
  <p:transition>
    <p:strips dir="rd"/>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3"/>
          <p:cNvSpPr>
            <a:spLocks noGrp="1"/>
          </p:cNvSpPr>
          <p:nvPr>
            <p:ph type="sldNum" sz="quarter" idx="10"/>
          </p:nvPr>
        </p:nvSpPr>
        <p:spPr>
          <a:noFill/>
        </p:spPr>
        <p:txBody>
          <a:bodyPr/>
          <a:lstStyle/>
          <a:p>
            <a:fld id="{E6B3D4A7-BB65-46A0-8010-5D6154E9A4C2}" type="slidenum">
              <a:rPr lang="en-US"/>
              <a:pPr/>
              <a:t>70</a:t>
            </a:fld>
            <a:endParaRPr lang="en-US"/>
          </a:p>
        </p:txBody>
      </p:sp>
      <p:sp>
        <p:nvSpPr>
          <p:cNvPr id="582660" name="Rectangle 4"/>
          <p:cNvSpPr>
            <a:spLocks noGrp="1" noChangeArrowheads="1"/>
          </p:cNvSpPr>
          <p:nvPr>
            <p:ph type="title"/>
          </p:nvPr>
        </p:nvSpPr>
        <p:spPr/>
        <p:txBody>
          <a:bodyPr/>
          <a:lstStyle/>
          <a:p>
            <a:pPr>
              <a:defRPr/>
            </a:pPr>
            <a:r>
              <a:rPr lang="en-US" smtClean="0"/>
              <a:t>Roles of the agents</a:t>
            </a:r>
          </a:p>
        </p:txBody>
      </p:sp>
      <p:sp>
        <p:nvSpPr>
          <p:cNvPr id="73732" name="Rectangle 5"/>
          <p:cNvSpPr>
            <a:spLocks noGrp="1" noChangeArrowheads="1"/>
          </p:cNvSpPr>
          <p:nvPr>
            <p:ph type="body" idx="1"/>
          </p:nvPr>
        </p:nvSpPr>
        <p:spPr/>
        <p:txBody>
          <a:bodyPr/>
          <a:lstStyle/>
          <a:p>
            <a:r>
              <a:rPr lang="en-US" smtClean="0"/>
              <a:t>Service requestor</a:t>
            </a:r>
          </a:p>
          <a:p>
            <a:r>
              <a:rPr lang="en-US" smtClean="0"/>
              <a:t>Service provider</a:t>
            </a:r>
          </a:p>
          <a:p>
            <a:r>
              <a:rPr lang="en-US" smtClean="0"/>
              <a:t>Discovery agency</a:t>
            </a:r>
          </a:p>
          <a:p>
            <a:r>
              <a:rPr lang="en-US" smtClean="0"/>
              <a:t>Are not fixed, a given agent can “play” several roles</a:t>
            </a:r>
          </a:p>
        </p:txBody>
      </p:sp>
    </p:spTree>
  </p:cSld>
  <p:clrMapOvr>
    <a:masterClrMapping/>
  </p:clrMapOvr>
  <p:transition>
    <p:strips dir="rd"/>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3"/>
          <p:cNvSpPr>
            <a:spLocks noGrp="1"/>
          </p:cNvSpPr>
          <p:nvPr>
            <p:ph type="sldNum" sz="quarter" idx="10"/>
          </p:nvPr>
        </p:nvSpPr>
        <p:spPr>
          <a:noFill/>
        </p:spPr>
        <p:txBody>
          <a:bodyPr/>
          <a:lstStyle/>
          <a:p>
            <a:fld id="{2DE83753-B4A0-4C85-94F9-44F85750F5D5}" type="slidenum">
              <a:rPr lang="en-US"/>
              <a:pPr/>
              <a:t>71</a:t>
            </a:fld>
            <a:endParaRPr lang="en-US"/>
          </a:p>
        </p:txBody>
      </p:sp>
      <p:sp>
        <p:nvSpPr>
          <p:cNvPr id="583684" name="Rectangle 4"/>
          <p:cNvSpPr>
            <a:spLocks noGrp="1" noChangeArrowheads="1"/>
          </p:cNvSpPr>
          <p:nvPr>
            <p:ph type="title"/>
          </p:nvPr>
        </p:nvSpPr>
        <p:spPr/>
        <p:txBody>
          <a:bodyPr/>
          <a:lstStyle/>
          <a:p>
            <a:pPr>
              <a:defRPr/>
            </a:pPr>
            <a:r>
              <a:rPr lang="en-US" smtClean="0"/>
              <a:t>Calling a procedure on a remote system</a:t>
            </a:r>
          </a:p>
        </p:txBody>
      </p:sp>
      <p:sp>
        <p:nvSpPr>
          <p:cNvPr id="74756" name="Rectangle 5"/>
          <p:cNvSpPr>
            <a:spLocks noGrp="1" noChangeArrowheads="1"/>
          </p:cNvSpPr>
          <p:nvPr>
            <p:ph type="body" idx="1"/>
          </p:nvPr>
        </p:nvSpPr>
        <p:spPr/>
        <p:txBody>
          <a:bodyPr/>
          <a:lstStyle/>
          <a:p>
            <a:r>
              <a:rPr lang="en-US" smtClean="0"/>
              <a:t>Needs </a:t>
            </a:r>
          </a:p>
          <a:p>
            <a:pPr lvl="1"/>
            <a:r>
              <a:rPr lang="en-US" smtClean="0"/>
              <a:t>A procedure (with agreed semantics)</a:t>
            </a:r>
          </a:p>
          <a:p>
            <a:pPr lvl="1"/>
            <a:r>
              <a:rPr lang="en-US" smtClean="0"/>
              <a:t>Arguments to the procedure</a:t>
            </a:r>
          </a:p>
          <a:p>
            <a:pPr lvl="1"/>
            <a:r>
              <a:rPr lang="en-US" smtClean="0"/>
              <a:t>Return values from the procedure</a:t>
            </a:r>
          </a:p>
          <a:p>
            <a:pPr lvl="1"/>
            <a:r>
              <a:rPr lang="en-US" smtClean="0"/>
              <a:t>Remote system where the procedure is implemented/running</a:t>
            </a:r>
          </a:p>
          <a:p>
            <a:pPr lvl="1"/>
            <a:r>
              <a:rPr lang="en-US" smtClean="0"/>
              <a:t>An agreement on how to communicate</a:t>
            </a:r>
          </a:p>
        </p:txBody>
      </p:sp>
    </p:spTree>
  </p:cSld>
  <p:clrMapOvr>
    <a:masterClrMapping/>
  </p:clrMapOvr>
  <p:transition>
    <p:strips dir="rd"/>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3"/>
          <p:cNvSpPr>
            <a:spLocks noGrp="1"/>
          </p:cNvSpPr>
          <p:nvPr>
            <p:ph type="sldNum" sz="quarter" idx="10"/>
          </p:nvPr>
        </p:nvSpPr>
        <p:spPr>
          <a:noFill/>
        </p:spPr>
        <p:txBody>
          <a:bodyPr/>
          <a:lstStyle/>
          <a:p>
            <a:fld id="{B71A8AB7-C7BA-4CF5-AF88-F626900E7899}" type="slidenum">
              <a:rPr lang="en-US"/>
              <a:pPr/>
              <a:t>72</a:t>
            </a:fld>
            <a:endParaRPr lang="en-US"/>
          </a:p>
        </p:txBody>
      </p:sp>
      <p:grpSp>
        <p:nvGrpSpPr>
          <p:cNvPr id="2" name="Group 22"/>
          <p:cNvGrpSpPr>
            <a:grpSpLocks/>
          </p:cNvGrpSpPr>
          <p:nvPr/>
        </p:nvGrpSpPr>
        <p:grpSpPr bwMode="auto">
          <a:xfrm>
            <a:off x="2663825" y="3857625"/>
            <a:ext cx="1698625" cy="1193800"/>
            <a:chOff x="1678" y="2430"/>
            <a:chExt cx="1070" cy="752"/>
          </a:xfrm>
        </p:grpSpPr>
        <p:sp>
          <p:nvSpPr>
            <p:cNvPr id="675857" name="AutoShape 17"/>
            <p:cNvSpPr>
              <a:spLocks noChangeArrowheads="1"/>
            </p:cNvSpPr>
            <p:nvPr/>
          </p:nvSpPr>
          <p:spPr bwMode="auto">
            <a:xfrm rot="16200000">
              <a:off x="1837" y="2271"/>
              <a:ext cx="752" cy="1070"/>
            </a:xfrm>
            <a:prstGeom prst="flowChartManualInput">
              <a:avLst/>
            </a:prstGeom>
            <a:solidFill>
              <a:srgbClr val="969696"/>
            </a:solidFill>
            <a:ln w="28575" algn="ctr">
              <a:solidFill>
                <a:schemeClr val="tx1"/>
              </a:solidFill>
              <a:miter lim="800000"/>
              <a:headEnd/>
              <a:tailEnd/>
            </a:ln>
            <a:effectLst/>
          </p:spPr>
          <p:txBody>
            <a:bodyPr wrap="none"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675853" name="Text Box 13"/>
            <p:cNvSpPr txBox="1">
              <a:spLocks noChangeArrowheads="1"/>
            </p:cNvSpPr>
            <p:nvPr/>
          </p:nvSpPr>
          <p:spPr bwMode="auto">
            <a:xfrm>
              <a:off x="1868" y="2553"/>
              <a:ext cx="828" cy="231"/>
            </a:xfrm>
            <a:prstGeom prst="rect">
              <a:avLst/>
            </a:prstGeom>
            <a:noFill/>
            <a:ln w="9525" algn="ctr">
              <a:noFill/>
              <a:miter lim="800000"/>
              <a:headEnd/>
              <a:tailEnd/>
            </a:ln>
            <a:effectLst/>
          </p:spPr>
          <p:txBody>
            <a:bodyPr wrap="none" lIns="92075" tIns="46038" rIns="92075" bIns="46038">
              <a:spAutoFit/>
            </a:bodyPr>
            <a:lstStyle/>
            <a:p>
              <a:pPr>
                <a:defRPr/>
              </a:pPr>
              <a:r>
                <a:rPr lang="en-US" sz="1800">
                  <a:solidFill>
                    <a:schemeClr val="bg2"/>
                  </a:solidFill>
                  <a:effectLst>
                    <a:outerShdw blurRad="38100" dist="38100" dir="2700000" algn="tl">
                      <a:srgbClr val="000000"/>
                    </a:outerShdw>
                  </a:effectLst>
                </a:rPr>
                <a:t>Procedure</a:t>
              </a:r>
            </a:p>
          </p:txBody>
        </p:sp>
      </p:grpSp>
      <p:grpSp>
        <p:nvGrpSpPr>
          <p:cNvPr id="75780" name="Group 23"/>
          <p:cNvGrpSpPr>
            <a:grpSpLocks/>
          </p:cNvGrpSpPr>
          <p:nvPr/>
        </p:nvGrpSpPr>
        <p:grpSpPr bwMode="auto">
          <a:xfrm>
            <a:off x="1177925" y="3860800"/>
            <a:ext cx="1698625" cy="1193800"/>
            <a:chOff x="687" y="2432"/>
            <a:chExt cx="1070" cy="752"/>
          </a:xfrm>
        </p:grpSpPr>
        <p:sp>
          <p:nvSpPr>
            <p:cNvPr id="675856" name="AutoShape 16"/>
            <p:cNvSpPr>
              <a:spLocks noChangeArrowheads="1"/>
            </p:cNvSpPr>
            <p:nvPr/>
          </p:nvSpPr>
          <p:spPr bwMode="auto">
            <a:xfrm rot="5400000">
              <a:off x="846" y="2273"/>
              <a:ext cx="752" cy="1070"/>
            </a:xfrm>
            <a:prstGeom prst="flowChartManualInput">
              <a:avLst/>
            </a:prstGeom>
            <a:solidFill>
              <a:srgbClr val="969696"/>
            </a:solidFill>
            <a:ln w="28575" algn="ctr">
              <a:solidFill>
                <a:schemeClr val="tx1"/>
              </a:solidFill>
              <a:miter lim="800000"/>
              <a:headEnd/>
              <a:tailEnd/>
            </a:ln>
            <a:effectLst/>
          </p:spPr>
          <p:txBody>
            <a:bodyPr wrap="none"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675854" name="Text Box 14"/>
            <p:cNvSpPr txBox="1">
              <a:spLocks noChangeArrowheads="1"/>
            </p:cNvSpPr>
            <p:nvPr/>
          </p:nvSpPr>
          <p:spPr bwMode="auto">
            <a:xfrm>
              <a:off x="890" y="2557"/>
              <a:ext cx="444" cy="231"/>
            </a:xfrm>
            <a:prstGeom prst="rect">
              <a:avLst/>
            </a:prstGeom>
            <a:noFill/>
            <a:ln w="9525" algn="ctr">
              <a:noFill/>
              <a:miter lim="800000"/>
              <a:headEnd/>
              <a:tailEnd/>
            </a:ln>
            <a:effectLst/>
          </p:spPr>
          <p:txBody>
            <a:bodyPr wrap="none" lIns="92075" tIns="46038" rIns="92075" bIns="46038">
              <a:spAutoFit/>
            </a:bodyPr>
            <a:lstStyle/>
            <a:p>
              <a:pPr>
                <a:defRPr/>
              </a:pPr>
              <a:r>
                <a:rPr lang="en-US" sz="1800">
                  <a:solidFill>
                    <a:schemeClr val="bg2"/>
                  </a:solidFill>
                  <a:effectLst>
                    <a:outerShdw blurRad="38100" dist="38100" dir="2700000" algn="tl">
                      <a:srgbClr val="000000"/>
                    </a:outerShdw>
                  </a:effectLst>
                </a:rPr>
                <a:t>Main</a:t>
              </a:r>
            </a:p>
          </p:txBody>
        </p:sp>
      </p:grpSp>
      <p:sp>
        <p:nvSpPr>
          <p:cNvPr id="675842" name="Rectangle 2"/>
          <p:cNvSpPr>
            <a:spLocks noGrp="1" noChangeArrowheads="1"/>
          </p:cNvSpPr>
          <p:nvPr>
            <p:ph type="title"/>
          </p:nvPr>
        </p:nvSpPr>
        <p:spPr/>
        <p:txBody>
          <a:bodyPr/>
          <a:lstStyle/>
          <a:p>
            <a:pPr>
              <a:defRPr/>
            </a:pPr>
            <a:r>
              <a:rPr lang="en-US" smtClean="0"/>
              <a:t>Remote procedure calls (I)</a:t>
            </a:r>
          </a:p>
        </p:txBody>
      </p:sp>
      <p:sp>
        <p:nvSpPr>
          <p:cNvPr id="75782" name="Rectangle 3"/>
          <p:cNvSpPr>
            <a:spLocks noGrp="1" noChangeArrowheads="1"/>
          </p:cNvSpPr>
          <p:nvPr>
            <p:ph type="body" idx="1"/>
          </p:nvPr>
        </p:nvSpPr>
        <p:spPr/>
        <p:txBody>
          <a:bodyPr/>
          <a:lstStyle/>
          <a:p>
            <a:r>
              <a:rPr lang="en-US" sz="2400" smtClean="0"/>
              <a:t>RPC </a:t>
            </a:r>
          </a:p>
          <a:p>
            <a:pPr lvl="1"/>
            <a:r>
              <a:rPr lang="en-US" sz="1800" smtClean="0"/>
              <a:t>Since early 1980</a:t>
            </a:r>
            <a:r>
              <a:rPr lang="en-US" sz="1800" smtClean="0">
                <a:latin typeface="Tahoma" pitchFamily="34" charset="0"/>
              </a:rPr>
              <a:t>’</a:t>
            </a:r>
            <a:r>
              <a:rPr lang="en-US" sz="1800" smtClean="0"/>
              <a:t>s</a:t>
            </a:r>
          </a:p>
          <a:p>
            <a:pPr lvl="1"/>
            <a:r>
              <a:rPr lang="en-US" sz="1800" smtClean="0"/>
              <a:t>eXternal Data Representation (XDR) to communicate values</a:t>
            </a:r>
          </a:p>
          <a:p>
            <a:pPr lvl="1"/>
            <a:r>
              <a:rPr lang="en-US" sz="1800" smtClean="0"/>
              <a:t>Specific server/client models</a:t>
            </a:r>
          </a:p>
          <a:p>
            <a:pPr lvl="1"/>
            <a:r>
              <a:rPr lang="en-US" sz="1800" smtClean="0"/>
              <a:t>CORBA and DCOM</a:t>
            </a:r>
          </a:p>
          <a:p>
            <a:pPr lvl="2"/>
            <a:r>
              <a:rPr lang="en-US" sz="1800" smtClean="0"/>
              <a:t>Network compiler, Interface Definition Languages (IDL)</a:t>
            </a:r>
          </a:p>
        </p:txBody>
      </p:sp>
      <p:grpSp>
        <p:nvGrpSpPr>
          <p:cNvPr id="4" name="Group 33"/>
          <p:cNvGrpSpPr>
            <a:grpSpLocks/>
          </p:cNvGrpSpPr>
          <p:nvPr/>
        </p:nvGrpSpPr>
        <p:grpSpPr bwMode="auto">
          <a:xfrm>
            <a:off x="2674938" y="3813175"/>
            <a:ext cx="1028700" cy="1193800"/>
            <a:chOff x="1638" y="2396"/>
            <a:chExt cx="648" cy="752"/>
          </a:xfrm>
        </p:grpSpPr>
        <p:sp>
          <p:nvSpPr>
            <p:cNvPr id="675865" name="AutoShape 25"/>
            <p:cNvSpPr>
              <a:spLocks noChangeArrowheads="1"/>
            </p:cNvSpPr>
            <p:nvPr/>
          </p:nvSpPr>
          <p:spPr bwMode="auto">
            <a:xfrm rot="-27392831">
              <a:off x="1586" y="2448"/>
              <a:ext cx="752" cy="648"/>
            </a:xfrm>
            <a:prstGeom prst="flowChartManualInput">
              <a:avLst/>
            </a:prstGeom>
            <a:solidFill>
              <a:srgbClr val="969696"/>
            </a:solidFill>
            <a:ln w="28575" algn="ctr">
              <a:solidFill>
                <a:schemeClr val="tx1"/>
              </a:solid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675866" name="Text Box 26"/>
            <p:cNvSpPr txBox="1">
              <a:spLocks noChangeArrowheads="1"/>
            </p:cNvSpPr>
            <p:nvPr/>
          </p:nvSpPr>
          <p:spPr bwMode="auto">
            <a:xfrm>
              <a:off x="1723" y="2546"/>
              <a:ext cx="508" cy="231"/>
            </a:xfrm>
            <a:prstGeom prst="rect">
              <a:avLst/>
            </a:prstGeom>
            <a:noFill/>
            <a:ln w="9525" algn="ctr">
              <a:noFill/>
              <a:miter lim="800000"/>
              <a:headEnd/>
              <a:tailEnd/>
            </a:ln>
            <a:effectLst/>
          </p:spPr>
          <p:txBody>
            <a:bodyPr wrap="none" lIns="92075" tIns="46038" rIns="92075" bIns="46038">
              <a:spAutoFit/>
            </a:bodyPr>
            <a:lstStyle/>
            <a:p>
              <a:pPr>
                <a:defRPr/>
              </a:pPr>
              <a:r>
                <a:rPr lang="en-US" sz="1800">
                  <a:solidFill>
                    <a:schemeClr val="bg2"/>
                  </a:solidFill>
                  <a:effectLst>
                    <a:outerShdw blurRad="38100" dist="38100" dir="2700000" algn="tl">
                      <a:srgbClr val="000000"/>
                    </a:outerShdw>
                  </a:effectLst>
                </a:rPr>
                <a:t>STUB</a:t>
              </a:r>
            </a:p>
          </p:txBody>
        </p:sp>
      </p:grpSp>
      <p:grpSp>
        <p:nvGrpSpPr>
          <p:cNvPr id="5" name="Group 34"/>
          <p:cNvGrpSpPr>
            <a:grpSpLocks/>
          </p:cNvGrpSpPr>
          <p:nvPr/>
        </p:nvGrpSpPr>
        <p:grpSpPr bwMode="auto">
          <a:xfrm>
            <a:off x="5200650" y="3919538"/>
            <a:ext cx="1036638" cy="1193800"/>
            <a:chOff x="3276" y="2469"/>
            <a:chExt cx="653" cy="752"/>
          </a:xfrm>
        </p:grpSpPr>
        <p:sp>
          <p:nvSpPr>
            <p:cNvPr id="675868" name="AutoShape 28"/>
            <p:cNvSpPr>
              <a:spLocks noChangeArrowheads="1"/>
            </p:cNvSpPr>
            <p:nvPr/>
          </p:nvSpPr>
          <p:spPr bwMode="auto">
            <a:xfrm rot="5028531">
              <a:off x="3226" y="2518"/>
              <a:ext cx="752" cy="653"/>
            </a:xfrm>
            <a:prstGeom prst="flowChartManualInput">
              <a:avLst/>
            </a:prstGeom>
            <a:solidFill>
              <a:srgbClr val="969696"/>
            </a:solidFill>
            <a:ln w="28575" algn="ctr">
              <a:solidFill>
                <a:schemeClr val="tx1"/>
              </a:solid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675869" name="Text Box 29"/>
            <p:cNvSpPr txBox="1">
              <a:spLocks noChangeArrowheads="1"/>
            </p:cNvSpPr>
            <p:nvPr/>
          </p:nvSpPr>
          <p:spPr bwMode="auto">
            <a:xfrm>
              <a:off x="3288" y="2594"/>
              <a:ext cx="508" cy="231"/>
            </a:xfrm>
            <a:prstGeom prst="rect">
              <a:avLst/>
            </a:prstGeom>
            <a:noFill/>
            <a:ln w="9525" algn="ctr">
              <a:noFill/>
              <a:miter lim="800000"/>
              <a:headEnd/>
              <a:tailEnd/>
            </a:ln>
            <a:effectLst/>
          </p:spPr>
          <p:txBody>
            <a:bodyPr wrap="none" lIns="92075" tIns="46038" rIns="92075" bIns="46038">
              <a:spAutoFit/>
            </a:bodyPr>
            <a:lstStyle/>
            <a:p>
              <a:pPr>
                <a:defRPr/>
              </a:pPr>
              <a:r>
                <a:rPr lang="en-US" sz="1800">
                  <a:solidFill>
                    <a:schemeClr val="bg2"/>
                  </a:solidFill>
                  <a:effectLst>
                    <a:outerShdw blurRad="38100" dist="38100" dir="2700000" algn="tl">
                      <a:srgbClr val="000000"/>
                    </a:outerShdw>
                  </a:effectLst>
                </a:rPr>
                <a:t>STUB</a:t>
              </a:r>
            </a:p>
          </p:txBody>
        </p:sp>
      </p:grpSp>
      <p:grpSp>
        <p:nvGrpSpPr>
          <p:cNvPr id="6" name="Group 35"/>
          <p:cNvGrpSpPr>
            <a:grpSpLocks/>
          </p:cNvGrpSpPr>
          <p:nvPr/>
        </p:nvGrpSpPr>
        <p:grpSpPr bwMode="auto">
          <a:xfrm>
            <a:off x="5935663" y="4471988"/>
            <a:ext cx="569912" cy="257175"/>
            <a:chOff x="1580" y="2896"/>
            <a:chExt cx="359" cy="162"/>
          </a:xfrm>
        </p:grpSpPr>
        <p:sp>
          <p:nvSpPr>
            <p:cNvPr id="675876" name="Line 36"/>
            <p:cNvSpPr>
              <a:spLocks noChangeShapeType="1"/>
            </p:cNvSpPr>
            <p:nvPr/>
          </p:nvSpPr>
          <p:spPr bwMode="auto">
            <a:xfrm>
              <a:off x="1580" y="2896"/>
              <a:ext cx="307" cy="0"/>
            </a:xfrm>
            <a:prstGeom prst="line">
              <a:avLst/>
            </a:prstGeom>
            <a:noFill/>
            <a:ln w="9525">
              <a:solidFill>
                <a:srgbClr val="FF9900"/>
              </a:solidFill>
              <a:round/>
              <a:headEnd type="triangle" w="med" len="me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675877" name="Line 37"/>
            <p:cNvSpPr>
              <a:spLocks noChangeShapeType="1"/>
            </p:cNvSpPr>
            <p:nvPr/>
          </p:nvSpPr>
          <p:spPr bwMode="auto">
            <a:xfrm>
              <a:off x="1606" y="2977"/>
              <a:ext cx="307" cy="0"/>
            </a:xfrm>
            <a:prstGeom prst="line">
              <a:avLst/>
            </a:prstGeom>
            <a:noFill/>
            <a:ln w="9525">
              <a:solidFill>
                <a:srgbClr val="FF9900"/>
              </a:solidFill>
              <a:round/>
              <a:headEnd type="triangle" w="med" len="me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675878" name="Line 38"/>
            <p:cNvSpPr>
              <a:spLocks noChangeShapeType="1"/>
            </p:cNvSpPr>
            <p:nvPr/>
          </p:nvSpPr>
          <p:spPr bwMode="auto">
            <a:xfrm>
              <a:off x="1632" y="3058"/>
              <a:ext cx="307" cy="0"/>
            </a:xfrm>
            <a:prstGeom prst="line">
              <a:avLst/>
            </a:prstGeom>
            <a:noFill/>
            <a:ln w="9525">
              <a:solidFill>
                <a:srgbClr val="FF9900"/>
              </a:solidFill>
              <a:round/>
              <a:headEnd type="triangle" w="med" len="me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grpSp>
      <p:grpSp>
        <p:nvGrpSpPr>
          <p:cNvPr id="75786" name="Group 21"/>
          <p:cNvGrpSpPr>
            <a:grpSpLocks/>
          </p:cNvGrpSpPr>
          <p:nvPr/>
        </p:nvGrpSpPr>
        <p:grpSpPr bwMode="auto">
          <a:xfrm>
            <a:off x="2500313" y="4438650"/>
            <a:ext cx="569912" cy="257175"/>
            <a:chOff x="1580" y="2896"/>
            <a:chExt cx="359" cy="162"/>
          </a:xfrm>
        </p:grpSpPr>
        <p:sp>
          <p:nvSpPr>
            <p:cNvPr id="675858" name="Line 18"/>
            <p:cNvSpPr>
              <a:spLocks noChangeShapeType="1"/>
            </p:cNvSpPr>
            <p:nvPr/>
          </p:nvSpPr>
          <p:spPr bwMode="auto">
            <a:xfrm>
              <a:off x="1580" y="2896"/>
              <a:ext cx="307" cy="0"/>
            </a:xfrm>
            <a:prstGeom prst="line">
              <a:avLst/>
            </a:prstGeom>
            <a:noFill/>
            <a:ln w="9525">
              <a:solidFill>
                <a:srgbClr val="FF9900"/>
              </a:solidFill>
              <a:round/>
              <a:headEnd type="triangle" w="med" len="me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675859" name="Line 19"/>
            <p:cNvSpPr>
              <a:spLocks noChangeShapeType="1"/>
            </p:cNvSpPr>
            <p:nvPr/>
          </p:nvSpPr>
          <p:spPr bwMode="auto">
            <a:xfrm>
              <a:off x="1606" y="2977"/>
              <a:ext cx="307" cy="0"/>
            </a:xfrm>
            <a:prstGeom prst="line">
              <a:avLst/>
            </a:prstGeom>
            <a:noFill/>
            <a:ln w="9525">
              <a:solidFill>
                <a:srgbClr val="FF9900"/>
              </a:solidFill>
              <a:round/>
              <a:headEnd type="triangle" w="med" len="me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675860" name="Line 20"/>
            <p:cNvSpPr>
              <a:spLocks noChangeShapeType="1"/>
            </p:cNvSpPr>
            <p:nvPr/>
          </p:nvSpPr>
          <p:spPr bwMode="auto">
            <a:xfrm>
              <a:off x="1632" y="3058"/>
              <a:ext cx="307" cy="0"/>
            </a:xfrm>
            <a:prstGeom prst="line">
              <a:avLst/>
            </a:prstGeom>
            <a:noFill/>
            <a:ln w="9525">
              <a:solidFill>
                <a:srgbClr val="FF9900"/>
              </a:solidFill>
              <a:round/>
              <a:headEnd type="triangle" w="med" len="me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grpSp>
      <p:grpSp>
        <p:nvGrpSpPr>
          <p:cNvPr id="8" name="Group 376"/>
          <p:cNvGrpSpPr>
            <a:grpSpLocks/>
          </p:cNvGrpSpPr>
          <p:nvPr/>
        </p:nvGrpSpPr>
        <p:grpSpPr bwMode="auto">
          <a:xfrm>
            <a:off x="3057525" y="4738688"/>
            <a:ext cx="2928938" cy="1246187"/>
            <a:chOff x="1926" y="2985"/>
            <a:chExt cx="1845" cy="785"/>
          </a:xfrm>
        </p:grpSpPr>
        <p:grpSp>
          <p:nvGrpSpPr>
            <p:cNvPr id="75791" name="Group 40"/>
            <p:cNvGrpSpPr>
              <a:grpSpLocks noChangeAspect="1"/>
            </p:cNvGrpSpPr>
            <p:nvPr/>
          </p:nvGrpSpPr>
          <p:grpSpPr bwMode="auto">
            <a:xfrm>
              <a:off x="1926" y="2985"/>
              <a:ext cx="366" cy="495"/>
              <a:chOff x="4414" y="2072"/>
              <a:chExt cx="1016" cy="1374"/>
            </a:xfrm>
          </p:grpSpPr>
          <p:sp>
            <p:nvSpPr>
              <p:cNvPr id="675881" name="Freeform 41"/>
              <p:cNvSpPr>
                <a:spLocks noChangeAspect="1"/>
              </p:cNvSpPr>
              <p:nvPr/>
            </p:nvSpPr>
            <p:spPr bwMode="auto">
              <a:xfrm>
                <a:off x="4966" y="2186"/>
                <a:ext cx="464" cy="1260"/>
              </a:xfrm>
              <a:custGeom>
                <a:avLst/>
                <a:gdLst/>
                <a:ahLst/>
                <a:cxnLst>
                  <a:cxn ang="0">
                    <a:pos x="4" y="57"/>
                  </a:cxn>
                  <a:cxn ang="0">
                    <a:pos x="455" y="0"/>
                  </a:cxn>
                  <a:cxn ang="0">
                    <a:pos x="459" y="0"/>
                  </a:cxn>
                  <a:cxn ang="0">
                    <a:pos x="459" y="4"/>
                  </a:cxn>
                  <a:cxn ang="0">
                    <a:pos x="459" y="4"/>
                  </a:cxn>
                  <a:cxn ang="0">
                    <a:pos x="463" y="7"/>
                  </a:cxn>
                  <a:cxn ang="0">
                    <a:pos x="463" y="1199"/>
                  </a:cxn>
                  <a:cxn ang="0">
                    <a:pos x="459" y="1199"/>
                  </a:cxn>
                  <a:cxn ang="0">
                    <a:pos x="459" y="1203"/>
                  </a:cxn>
                  <a:cxn ang="0">
                    <a:pos x="459" y="1203"/>
                  </a:cxn>
                  <a:cxn ang="0">
                    <a:pos x="455" y="1203"/>
                  </a:cxn>
                  <a:cxn ang="0">
                    <a:pos x="4" y="1260"/>
                  </a:cxn>
                  <a:cxn ang="0">
                    <a:pos x="4" y="1260"/>
                  </a:cxn>
                  <a:cxn ang="0">
                    <a:pos x="0" y="1256"/>
                  </a:cxn>
                  <a:cxn ang="0">
                    <a:pos x="0" y="1256"/>
                  </a:cxn>
                  <a:cxn ang="0">
                    <a:pos x="0" y="1253"/>
                  </a:cxn>
                  <a:cxn ang="0">
                    <a:pos x="0" y="64"/>
                  </a:cxn>
                  <a:cxn ang="0">
                    <a:pos x="0" y="60"/>
                  </a:cxn>
                  <a:cxn ang="0">
                    <a:pos x="0" y="60"/>
                  </a:cxn>
                  <a:cxn ang="0">
                    <a:pos x="4" y="57"/>
                  </a:cxn>
                  <a:cxn ang="0">
                    <a:pos x="4" y="57"/>
                  </a:cxn>
                </a:cxnLst>
                <a:rect l="0" t="0" r="r" b="b"/>
                <a:pathLst>
                  <a:path w="463" h="1260">
                    <a:moveTo>
                      <a:pt x="4" y="57"/>
                    </a:moveTo>
                    <a:lnTo>
                      <a:pt x="455" y="0"/>
                    </a:lnTo>
                    <a:lnTo>
                      <a:pt x="459" y="0"/>
                    </a:lnTo>
                    <a:lnTo>
                      <a:pt x="459" y="4"/>
                    </a:lnTo>
                    <a:lnTo>
                      <a:pt x="459" y="4"/>
                    </a:lnTo>
                    <a:lnTo>
                      <a:pt x="463" y="7"/>
                    </a:lnTo>
                    <a:lnTo>
                      <a:pt x="463" y="1199"/>
                    </a:lnTo>
                    <a:lnTo>
                      <a:pt x="459" y="1199"/>
                    </a:lnTo>
                    <a:lnTo>
                      <a:pt x="459" y="1203"/>
                    </a:lnTo>
                    <a:lnTo>
                      <a:pt x="459" y="1203"/>
                    </a:lnTo>
                    <a:lnTo>
                      <a:pt x="455" y="1203"/>
                    </a:lnTo>
                    <a:lnTo>
                      <a:pt x="4" y="1260"/>
                    </a:lnTo>
                    <a:lnTo>
                      <a:pt x="4" y="1260"/>
                    </a:lnTo>
                    <a:lnTo>
                      <a:pt x="0" y="1256"/>
                    </a:lnTo>
                    <a:lnTo>
                      <a:pt x="0" y="1256"/>
                    </a:lnTo>
                    <a:lnTo>
                      <a:pt x="0" y="1253"/>
                    </a:lnTo>
                    <a:lnTo>
                      <a:pt x="0" y="64"/>
                    </a:lnTo>
                    <a:lnTo>
                      <a:pt x="0" y="60"/>
                    </a:lnTo>
                    <a:lnTo>
                      <a:pt x="0" y="60"/>
                    </a:lnTo>
                    <a:lnTo>
                      <a:pt x="4" y="57"/>
                    </a:lnTo>
                    <a:lnTo>
                      <a:pt x="4" y="5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82" name="Freeform 42"/>
              <p:cNvSpPr>
                <a:spLocks noChangeAspect="1"/>
              </p:cNvSpPr>
              <p:nvPr/>
            </p:nvSpPr>
            <p:spPr bwMode="auto">
              <a:xfrm>
                <a:off x="4966" y="2186"/>
                <a:ext cx="464" cy="1260"/>
              </a:xfrm>
              <a:custGeom>
                <a:avLst/>
                <a:gdLst/>
                <a:ahLst/>
                <a:cxnLst>
                  <a:cxn ang="0">
                    <a:pos x="4" y="57"/>
                  </a:cxn>
                  <a:cxn ang="0">
                    <a:pos x="455" y="0"/>
                  </a:cxn>
                  <a:cxn ang="0">
                    <a:pos x="459" y="0"/>
                  </a:cxn>
                  <a:cxn ang="0">
                    <a:pos x="459" y="4"/>
                  </a:cxn>
                  <a:cxn ang="0">
                    <a:pos x="459" y="4"/>
                  </a:cxn>
                  <a:cxn ang="0">
                    <a:pos x="463" y="7"/>
                  </a:cxn>
                  <a:cxn ang="0">
                    <a:pos x="463" y="1199"/>
                  </a:cxn>
                  <a:cxn ang="0">
                    <a:pos x="459" y="1199"/>
                  </a:cxn>
                  <a:cxn ang="0">
                    <a:pos x="459" y="1203"/>
                  </a:cxn>
                  <a:cxn ang="0">
                    <a:pos x="459" y="1203"/>
                  </a:cxn>
                  <a:cxn ang="0">
                    <a:pos x="455" y="1203"/>
                  </a:cxn>
                  <a:cxn ang="0">
                    <a:pos x="4" y="1260"/>
                  </a:cxn>
                  <a:cxn ang="0">
                    <a:pos x="4" y="1260"/>
                  </a:cxn>
                  <a:cxn ang="0">
                    <a:pos x="0" y="1256"/>
                  </a:cxn>
                  <a:cxn ang="0">
                    <a:pos x="0" y="1256"/>
                  </a:cxn>
                  <a:cxn ang="0">
                    <a:pos x="0" y="1253"/>
                  </a:cxn>
                  <a:cxn ang="0">
                    <a:pos x="0" y="64"/>
                  </a:cxn>
                  <a:cxn ang="0">
                    <a:pos x="0" y="60"/>
                  </a:cxn>
                  <a:cxn ang="0">
                    <a:pos x="0" y="60"/>
                  </a:cxn>
                  <a:cxn ang="0">
                    <a:pos x="4" y="57"/>
                  </a:cxn>
                  <a:cxn ang="0">
                    <a:pos x="4" y="57"/>
                  </a:cxn>
                </a:cxnLst>
                <a:rect l="0" t="0" r="r" b="b"/>
                <a:pathLst>
                  <a:path w="463" h="1260">
                    <a:moveTo>
                      <a:pt x="4" y="57"/>
                    </a:moveTo>
                    <a:lnTo>
                      <a:pt x="455" y="0"/>
                    </a:lnTo>
                    <a:lnTo>
                      <a:pt x="459" y="0"/>
                    </a:lnTo>
                    <a:lnTo>
                      <a:pt x="459" y="4"/>
                    </a:lnTo>
                    <a:lnTo>
                      <a:pt x="459" y="4"/>
                    </a:lnTo>
                    <a:lnTo>
                      <a:pt x="463" y="7"/>
                    </a:lnTo>
                    <a:lnTo>
                      <a:pt x="463" y="1199"/>
                    </a:lnTo>
                    <a:lnTo>
                      <a:pt x="459" y="1199"/>
                    </a:lnTo>
                    <a:lnTo>
                      <a:pt x="459" y="1203"/>
                    </a:lnTo>
                    <a:lnTo>
                      <a:pt x="459" y="1203"/>
                    </a:lnTo>
                    <a:lnTo>
                      <a:pt x="455" y="1203"/>
                    </a:lnTo>
                    <a:lnTo>
                      <a:pt x="4" y="1260"/>
                    </a:lnTo>
                    <a:lnTo>
                      <a:pt x="4" y="1260"/>
                    </a:lnTo>
                    <a:lnTo>
                      <a:pt x="0" y="1256"/>
                    </a:lnTo>
                    <a:lnTo>
                      <a:pt x="0" y="1256"/>
                    </a:lnTo>
                    <a:lnTo>
                      <a:pt x="0" y="1253"/>
                    </a:lnTo>
                    <a:lnTo>
                      <a:pt x="0" y="64"/>
                    </a:lnTo>
                    <a:lnTo>
                      <a:pt x="0" y="60"/>
                    </a:lnTo>
                    <a:lnTo>
                      <a:pt x="0" y="60"/>
                    </a:lnTo>
                    <a:lnTo>
                      <a:pt x="4" y="57"/>
                    </a:lnTo>
                    <a:lnTo>
                      <a:pt x="4" y="5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83" name="Freeform 43"/>
              <p:cNvSpPr>
                <a:spLocks noChangeAspect="1"/>
              </p:cNvSpPr>
              <p:nvPr/>
            </p:nvSpPr>
            <p:spPr bwMode="auto">
              <a:xfrm>
                <a:off x="4966" y="2186"/>
                <a:ext cx="461" cy="247"/>
              </a:xfrm>
              <a:custGeom>
                <a:avLst/>
                <a:gdLst/>
                <a:ahLst/>
                <a:cxnLst>
                  <a:cxn ang="0">
                    <a:pos x="0" y="57"/>
                  </a:cxn>
                  <a:cxn ang="0">
                    <a:pos x="11" y="247"/>
                  </a:cxn>
                  <a:cxn ang="0">
                    <a:pos x="452" y="193"/>
                  </a:cxn>
                  <a:cxn ang="0">
                    <a:pos x="459" y="0"/>
                  </a:cxn>
                  <a:cxn ang="0">
                    <a:pos x="0" y="57"/>
                  </a:cxn>
                </a:cxnLst>
                <a:rect l="0" t="0" r="r" b="b"/>
                <a:pathLst>
                  <a:path w="459" h="247">
                    <a:moveTo>
                      <a:pt x="0" y="57"/>
                    </a:moveTo>
                    <a:lnTo>
                      <a:pt x="11" y="247"/>
                    </a:lnTo>
                    <a:lnTo>
                      <a:pt x="452" y="193"/>
                    </a:lnTo>
                    <a:lnTo>
                      <a:pt x="459" y="0"/>
                    </a:lnTo>
                    <a:lnTo>
                      <a:pt x="0" y="57"/>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84" name="Freeform 44"/>
              <p:cNvSpPr>
                <a:spLocks noChangeAspect="1"/>
              </p:cNvSpPr>
              <p:nvPr/>
            </p:nvSpPr>
            <p:spPr bwMode="auto">
              <a:xfrm>
                <a:off x="4966" y="2186"/>
                <a:ext cx="461" cy="247"/>
              </a:xfrm>
              <a:custGeom>
                <a:avLst/>
                <a:gdLst/>
                <a:ahLst/>
                <a:cxnLst>
                  <a:cxn ang="0">
                    <a:pos x="0" y="57"/>
                  </a:cxn>
                  <a:cxn ang="0">
                    <a:pos x="11" y="247"/>
                  </a:cxn>
                  <a:cxn ang="0">
                    <a:pos x="452" y="193"/>
                  </a:cxn>
                  <a:cxn ang="0">
                    <a:pos x="459" y="0"/>
                  </a:cxn>
                  <a:cxn ang="0">
                    <a:pos x="0" y="57"/>
                  </a:cxn>
                </a:cxnLst>
                <a:rect l="0" t="0" r="r" b="b"/>
                <a:pathLst>
                  <a:path w="459" h="247">
                    <a:moveTo>
                      <a:pt x="0" y="57"/>
                    </a:moveTo>
                    <a:lnTo>
                      <a:pt x="11" y="247"/>
                    </a:lnTo>
                    <a:lnTo>
                      <a:pt x="452" y="193"/>
                    </a:lnTo>
                    <a:lnTo>
                      <a:pt x="459" y="0"/>
                    </a:lnTo>
                    <a:lnTo>
                      <a:pt x="0" y="5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85" name="Freeform 45"/>
              <p:cNvSpPr>
                <a:spLocks noChangeAspect="1"/>
              </p:cNvSpPr>
              <p:nvPr/>
            </p:nvSpPr>
            <p:spPr bwMode="auto">
              <a:xfrm>
                <a:off x="4978" y="2380"/>
                <a:ext cx="441" cy="75"/>
              </a:xfrm>
              <a:custGeom>
                <a:avLst/>
                <a:gdLst/>
                <a:ahLst/>
                <a:cxnLst>
                  <a:cxn ang="0">
                    <a:pos x="0" y="54"/>
                  </a:cxn>
                  <a:cxn ang="0">
                    <a:pos x="441" y="0"/>
                  </a:cxn>
                  <a:cxn ang="0">
                    <a:pos x="441" y="23"/>
                  </a:cxn>
                  <a:cxn ang="0">
                    <a:pos x="0" y="76"/>
                  </a:cxn>
                  <a:cxn ang="0">
                    <a:pos x="0" y="54"/>
                  </a:cxn>
                </a:cxnLst>
                <a:rect l="0" t="0" r="r" b="b"/>
                <a:pathLst>
                  <a:path w="441" h="76">
                    <a:moveTo>
                      <a:pt x="0" y="54"/>
                    </a:moveTo>
                    <a:lnTo>
                      <a:pt x="441" y="0"/>
                    </a:lnTo>
                    <a:lnTo>
                      <a:pt x="441" y="23"/>
                    </a:lnTo>
                    <a:lnTo>
                      <a:pt x="0" y="76"/>
                    </a:lnTo>
                    <a:lnTo>
                      <a:pt x="0" y="54"/>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86" name="Freeform 46"/>
              <p:cNvSpPr>
                <a:spLocks noChangeAspect="1"/>
              </p:cNvSpPr>
              <p:nvPr/>
            </p:nvSpPr>
            <p:spPr bwMode="auto">
              <a:xfrm>
                <a:off x="4978" y="2380"/>
                <a:ext cx="441" cy="75"/>
              </a:xfrm>
              <a:custGeom>
                <a:avLst/>
                <a:gdLst/>
                <a:ahLst/>
                <a:cxnLst>
                  <a:cxn ang="0">
                    <a:pos x="0" y="54"/>
                  </a:cxn>
                  <a:cxn ang="0">
                    <a:pos x="441" y="0"/>
                  </a:cxn>
                  <a:cxn ang="0">
                    <a:pos x="441" y="23"/>
                  </a:cxn>
                  <a:cxn ang="0">
                    <a:pos x="0" y="76"/>
                  </a:cxn>
                  <a:cxn ang="0">
                    <a:pos x="0" y="54"/>
                  </a:cxn>
                </a:cxnLst>
                <a:rect l="0" t="0" r="r" b="b"/>
                <a:pathLst>
                  <a:path w="441" h="76">
                    <a:moveTo>
                      <a:pt x="0" y="54"/>
                    </a:moveTo>
                    <a:lnTo>
                      <a:pt x="441" y="0"/>
                    </a:lnTo>
                    <a:lnTo>
                      <a:pt x="441" y="23"/>
                    </a:lnTo>
                    <a:lnTo>
                      <a:pt x="0" y="76"/>
                    </a:lnTo>
                    <a:lnTo>
                      <a:pt x="0" y="5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87" name="Freeform 47"/>
              <p:cNvSpPr>
                <a:spLocks noChangeAspect="1"/>
              </p:cNvSpPr>
              <p:nvPr/>
            </p:nvSpPr>
            <p:spPr bwMode="auto">
              <a:xfrm>
                <a:off x="4975" y="2402"/>
                <a:ext cx="447" cy="544"/>
              </a:xfrm>
              <a:custGeom>
                <a:avLst/>
                <a:gdLst/>
                <a:ahLst/>
                <a:cxnLst>
                  <a:cxn ang="0">
                    <a:pos x="0" y="543"/>
                  </a:cxn>
                  <a:cxn ang="0">
                    <a:pos x="447" y="490"/>
                  </a:cxn>
                  <a:cxn ang="0">
                    <a:pos x="447" y="0"/>
                  </a:cxn>
                  <a:cxn ang="0">
                    <a:pos x="0" y="53"/>
                  </a:cxn>
                  <a:cxn ang="0">
                    <a:pos x="0" y="543"/>
                  </a:cxn>
                </a:cxnLst>
                <a:rect l="0" t="0" r="r" b="b"/>
                <a:pathLst>
                  <a:path w="447" h="543">
                    <a:moveTo>
                      <a:pt x="0" y="543"/>
                    </a:moveTo>
                    <a:lnTo>
                      <a:pt x="447" y="490"/>
                    </a:lnTo>
                    <a:lnTo>
                      <a:pt x="447" y="0"/>
                    </a:lnTo>
                    <a:lnTo>
                      <a:pt x="0" y="53"/>
                    </a:lnTo>
                    <a:lnTo>
                      <a:pt x="0" y="543"/>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88" name="Freeform 48"/>
              <p:cNvSpPr>
                <a:spLocks noChangeAspect="1"/>
              </p:cNvSpPr>
              <p:nvPr/>
            </p:nvSpPr>
            <p:spPr bwMode="auto">
              <a:xfrm>
                <a:off x="4975" y="2402"/>
                <a:ext cx="447" cy="544"/>
              </a:xfrm>
              <a:custGeom>
                <a:avLst/>
                <a:gdLst/>
                <a:ahLst/>
                <a:cxnLst>
                  <a:cxn ang="0">
                    <a:pos x="0" y="543"/>
                  </a:cxn>
                  <a:cxn ang="0">
                    <a:pos x="447" y="490"/>
                  </a:cxn>
                  <a:cxn ang="0">
                    <a:pos x="447" y="0"/>
                  </a:cxn>
                  <a:cxn ang="0">
                    <a:pos x="0" y="53"/>
                  </a:cxn>
                  <a:cxn ang="0">
                    <a:pos x="0" y="543"/>
                  </a:cxn>
                </a:cxnLst>
                <a:rect l="0" t="0" r="r" b="b"/>
                <a:pathLst>
                  <a:path w="447" h="543">
                    <a:moveTo>
                      <a:pt x="0" y="543"/>
                    </a:moveTo>
                    <a:lnTo>
                      <a:pt x="447" y="490"/>
                    </a:lnTo>
                    <a:lnTo>
                      <a:pt x="447" y="0"/>
                    </a:lnTo>
                    <a:lnTo>
                      <a:pt x="0" y="53"/>
                    </a:lnTo>
                    <a:lnTo>
                      <a:pt x="0" y="54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89" name="Freeform 49"/>
              <p:cNvSpPr>
                <a:spLocks noChangeAspect="1"/>
              </p:cNvSpPr>
              <p:nvPr/>
            </p:nvSpPr>
            <p:spPr bwMode="auto">
              <a:xfrm>
                <a:off x="5005" y="2422"/>
                <a:ext cx="386" cy="144"/>
              </a:xfrm>
              <a:custGeom>
                <a:avLst/>
                <a:gdLst/>
                <a:ahLst/>
                <a:cxnLst>
                  <a:cxn ang="0">
                    <a:pos x="0" y="46"/>
                  </a:cxn>
                  <a:cxn ang="0">
                    <a:pos x="387" y="0"/>
                  </a:cxn>
                  <a:cxn ang="0">
                    <a:pos x="387" y="99"/>
                  </a:cxn>
                  <a:cxn ang="0">
                    <a:pos x="0" y="144"/>
                  </a:cxn>
                  <a:cxn ang="0">
                    <a:pos x="0" y="46"/>
                  </a:cxn>
                </a:cxnLst>
                <a:rect l="0" t="0" r="r" b="b"/>
                <a:pathLst>
                  <a:path w="387" h="144">
                    <a:moveTo>
                      <a:pt x="0" y="46"/>
                    </a:moveTo>
                    <a:lnTo>
                      <a:pt x="387" y="0"/>
                    </a:lnTo>
                    <a:lnTo>
                      <a:pt x="387" y="99"/>
                    </a:lnTo>
                    <a:lnTo>
                      <a:pt x="0" y="144"/>
                    </a:lnTo>
                    <a:lnTo>
                      <a:pt x="0" y="46"/>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90" name="Freeform 50"/>
              <p:cNvSpPr>
                <a:spLocks noChangeAspect="1"/>
              </p:cNvSpPr>
              <p:nvPr/>
            </p:nvSpPr>
            <p:spPr bwMode="auto">
              <a:xfrm>
                <a:off x="5005" y="2422"/>
                <a:ext cx="386" cy="144"/>
              </a:xfrm>
              <a:custGeom>
                <a:avLst/>
                <a:gdLst/>
                <a:ahLst/>
                <a:cxnLst>
                  <a:cxn ang="0">
                    <a:pos x="0" y="46"/>
                  </a:cxn>
                  <a:cxn ang="0">
                    <a:pos x="387" y="0"/>
                  </a:cxn>
                  <a:cxn ang="0">
                    <a:pos x="387" y="99"/>
                  </a:cxn>
                  <a:cxn ang="0">
                    <a:pos x="0" y="144"/>
                  </a:cxn>
                  <a:cxn ang="0">
                    <a:pos x="0" y="46"/>
                  </a:cxn>
                </a:cxnLst>
                <a:rect l="0" t="0" r="r" b="b"/>
                <a:pathLst>
                  <a:path w="387" h="144">
                    <a:moveTo>
                      <a:pt x="0" y="46"/>
                    </a:moveTo>
                    <a:lnTo>
                      <a:pt x="387" y="0"/>
                    </a:lnTo>
                    <a:lnTo>
                      <a:pt x="387" y="99"/>
                    </a:lnTo>
                    <a:lnTo>
                      <a:pt x="0" y="144"/>
                    </a:lnTo>
                    <a:lnTo>
                      <a:pt x="0" y="46"/>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91" name="Freeform 51"/>
              <p:cNvSpPr>
                <a:spLocks noChangeAspect="1"/>
              </p:cNvSpPr>
              <p:nvPr/>
            </p:nvSpPr>
            <p:spPr bwMode="auto">
              <a:xfrm>
                <a:off x="5055" y="2474"/>
                <a:ext cx="25" cy="11"/>
              </a:xfrm>
              <a:custGeom>
                <a:avLst/>
                <a:gdLst/>
                <a:ahLst/>
                <a:cxnLst>
                  <a:cxn ang="0">
                    <a:pos x="0" y="4"/>
                  </a:cxn>
                  <a:cxn ang="0">
                    <a:pos x="26" y="0"/>
                  </a:cxn>
                  <a:cxn ang="0">
                    <a:pos x="26" y="8"/>
                  </a:cxn>
                  <a:cxn ang="0">
                    <a:pos x="0" y="12"/>
                  </a:cxn>
                  <a:cxn ang="0">
                    <a:pos x="0" y="4"/>
                  </a:cxn>
                </a:cxnLst>
                <a:rect l="0" t="0" r="r" b="b"/>
                <a:pathLst>
                  <a:path w="26" h="12">
                    <a:moveTo>
                      <a:pt x="0" y="4"/>
                    </a:moveTo>
                    <a:lnTo>
                      <a:pt x="26" y="0"/>
                    </a:lnTo>
                    <a:lnTo>
                      <a:pt x="26" y="8"/>
                    </a:lnTo>
                    <a:lnTo>
                      <a:pt x="0" y="12"/>
                    </a:lnTo>
                    <a:lnTo>
                      <a:pt x="0" y="4"/>
                    </a:lnTo>
                    <a:close/>
                  </a:path>
                </a:pathLst>
              </a:custGeom>
              <a:solidFill>
                <a:srgbClr val="FF003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92" name="Freeform 52"/>
              <p:cNvSpPr>
                <a:spLocks noChangeAspect="1"/>
              </p:cNvSpPr>
              <p:nvPr/>
            </p:nvSpPr>
            <p:spPr bwMode="auto">
              <a:xfrm>
                <a:off x="5055" y="2474"/>
                <a:ext cx="25" cy="11"/>
              </a:xfrm>
              <a:custGeom>
                <a:avLst/>
                <a:gdLst/>
                <a:ahLst/>
                <a:cxnLst>
                  <a:cxn ang="0">
                    <a:pos x="0" y="4"/>
                  </a:cxn>
                  <a:cxn ang="0">
                    <a:pos x="26" y="0"/>
                  </a:cxn>
                  <a:cxn ang="0">
                    <a:pos x="26" y="8"/>
                  </a:cxn>
                  <a:cxn ang="0">
                    <a:pos x="0" y="12"/>
                  </a:cxn>
                  <a:cxn ang="0">
                    <a:pos x="0" y="4"/>
                  </a:cxn>
                </a:cxnLst>
                <a:rect l="0" t="0" r="r" b="b"/>
                <a:pathLst>
                  <a:path w="26" h="12">
                    <a:moveTo>
                      <a:pt x="0" y="4"/>
                    </a:moveTo>
                    <a:lnTo>
                      <a:pt x="26" y="0"/>
                    </a:lnTo>
                    <a:lnTo>
                      <a:pt x="26" y="8"/>
                    </a:lnTo>
                    <a:lnTo>
                      <a:pt x="0" y="12"/>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93" name="Freeform 53"/>
              <p:cNvSpPr>
                <a:spLocks noChangeAspect="1"/>
              </p:cNvSpPr>
              <p:nvPr/>
            </p:nvSpPr>
            <p:spPr bwMode="auto">
              <a:xfrm>
                <a:off x="5019" y="2447"/>
                <a:ext cx="355" cy="72"/>
              </a:xfrm>
              <a:custGeom>
                <a:avLst/>
                <a:gdLst/>
                <a:ahLst/>
                <a:cxnLst>
                  <a:cxn ang="0">
                    <a:pos x="0" y="53"/>
                  </a:cxn>
                  <a:cxn ang="0">
                    <a:pos x="131" y="38"/>
                  </a:cxn>
                  <a:cxn ang="0">
                    <a:pos x="131" y="22"/>
                  </a:cxn>
                  <a:cxn ang="0">
                    <a:pos x="131" y="22"/>
                  </a:cxn>
                  <a:cxn ang="0">
                    <a:pos x="131" y="22"/>
                  </a:cxn>
                  <a:cxn ang="0">
                    <a:pos x="131" y="19"/>
                  </a:cxn>
                  <a:cxn ang="0">
                    <a:pos x="135" y="19"/>
                  </a:cxn>
                  <a:cxn ang="0">
                    <a:pos x="305" y="0"/>
                  </a:cxn>
                  <a:cxn ang="0">
                    <a:pos x="308" y="0"/>
                  </a:cxn>
                  <a:cxn ang="0">
                    <a:pos x="308" y="0"/>
                  </a:cxn>
                  <a:cxn ang="0">
                    <a:pos x="308" y="0"/>
                  </a:cxn>
                  <a:cxn ang="0">
                    <a:pos x="308" y="0"/>
                  </a:cxn>
                  <a:cxn ang="0">
                    <a:pos x="308" y="15"/>
                  </a:cxn>
                  <a:cxn ang="0">
                    <a:pos x="354" y="11"/>
                  </a:cxn>
                  <a:cxn ang="0">
                    <a:pos x="354" y="30"/>
                  </a:cxn>
                  <a:cxn ang="0">
                    <a:pos x="308" y="34"/>
                  </a:cxn>
                  <a:cxn ang="0">
                    <a:pos x="308" y="49"/>
                  </a:cxn>
                  <a:cxn ang="0">
                    <a:pos x="308" y="49"/>
                  </a:cxn>
                  <a:cxn ang="0">
                    <a:pos x="308" y="49"/>
                  </a:cxn>
                  <a:cxn ang="0">
                    <a:pos x="308" y="53"/>
                  </a:cxn>
                  <a:cxn ang="0">
                    <a:pos x="305" y="53"/>
                  </a:cxn>
                  <a:cxn ang="0">
                    <a:pos x="135" y="72"/>
                  </a:cxn>
                  <a:cxn ang="0">
                    <a:pos x="131" y="72"/>
                  </a:cxn>
                  <a:cxn ang="0">
                    <a:pos x="131" y="72"/>
                  </a:cxn>
                  <a:cxn ang="0">
                    <a:pos x="131" y="72"/>
                  </a:cxn>
                  <a:cxn ang="0">
                    <a:pos x="131" y="72"/>
                  </a:cxn>
                  <a:cxn ang="0">
                    <a:pos x="131" y="57"/>
                  </a:cxn>
                  <a:cxn ang="0">
                    <a:pos x="0" y="72"/>
                  </a:cxn>
                  <a:cxn ang="0">
                    <a:pos x="0" y="53"/>
                  </a:cxn>
                </a:cxnLst>
                <a:rect l="0" t="0" r="r" b="b"/>
                <a:pathLst>
                  <a:path w="354" h="72">
                    <a:moveTo>
                      <a:pt x="0" y="53"/>
                    </a:moveTo>
                    <a:lnTo>
                      <a:pt x="131" y="38"/>
                    </a:lnTo>
                    <a:lnTo>
                      <a:pt x="131" y="22"/>
                    </a:lnTo>
                    <a:lnTo>
                      <a:pt x="131" y="22"/>
                    </a:lnTo>
                    <a:lnTo>
                      <a:pt x="131" y="22"/>
                    </a:lnTo>
                    <a:lnTo>
                      <a:pt x="131" y="19"/>
                    </a:lnTo>
                    <a:lnTo>
                      <a:pt x="135" y="19"/>
                    </a:lnTo>
                    <a:lnTo>
                      <a:pt x="305" y="0"/>
                    </a:lnTo>
                    <a:lnTo>
                      <a:pt x="308" y="0"/>
                    </a:lnTo>
                    <a:lnTo>
                      <a:pt x="308" y="0"/>
                    </a:lnTo>
                    <a:lnTo>
                      <a:pt x="308" y="0"/>
                    </a:lnTo>
                    <a:lnTo>
                      <a:pt x="308" y="0"/>
                    </a:lnTo>
                    <a:lnTo>
                      <a:pt x="308" y="15"/>
                    </a:lnTo>
                    <a:lnTo>
                      <a:pt x="354" y="11"/>
                    </a:lnTo>
                    <a:lnTo>
                      <a:pt x="354" y="30"/>
                    </a:lnTo>
                    <a:lnTo>
                      <a:pt x="308" y="34"/>
                    </a:lnTo>
                    <a:lnTo>
                      <a:pt x="308" y="49"/>
                    </a:lnTo>
                    <a:lnTo>
                      <a:pt x="308" y="49"/>
                    </a:lnTo>
                    <a:lnTo>
                      <a:pt x="308" y="49"/>
                    </a:lnTo>
                    <a:lnTo>
                      <a:pt x="308" y="53"/>
                    </a:lnTo>
                    <a:lnTo>
                      <a:pt x="305" y="53"/>
                    </a:lnTo>
                    <a:lnTo>
                      <a:pt x="135" y="72"/>
                    </a:lnTo>
                    <a:lnTo>
                      <a:pt x="131" y="72"/>
                    </a:lnTo>
                    <a:lnTo>
                      <a:pt x="131" y="72"/>
                    </a:lnTo>
                    <a:lnTo>
                      <a:pt x="131" y="72"/>
                    </a:lnTo>
                    <a:lnTo>
                      <a:pt x="131" y="72"/>
                    </a:lnTo>
                    <a:lnTo>
                      <a:pt x="131" y="57"/>
                    </a:lnTo>
                    <a:lnTo>
                      <a:pt x="0" y="72"/>
                    </a:lnTo>
                    <a:lnTo>
                      <a:pt x="0" y="53"/>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94" name="Freeform 54"/>
              <p:cNvSpPr>
                <a:spLocks noChangeAspect="1"/>
              </p:cNvSpPr>
              <p:nvPr/>
            </p:nvSpPr>
            <p:spPr bwMode="auto">
              <a:xfrm>
                <a:off x="5019" y="2447"/>
                <a:ext cx="355" cy="72"/>
              </a:xfrm>
              <a:custGeom>
                <a:avLst/>
                <a:gdLst/>
                <a:ahLst/>
                <a:cxnLst>
                  <a:cxn ang="0">
                    <a:pos x="0" y="53"/>
                  </a:cxn>
                  <a:cxn ang="0">
                    <a:pos x="131" y="38"/>
                  </a:cxn>
                  <a:cxn ang="0">
                    <a:pos x="131" y="22"/>
                  </a:cxn>
                  <a:cxn ang="0">
                    <a:pos x="131" y="22"/>
                  </a:cxn>
                  <a:cxn ang="0">
                    <a:pos x="131" y="22"/>
                  </a:cxn>
                  <a:cxn ang="0">
                    <a:pos x="131" y="19"/>
                  </a:cxn>
                  <a:cxn ang="0">
                    <a:pos x="135" y="19"/>
                  </a:cxn>
                  <a:cxn ang="0">
                    <a:pos x="305" y="0"/>
                  </a:cxn>
                  <a:cxn ang="0">
                    <a:pos x="308" y="0"/>
                  </a:cxn>
                  <a:cxn ang="0">
                    <a:pos x="308" y="0"/>
                  </a:cxn>
                  <a:cxn ang="0">
                    <a:pos x="308" y="0"/>
                  </a:cxn>
                  <a:cxn ang="0">
                    <a:pos x="308" y="0"/>
                  </a:cxn>
                  <a:cxn ang="0">
                    <a:pos x="308" y="15"/>
                  </a:cxn>
                  <a:cxn ang="0">
                    <a:pos x="354" y="11"/>
                  </a:cxn>
                  <a:cxn ang="0">
                    <a:pos x="354" y="30"/>
                  </a:cxn>
                  <a:cxn ang="0">
                    <a:pos x="308" y="34"/>
                  </a:cxn>
                  <a:cxn ang="0">
                    <a:pos x="308" y="49"/>
                  </a:cxn>
                  <a:cxn ang="0">
                    <a:pos x="308" y="49"/>
                  </a:cxn>
                  <a:cxn ang="0">
                    <a:pos x="308" y="49"/>
                  </a:cxn>
                  <a:cxn ang="0">
                    <a:pos x="308" y="53"/>
                  </a:cxn>
                  <a:cxn ang="0">
                    <a:pos x="305" y="53"/>
                  </a:cxn>
                  <a:cxn ang="0">
                    <a:pos x="135" y="72"/>
                  </a:cxn>
                  <a:cxn ang="0">
                    <a:pos x="131" y="72"/>
                  </a:cxn>
                  <a:cxn ang="0">
                    <a:pos x="131" y="72"/>
                  </a:cxn>
                  <a:cxn ang="0">
                    <a:pos x="131" y="72"/>
                  </a:cxn>
                  <a:cxn ang="0">
                    <a:pos x="131" y="72"/>
                  </a:cxn>
                  <a:cxn ang="0">
                    <a:pos x="131" y="57"/>
                  </a:cxn>
                  <a:cxn ang="0">
                    <a:pos x="0" y="72"/>
                  </a:cxn>
                  <a:cxn ang="0">
                    <a:pos x="0" y="53"/>
                  </a:cxn>
                </a:cxnLst>
                <a:rect l="0" t="0" r="r" b="b"/>
                <a:pathLst>
                  <a:path w="354" h="72">
                    <a:moveTo>
                      <a:pt x="0" y="53"/>
                    </a:moveTo>
                    <a:lnTo>
                      <a:pt x="131" y="38"/>
                    </a:lnTo>
                    <a:lnTo>
                      <a:pt x="131" y="22"/>
                    </a:lnTo>
                    <a:lnTo>
                      <a:pt x="131" y="22"/>
                    </a:lnTo>
                    <a:lnTo>
                      <a:pt x="131" y="22"/>
                    </a:lnTo>
                    <a:lnTo>
                      <a:pt x="131" y="19"/>
                    </a:lnTo>
                    <a:lnTo>
                      <a:pt x="135" y="19"/>
                    </a:lnTo>
                    <a:lnTo>
                      <a:pt x="305" y="0"/>
                    </a:lnTo>
                    <a:lnTo>
                      <a:pt x="308" y="0"/>
                    </a:lnTo>
                    <a:lnTo>
                      <a:pt x="308" y="0"/>
                    </a:lnTo>
                    <a:lnTo>
                      <a:pt x="308" y="0"/>
                    </a:lnTo>
                    <a:lnTo>
                      <a:pt x="308" y="0"/>
                    </a:lnTo>
                    <a:lnTo>
                      <a:pt x="308" y="15"/>
                    </a:lnTo>
                    <a:lnTo>
                      <a:pt x="354" y="11"/>
                    </a:lnTo>
                    <a:lnTo>
                      <a:pt x="354" y="30"/>
                    </a:lnTo>
                    <a:lnTo>
                      <a:pt x="308" y="34"/>
                    </a:lnTo>
                    <a:lnTo>
                      <a:pt x="308" y="49"/>
                    </a:lnTo>
                    <a:lnTo>
                      <a:pt x="308" y="49"/>
                    </a:lnTo>
                    <a:lnTo>
                      <a:pt x="308" y="49"/>
                    </a:lnTo>
                    <a:lnTo>
                      <a:pt x="308" y="53"/>
                    </a:lnTo>
                    <a:lnTo>
                      <a:pt x="305" y="53"/>
                    </a:lnTo>
                    <a:lnTo>
                      <a:pt x="135" y="72"/>
                    </a:lnTo>
                    <a:lnTo>
                      <a:pt x="131" y="72"/>
                    </a:lnTo>
                    <a:lnTo>
                      <a:pt x="131" y="72"/>
                    </a:lnTo>
                    <a:lnTo>
                      <a:pt x="131" y="72"/>
                    </a:lnTo>
                    <a:lnTo>
                      <a:pt x="131" y="72"/>
                    </a:lnTo>
                    <a:lnTo>
                      <a:pt x="131" y="57"/>
                    </a:lnTo>
                    <a:lnTo>
                      <a:pt x="0" y="72"/>
                    </a:lnTo>
                    <a:lnTo>
                      <a:pt x="0" y="5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95" name="Line 55"/>
              <p:cNvSpPr>
                <a:spLocks noChangeAspect="1" noChangeShapeType="1"/>
              </p:cNvSpPr>
              <p:nvPr/>
            </p:nvSpPr>
            <p:spPr bwMode="auto">
              <a:xfrm>
                <a:off x="5019" y="2502"/>
                <a:ext cx="8" cy="3"/>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96" name="Line 56"/>
              <p:cNvSpPr>
                <a:spLocks noChangeAspect="1" noChangeShapeType="1"/>
              </p:cNvSpPr>
              <p:nvPr/>
            </p:nvSpPr>
            <p:spPr bwMode="auto">
              <a:xfrm flipV="1">
                <a:off x="5019" y="2516"/>
                <a:ext cx="8" cy="3"/>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97" name="Line 57"/>
              <p:cNvSpPr>
                <a:spLocks noChangeAspect="1" noChangeShapeType="1"/>
              </p:cNvSpPr>
              <p:nvPr/>
            </p:nvSpPr>
            <p:spPr bwMode="auto">
              <a:xfrm flipV="1">
                <a:off x="5363" y="2458"/>
                <a:ext cx="11" cy="6"/>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98" name="Line 58"/>
              <p:cNvSpPr>
                <a:spLocks noChangeAspect="1" noChangeShapeType="1"/>
              </p:cNvSpPr>
              <p:nvPr/>
            </p:nvSpPr>
            <p:spPr bwMode="auto">
              <a:xfrm>
                <a:off x="5363" y="2474"/>
                <a:ext cx="11" cy="3"/>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899" name="Freeform 59"/>
              <p:cNvSpPr>
                <a:spLocks noChangeAspect="1"/>
              </p:cNvSpPr>
              <p:nvPr/>
            </p:nvSpPr>
            <p:spPr bwMode="auto">
              <a:xfrm>
                <a:off x="5027" y="2463"/>
                <a:ext cx="336" cy="53"/>
              </a:xfrm>
              <a:custGeom>
                <a:avLst/>
                <a:gdLst/>
                <a:ahLst/>
                <a:cxnLst>
                  <a:cxn ang="0">
                    <a:pos x="0" y="42"/>
                  </a:cxn>
                  <a:cxn ang="0">
                    <a:pos x="335" y="0"/>
                  </a:cxn>
                  <a:cxn ang="0">
                    <a:pos x="335" y="11"/>
                  </a:cxn>
                  <a:cxn ang="0">
                    <a:pos x="0" y="53"/>
                  </a:cxn>
                  <a:cxn ang="0">
                    <a:pos x="0" y="42"/>
                  </a:cxn>
                </a:cxnLst>
                <a:rect l="0" t="0" r="r" b="b"/>
                <a:pathLst>
                  <a:path w="335" h="53">
                    <a:moveTo>
                      <a:pt x="0" y="42"/>
                    </a:moveTo>
                    <a:lnTo>
                      <a:pt x="335" y="0"/>
                    </a:lnTo>
                    <a:lnTo>
                      <a:pt x="335" y="11"/>
                    </a:lnTo>
                    <a:lnTo>
                      <a:pt x="0" y="53"/>
                    </a:lnTo>
                    <a:lnTo>
                      <a:pt x="0" y="42"/>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00" name="Freeform 60"/>
              <p:cNvSpPr>
                <a:spLocks noChangeAspect="1"/>
              </p:cNvSpPr>
              <p:nvPr/>
            </p:nvSpPr>
            <p:spPr bwMode="auto">
              <a:xfrm>
                <a:off x="5027" y="2463"/>
                <a:ext cx="336" cy="53"/>
              </a:xfrm>
              <a:custGeom>
                <a:avLst/>
                <a:gdLst/>
                <a:ahLst/>
                <a:cxnLst>
                  <a:cxn ang="0">
                    <a:pos x="0" y="42"/>
                  </a:cxn>
                  <a:cxn ang="0">
                    <a:pos x="335" y="0"/>
                  </a:cxn>
                  <a:cxn ang="0">
                    <a:pos x="335" y="11"/>
                  </a:cxn>
                  <a:cxn ang="0">
                    <a:pos x="0" y="53"/>
                  </a:cxn>
                  <a:cxn ang="0">
                    <a:pos x="0" y="42"/>
                  </a:cxn>
                </a:cxnLst>
                <a:rect l="0" t="0" r="r" b="b"/>
                <a:pathLst>
                  <a:path w="335" h="53">
                    <a:moveTo>
                      <a:pt x="0" y="42"/>
                    </a:moveTo>
                    <a:lnTo>
                      <a:pt x="335" y="0"/>
                    </a:lnTo>
                    <a:lnTo>
                      <a:pt x="335" y="11"/>
                    </a:lnTo>
                    <a:lnTo>
                      <a:pt x="0" y="53"/>
                    </a:lnTo>
                    <a:lnTo>
                      <a:pt x="0" y="42"/>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01" name="Freeform 61"/>
              <p:cNvSpPr>
                <a:spLocks noChangeAspect="1"/>
              </p:cNvSpPr>
              <p:nvPr/>
            </p:nvSpPr>
            <p:spPr bwMode="auto">
              <a:xfrm>
                <a:off x="5238" y="2444"/>
                <a:ext cx="78" cy="31"/>
              </a:xfrm>
              <a:custGeom>
                <a:avLst/>
                <a:gdLst/>
                <a:ahLst/>
                <a:cxnLst>
                  <a:cxn ang="0">
                    <a:pos x="15" y="7"/>
                  </a:cxn>
                  <a:cxn ang="0">
                    <a:pos x="79" y="0"/>
                  </a:cxn>
                  <a:cxn ang="0">
                    <a:pos x="79" y="4"/>
                  </a:cxn>
                  <a:cxn ang="0">
                    <a:pos x="79" y="4"/>
                  </a:cxn>
                  <a:cxn ang="0">
                    <a:pos x="79" y="7"/>
                  </a:cxn>
                  <a:cxn ang="0">
                    <a:pos x="79" y="11"/>
                  </a:cxn>
                  <a:cxn ang="0">
                    <a:pos x="72" y="11"/>
                  </a:cxn>
                  <a:cxn ang="0">
                    <a:pos x="68" y="11"/>
                  </a:cxn>
                  <a:cxn ang="0">
                    <a:pos x="64" y="11"/>
                  </a:cxn>
                  <a:cxn ang="0">
                    <a:pos x="60" y="15"/>
                  </a:cxn>
                  <a:cxn ang="0">
                    <a:pos x="56" y="15"/>
                  </a:cxn>
                  <a:cxn ang="0">
                    <a:pos x="53" y="19"/>
                  </a:cxn>
                  <a:cxn ang="0">
                    <a:pos x="49" y="19"/>
                  </a:cxn>
                  <a:cxn ang="0">
                    <a:pos x="45" y="19"/>
                  </a:cxn>
                  <a:cxn ang="0">
                    <a:pos x="41" y="23"/>
                  </a:cxn>
                  <a:cxn ang="0">
                    <a:pos x="38" y="23"/>
                  </a:cxn>
                  <a:cxn ang="0">
                    <a:pos x="34" y="23"/>
                  </a:cxn>
                  <a:cxn ang="0">
                    <a:pos x="30" y="26"/>
                  </a:cxn>
                  <a:cxn ang="0">
                    <a:pos x="26" y="26"/>
                  </a:cxn>
                  <a:cxn ang="0">
                    <a:pos x="23" y="30"/>
                  </a:cxn>
                  <a:cxn ang="0">
                    <a:pos x="19" y="30"/>
                  </a:cxn>
                  <a:cxn ang="0">
                    <a:pos x="15" y="30"/>
                  </a:cxn>
                  <a:cxn ang="0">
                    <a:pos x="8" y="30"/>
                  </a:cxn>
                  <a:cxn ang="0">
                    <a:pos x="4" y="30"/>
                  </a:cxn>
                  <a:cxn ang="0">
                    <a:pos x="0" y="26"/>
                  </a:cxn>
                  <a:cxn ang="0">
                    <a:pos x="0" y="23"/>
                  </a:cxn>
                  <a:cxn ang="0">
                    <a:pos x="0" y="19"/>
                  </a:cxn>
                  <a:cxn ang="0">
                    <a:pos x="4" y="15"/>
                  </a:cxn>
                  <a:cxn ang="0">
                    <a:pos x="8" y="11"/>
                  </a:cxn>
                  <a:cxn ang="0">
                    <a:pos x="15" y="7"/>
                  </a:cxn>
                </a:cxnLst>
                <a:rect l="0" t="0" r="r" b="b"/>
                <a:pathLst>
                  <a:path w="79" h="30">
                    <a:moveTo>
                      <a:pt x="15" y="7"/>
                    </a:moveTo>
                    <a:lnTo>
                      <a:pt x="79" y="0"/>
                    </a:lnTo>
                    <a:lnTo>
                      <a:pt x="79" y="4"/>
                    </a:lnTo>
                    <a:lnTo>
                      <a:pt x="79" y="4"/>
                    </a:lnTo>
                    <a:lnTo>
                      <a:pt x="79" y="7"/>
                    </a:lnTo>
                    <a:lnTo>
                      <a:pt x="79" y="11"/>
                    </a:lnTo>
                    <a:lnTo>
                      <a:pt x="72" y="11"/>
                    </a:lnTo>
                    <a:lnTo>
                      <a:pt x="68" y="11"/>
                    </a:lnTo>
                    <a:lnTo>
                      <a:pt x="64" y="11"/>
                    </a:lnTo>
                    <a:lnTo>
                      <a:pt x="60" y="15"/>
                    </a:lnTo>
                    <a:lnTo>
                      <a:pt x="56" y="15"/>
                    </a:lnTo>
                    <a:lnTo>
                      <a:pt x="53" y="19"/>
                    </a:lnTo>
                    <a:lnTo>
                      <a:pt x="49" y="19"/>
                    </a:lnTo>
                    <a:lnTo>
                      <a:pt x="45" y="19"/>
                    </a:lnTo>
                    <a:lnTo>
                      <a:pt x="41" y="23"/>
                    </a:lnTo>
                    <a:lnTo>
                      <a:pt x="38" y="23"/>
                    </a:lnTo>
                    <a:lnTo>
                      <a:pt x="34" y="23"/>
                    </a:lnTo>
                    <a:lnTo>
                      <a:pt x="30" y="26"/>
                    </a:lnTo>
                    <a:lnTo>
                      <a:pt x="26" y="26"/>
                    </a:lnTo>
                    <a:lnTo>
                      <a:pt x="23" y="30"/>
                    </a:lnTo>
                    <a:lnTo>
                      <a:pt x="19" y="30"/>
                    </a:lnTo>
                    <a:lnTo>
                      <a:pt x="15" y="30"/>
                    </a:lnTo>
                    <a:lnTo>
                      <a:pt x="8" y="30"/>
                    </a:lnTo>
                    <a:lnTo>
                      <a:pt x="4" y="30"/>
                    </a:lnTo>
                    <a:lnTo>
                      <a:pt x="0" y="26"/>
                    </a:lnTo>
                    <a:lnTo>
                      <a:pt x="0" y="23"/>
                    </a:lnTo>
                    <a:lnTo>
                      <a:pt x="0" y="19"/>
                    </a:lnTo>
                    <a:lnTo>
                      <a:pt x="4" y="15"/>
                    </a:lnTo>
                    <a:lnTo>
                      <a:pt x="8" y="11"/>
                    </a:lnTo>
                    <a:lnTo>
                      <a:pt x="15" y="7"/>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02" name="Freeform 62"/>
              <p:cNvSpPr>
                <a:spLocks noChangeAspect="1"/>
              </p:cNvSpPr>
              <p:nvPr/>
            </p:nvSpPr>
            <p:spPr bwMode="auto">
              <a:xfrm>
                <a:off x="5238" y="2444"/>
                <a:ext cx="78" cy="31"/>
              </a:xfrm>
              <a:custGeom>
                <a:avLst/>
                <a:gdLst/>
                <a:ahLst/>
                <a:cxnLst>
                  <a:cxn ang="0">
                    <a:pos x="15" y="7"/>
                  </a:cxn>
                  <a:cxn ang="0">
                    <a:pos x="79" y="0"/>
                  </a:cxn>
                  <a:cxn ang="0">
                    <a:pos x="79" y="4"/>
                  </a:cxn>
                  <a:cxn ang="0">
                    <a:pos x="79" y="4"/>
                  </a:cxn>
                  <a:cxn ang="0">
                    <a:pos x="79" y="7"/>
                  </a:cxn>
                  <a:cxn ang="0">
                    <a:pos x="79" y="11"/>
                  </a:cxn>
                  <a:cxn ang="0">
                    <a:pos x="72" y="11"/>
                  </a:cxn>
                  <a:cxn ang="0">
                    <a:pos x="68" y="11"/>
                  </a:cxn>
                  <a:cxn ang="0">
                    <a:pos x="64" y="11"/>
                  </a:cxn>
                  <a:cxn ang="0">
                    <a:pos x="60" y="15"/>
                  </a:cxn>
                  <a:cxn ang="0">
                    <a:pos x="56" y="15"/>
                  </a:cxn>
                  <a:cxn ang="0">
                    <a:pos x="53" y="19"/>
                  </a:cxn>
                  <a:cxn ang="0">
                    <a:pos x="49" y="19"/>
                  </a:cxn>
                  <a:cxn ang="0">
                    <a:pos x="45" y="19"/>
                  </a:cxn>
                  <a:cxn ang="0">
                    <a:pos x="41" y="23"/>
                  </a:cxn>
                  <a:cxn ang="0">
                    <a:pos x="38" y="23"/>
                  </a:cxn>
                  <a:cxn ang="0">
                    <a:pos x="34" y="23"/>
                  </a:cxn>
                  <a:cxn ang="0">
                    <a:pos x="30" y="26"/>
                  </a:cxn>
                  <a:cxn ang="0">
                    <a:pos x="26" y="26"/>
                  </a:cxn>
                  <a:cxn ang="0">
                    <a:pos x="23" y="30"/>
                  </a:cxn>
                  <a:cxn ang="0">
                    <a:pos x="19" y="30"/>
                  </a:cxn>
                  <a:cxn ang="0">
                    <a:pos x="15" y="30"/>
                  </a:cxn>
                  <a:cxn ang="0">
                    <a:pos x="8" y="30"/>
                  </a:cxn>
                  <a:cxn ang="0">
                    <a:pos x="4" y="30"/>
                  </a:cxn>
                  <a:cxn ang="0">
                    <a:pos x="0" y="26"/>
                  </a:cxn>
                  <a:cxn ang="0">
                    <a:pos x="0" y="23"/>
                  </a:cxn>
                  <a:cxn ang="0">
                    <a:pos x="0" y="19"/>
                  </a:cxn>
                  <a:cxn ang="0">
                    <a:pos x="4" y="15"/>
                  </a:cxn>
                  <a:cxn ang="0">
                    <a:pos x="8" y="11"/>
                  </a:cxn>
                  <a:cxn ang="0">
                    <a:pos x="15" y="7"/>
                  </a:cxn>
                </a:cxnLst>
                <a:rect l="0" t="0" r="r" b="b"/>
                <a:pathLst>
                  <a:path w="79" h="30">
                    <a:moveTo>
                      <a:pt x="15" y="7"/>
                    </a:moveTo>
                    <a:lnTo>
                      <a:pt x="79" y="0"/>
                    </a:lnTo>
                    <a:lnTo>
                      <a:pt x="79" y="4"/>
                    </a:lnTo>
                    <a:lnTo>
                      <a:pt x="79" y="4"/>
                    </a:lnTo>
                    <a:lnTo>
                      <a:pt x="79" y="7"/>
                    </a:lnTo>
                    <a:lnTo>
                      <a:pt x="79" y="11"/>
                    </a:lnTo>
                    <a:lnTo>
                      <a:pt x="72" y="11"/>
                    </a:lnTo>
                    <a:lnTo>
                      <a:pt x="68" y="11"/>
                    </a:lnTo>
                    <a:lnTo>
                      <a:pt x="64" y="11"/>
                    </a:lnTo>
                    <a:lnTo>
                      <a:pt x="60" y="15"/>
                    </a:lnTo>
                    <a:lnTo>
                      <a:pt x="56" y="15"/>
                    </a:lnTo>
                    <a:lnTo>
                      <a:pt x="53" y="19"/>
                    </a:lnTo>
                    <a:lnTo>
                      <a:pt x="49" y="19"/>
                    </a:lnTo>
                    <a:lnTo>
                      <a:pt x="45" y="19"/>
                    </a:lnTo>
                    <a:lnTo>
                      <a:pt x="41" y="23"/>
                    </a:lnTo>
                    <a:lnTo>
                      <a:pt x="38" y="23"/>
                    </a:lnTo>
                    <a:lnTo>
                      <a:pt x="34" y="23"/>
                    </a:lnTo>
                    <a:lnTo>
                      <a:pt x="30" y="26"/>
                    </a:lnTo>
                    <a:lnTo>
                      <a:pt x="26" y="26"/>
                    </a:lnTo>
                    <a:lnTo>
                      <a:pt x="23" y="30"/>
                    </a:lnTo>
                    <a:lnTo>
                      <a:pt x="19" y="30"/>
                    </a:lnTo>
                    <a:lnTo>
                      <a:pt x="15" y="30"/>
                    </a:lnTo>
                    <a:lnTo>
                      <a:pt x="8" y="30"/>
                    </a:lnTo>
                    <a:lnTo>
                      <a:pt x="4" y="30"/>
                    </a:lnTo>
                    <a:lnTo>
                      <a:pt x="0" y="26"/>
                    </a:lnTo>
                    <a:lnTo>
                      <a:pt x="0" y="23"/>
                    </a:lnTo>
                    <a:lnTo>
                      <a:pt x="0" y="19"/>
                    </a:lnTo>
                    <a:lnTo>
                      <a:pt x="4" y="15"/>
                    </a:lnTo>
                    <a:lnTo>
                      <a:pt x="8" y="11"/>
                    </a:lnTo>
                    <a:lnTo>
                      <a:pt x="15" y="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03" name="Freeform 63"/>
              <p:cNvSpPr>
                <a:spLocks noChangeAspect="1"/>
              </p:cNvSpPr>
              <p:nvPr/>
            </p:nvSpPr>
            <p:spPr bwMode="auto">
              <a:xfrm>
                <a:off x="5005" y="2516"/>
                <a:ext cx="386" cy="147"/>
              </a:xfrm>
              <a:custGeom>
                <a:avLst/>
                <a:gdLst/>
                <a:ahLst/>
                <a:cxnLst>
                  <a:cxn ang="0">
                    <a:pos x="0" y="49"/>
                  </a:cxn>
                  <a:cxn ang="0">
                    <a:pos x="387" y="0"/>
                  </a:cxn>
                  <a:cxn ang="0">
                    <a:pos x="387" y="103"/>
                  </a:cxn>
                  <a:cxn ang="0">
                    <a:pos x="0" y="148"/>
                  </a:cxn>
                  <a:cxn ang="0">
                    <a:pos x="0" y="49"/>
                  </a:cxn>
                </a:cxnLst>
                <a:rect l="0" t="0" r="r" b="b"/>
                <a:pathLst>
                  <a:path w="387" h="148">
                    <a:moveTo>
                      <a:pt x="0" y="49"/>
                    </a:moveTo>
                    <a:lnTo>
                      <a:pt x="387" y="0"/>
                    </a:lnTo>
                    <a:lnTo>
                      <a:pt x="387" y="103"/>
                    </a:lnTo>
                    <a:lnTo>
                      <a:pt x="0" y="148"/>
                    </a:lnTo>
                    <a:lnTo>
                      <a:pt x="0" y="49"/>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04" name="Freeform 64"/>
              <p:cNvSpPr>
                <a:spLocks noChangeAspect="1"/>
              </p:cNvSpPr>
              <p:nvPr/>
            </p:nvSpPr>
            <p:spPr bwMode="auto">
              <a:xfrm>
                <a:off x="5005" y="2516"/>
                <a:ext cx="386" cy="147"/>
              </a:xfrm>
              <a:custGeom>
                <a:avLst/>
                <a:gdLst/>
                <a:ahLst/>
                <a:cxnLst>
                  <a:cxn ang="0">
                    <a:pos x="0" y="49"/>
                  </a:cxn>
                  <a:cxn ang="0">
                    <a:pos x="387" y="0"/>
                  </a:cxn>
                  <a:cxn ang="0">
                    <a:pos x="387" y="103"/>
                  </a:cxn>
                  <a:cxn ang="0">
                    <a:pos x="0" y="148"/>
                  </a:cxn>
                  <a:cxn ang="0">
                    <a:pos x="0" y="49"/>
                  </a:cxn>
                </a:cxnLst>
                <a:rect l="0" t="0" r="r" b="b"/>
                <a:pathLst>
                  <a:path w="387" h="148">
                    <a:moveTo>
                      <a:pt x="0" y="49"/>
                    </a:moveTo>
                    <a:lnTo>
                      <a:pt x="387" y="0"/>
                    </a:lnTo>
                    <a:lnTo>
                      <a:pt x="387" y="103"/>
                    </a:lnTo>
                    <a:lnTo>
                      <a:pt x="0" y="148"/>
                    </a:lnTo>
                    <a:lnTo>
                      <a:pt x="0" y="49"/>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05" name="Freeform 65"/>
              <p:cNvSpPr>
                <a:spLocks noChangeAspect="1"/>
              </p:cNvSpPr>
              <p:nvPr/>
            </p:nvSpPr>
            <p:spPr bwMode="auto">
              <a:xfrm>
                <a:off x="5005" y="2619"/>
                <a:ext cx="386" cy="144"/>
              </a:xfrm>
              <a:custGeom>
                <a:avLst/>
                <a:gdLst/>
                <a:ahLst/>
                <a:cxnLst>
                  <a:cxn ang="0">
                    <a:pos x="0" y="45"/>
                  </a:cxn>
                  <a:cxn ang="0">
                    <a:pos x="387" y="0"/>
                  </a:cxn>
                  <a:cxn ang="0">
                    <a:pos x="387" y="98"/>
                  </a:cxn>
                  <a:cxn ang="0">
                    <a:pos x="0" y="144"/>
                  </a:cxn>
                  <a:cxn ang="0">
                    <a:pos x="0" y="45"/>
                  </a:cxn>
                </a:cxnLst>
                <a:rect l="0" t="0" r="r" b="b"/>
                <a:pathLst>
                  <a:path w="387" h="144">
                    <a:moveTo>
                      <a:pt x="0" y="45"/>
                    </a:moveTo>
                    <a:lnTo>
                      <a:pt x="387" y="0"/>
                    </a:lnTo>
                    <a:lnTo>
                      <a:pt x="387" y="98"/>
                    </a:lnTo>
                    <a:lnTo>
                      <a:pt x="0" y="144"/>
                    </a:lnTo>
                    <a:lnTo>
                      <a:pt x="0" y="45"/>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06" name="Freeform 66"/>
              <p:cNvSpPr>
                <a:spLocks noChangeAspect="1"/>
              </p:cNvSpPr>
              <p:nvPr/>
            </p:nvSpPr>
            <p:spPr bwMode="auto">
              <a:xfrm>
                <a:off x="5005" y="2619"/>
                <a:ext cx="386" cy="144"/>
              </a:xfrm>
              <a:custGeom>
                <a:avLst/>
                <a:gdLst/>
                <a:ahLst/>
                <a:cxnLst>
                  <a:cxn ang="0">
                    <a:pos x="0" y="45"/>
                  </a:cxn>
                  <a:cxn ang="0">
                    <a:pos x="387" y="0"/>
                  </a:cxn>
                  <a:cxn ang="0">
                    <a:pos x="387" y="98"/>
                  </a:cxn>
                  <a:cxn ang="0">
                    <a:pos x="0" y="144"/>
                  </a:cxn>
                  <a:cxn ang="0">
                    <a:pos x="0" y="45"/>
                  </a:cxn>
                </a:cxnLst>
                <a:rect l="0" t="0" r="r" b="b"/>
                <a:pathLst>
                  <a:path w="387" h="144">
                    <a:moveTo>
                      <a:pt x="0" y="45"/>
                    </a:moveTo>
                    <a:lnTo>
                      <a:pt x="387" y="0"/>
                    </a:lnTo>
                    <a:lnTo>
                      <a:pt x="387" y="98"/>
                    </a:lnTo>
                    <a:lnTo>
                      <a:pt x="0" y="144"/>
                    </a:lnTo>
                    <a:lnTo>
                      <a:pt x="0" y="45"/>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07" name="Freeform 67"/>
              <p:cNvSpPr>
                <a:spLocks noChangeAspect="1"/>
              </p:cNvSpPr>
              <p:nvPr/>
            </p:nvSpPr>
            <p:spPr bwMode="auto">
              <a:xfrm>
                <a:off x="5005" y="2716"/>
                <a:ext cx="386" cy="211"/>
              </a:xfrm>
              <a:custGeom>
                <a:avLst/>
                <a:gdLst/>
                <a:ahLst/>
                <a:cxnLst>
                  <a:cxn ang="0">
                    <a:pos x="0" y="46"/>
                  </a:cxn>
                  <a:cxn ang="0">
                    <a:pos x="387" y="0"/>
                  </a:cxn>
                  <a:cxn ang="0">
                    <a:pos x="387" y="160"/>
                  </a:cxn>
                  <a:cxn ang="0">
                    <a:pos x="0" y="209"/>
                  </a:cxn>
                  <a:cxn ang="0">
                    <a:pos x="0" y="46"/>
                  </a:cxn>
                </a:cxnLst>
                <a:rect l="0" t="0" r="r" b="b"/>
                <a:pathLst>
                  <a:path w="387" h="209">
                    <a:moveTo>
                      <a:pt x="0" y="46"/>
                    </a:moveTo>
                    <a:lnTo>
                      <a:pt x="387" y="0"/>
                    </a:lnTo>
                    <a:lnTo>
                      <a:pt x="387" y="160"/>
                    </a:lnTo>
                    <a:lnTo>
                      <a:pt x="0" y="209"/>
                    </a:lnTo>
                    <a:lnTo>
                      <a:pt x="0" y="46"/>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08" name="Freeform 68"/>
              <p:cNvSpPr>
                <a:spLocks noChangeAspect="1"/>
              </p:cNvSpPr>
              <p:nvPr/>
            </p:nvSpPr>
            <p:spPr bwMode="auto">
              <a:xfrm>
                <a:off x="5005" y="2716"/>
                <a:ext cx="386" cy="211"/>
              </a:xfrm>
              <a:custGeom>
                <a:avLst/>
                <a:gdLst/>
                <a:ahLst/>
                <a:cxnLst>
                  <a:cxn ang="0">
                    <a:pos x="0" y="46"/>
                  </a:cxn>
                  <a:cxn ang="0">
                    <a:pos x="387" y="0"/>
                  </a:cxn>
                  <a:cxn ang="0">
                    <a:pos x="387" y="160"/>
                  </a:cxn>
                  <a:cxn ang="0">
                    <a:pos x="0" y="209"/>
                  </a:cxn>
                  <a:cxn ang="0">
                    <a:pos x="0" y="46"/>
                  </a:cxn>
                </a:cxnLst>
                <a:rect l="0" t="0" r="r" b="b"/>
                <a:pathLst>
                  <a:path w="387" h="209">
                    <a:moveTo>
                      <a:pt x="0" y="46"/>
                    </a:moveTo>
                    <a:lnTo>
                      <a:pt x="387" y="0"/>
                    </a:lnTo>
                    <a:lnTo>
                      <a:pt x="387" y="160"/>
                    </a:lnTo>
                    <a:lnTo>
                      <a:pt x="0" y="209"/>
                    </a:lnTo>
                    <a:lnTo>
                      <a:pt x="0" y="46"/>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09" name="Freeform 69"/>
              <p:cNvSpPr>
                <a:spLocks noChangeAspect="1"/>
              </p:cNvSpPr>
              <p:nvPr/>
            </p:nvSpPr>
            <p:spPr bwMode="auto">
              <a:xfrm>
                <a:off x="5066" y="2549"/>
                <a:ext cx="266" cy="83"/>
              </a:xfrm>
              <a:custGeom>
                <a:avLst/>
                <a:gdLst/>
                <a:ahLst/>
                <a:cxnLst>
                  <a:cxn ang="0">
                    <a:pos x="0" y="34"/>
                  </a:cxn>
                  <a:cxn ang="0">
                    <a:pos x="267" y="0"/>
                  </a:cxn>
                  <a:cxn ang="0">
                    <a:pos x="267" y="50"/>
                  </a:cxn>
                  <a:cxn ang="0">
                    <a:pos x="0" y="84"/>
                  </a:cxn>
                  <a:cxn ang="0">
                    <a:pos x="0" y="34"/>
                  </a:cxn>
                </a:cxnLst>
                <a:rect l="0" t="0" r="r" b="b"/>
                <a:pathLst>
                  <a:path w="267" h="84">
                    <a:moveTo>
                      <a:pt x="0" y="34"/>
                    </a:moveTo>
                    <a:lnTo>
                      <a:pt x="267" y="0"/>
                    </a:lnTo>
                    <a:lnTo>
                      <a:pt x="267" y="50"/>
                    </a:lnTo>
                    <a:lnTo>
                      <a:pt x="0" y="84"/>
                    </a:lnTo>
                    <a:lnTo>
                      <a:pt x="0" y="34"/>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10" name="Freeform 70"/>
              <p:cNvSpPr>
                <a:spLocks noChangeAspect="1"/>
              </p:cNvSpPr>
              <p:nvPr/>
            </p:nvSpPr>
            <p:spPr bwMode="auto">
              <a:xfrm>
                <a:off x="5066" y="2549"/>
                <a:ext cx="266" cy="83"/>
              </a:xfrm>
              <a:custGeom>
                <a:avLst/>
                <a:gdLst/>
                <a:ahLst/>
                <a:cxnLst>
                  <a:cxn ang="0">
                    <a:pos x="0" y="34"/>
                  </a:cxn>
                  <a:cxn ang="0">
                    <a:pos x="267" y="0"/>
                  </a:cxn>
                  <a:cxn ang="0">
                    <a:pos x="267" y="50"/>
                  </a:cxn>
                  <a:cxn ang="0">
                    <a:pos x="0" y="84"/>
                  </a:cxn>
                  <a:cxn ang="0">
                    <a:pos x="0" y="34"/>
                  </a:cxn>
                </a:cxnLst>
                <a:rect l="0" t="0" r="r" b="b"/>
                <a:pathLst>
                  <a:path w="267" h="84">
                    <a:moveTo>
                      <a:pt x="0" y="34"/>
                    </a:moveTo>
                    <a:lnTo>
                      <a:pt x="267" y="0"/>
                    </a:lnTo>
                    <a:lnTo>
                      <a:pt x="267" y="50"/>
                    </a:lnTo>
                    <a:lnTo>
                      <a:pt x="0" y="84"/>
                    </a:lnTo>
                    <a:lnTo>
                      <a:pt x="0" y="3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11" name="Freeform 71"/>
              <p:cNvSpPr>
                <a:spLocks noChangeAspect="1"/>
              </p:cNvSpPr>
              <p:nvPr/>
            </p:nvSpPr>
            <p:spPr bwMode="auto">
              <a:xfrm>
                <a:off x="5066" y="2649"/>
                <a:ext cx="266" cy="83"/>
              </a:xfrm>
              <a:custGeom>
                <a:avLst/>
                <a:gdLst/>
                <a:ahLst/>
                <a:cxnLst>
                  <a:cxn ang="0">
                    <a:pos x="0" y="34"/>
                  </a:cxn>
                  <a:cxn ang="0">
                    <a:pos x="267" y="0"/>
                  </a:cxn>
                  <a:cxn ang="0">
                    <a:pos x="267" y="49"/>
                  </a:cxn>
                  <a:cxn ang="0">
                    <a:pos x="0" y="83"/>
                  </a:cxn>
                  <a:cxn ang="0">
                    <a:pos x="0" y="34"/>
                  </a:cxn>
                </a:cxnLst>
                <a:rect l="0" t="0" r="r" b="b"/>
                <a:pathLst>
                  <a:path w="267" h="83">
                    <a:moveTo>
                      <a:pt x="0" y="34"/>
                    </a:moveTo>
                    <a:lnTo>
                      <a:pt x="267" y="0"/>
                    </a:lnTo>
                    <a:lnTo>
                      <a:pt x="267" y="49"/>
                    </a:lnTo>
                    <a:lnTo>
                      <a:pt x="0" y="83"/>
                    </a:lnTo>
                    <a:lnTo>
                      <a:pt x="0" y="34"/>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12" name="Freeform 72"/>
              <p:cNvSpPr>
                <a:spLocks noChangeAspect="1"/>
              </p:cNvSpPr>
              <p:nvPr/>
            </p:nvSpPr>
            <p:spPr bwMode="auto">
              <a:xfrm>
                <a:off x="5066" y="2649"/>
                <a:ext cx="266" cy="83"/>
              </a:xfrm>
              <a:custGeom>
                <a:avLst/>
                <a:gdLst/>
                <a:ahLst/>
                <a:cxnLst>
                  <a:cxn ang="0">
                    <a:pos x="0" y="34"/>
                  </a:cxn>
                  <a:cxn ang="0">
                    <a:pos x="267" y="0"/>
                  </a:cxn>
                  <a:cxn ang="0">
                    <a:pos x="267" y="49"/>
                  </a:cxn>
                  <a:cxn ang="0">
                    <a:pos x="0" y="83"/>
                  </a:cxn>
                  <a:cxn ang="0">
                    <a:pos x="0" y="34"/>
                  </a:cxn>
                </a:cxnLst>
                <a:rect l="0" t="0" r="r" b="b"/>
                <a:pathLst>
                  <a:path w="267" h="83">
                    <a:moveTo>
                      <a:pt x="0" y="34"/>
                    </a:moveTo>
                    <a:lnTo>
                      <a:pt x="267" y="0"/>
                    </a:lnTo>
                    <a:lnTo>
                      <a:pt x="267" y="49"/>
                    </a:lnTo>
                    <a:lnTo>
                      <a:pt x="0" y="83"/>
                    </a:lnTo>
                    <a:lnTo>
                      <a:pt x="0" y="3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13" name="Freeform 73"/>
              <p:cNvSpPr>
                <a:spLocks noChangeAspect="1"/>
              </p:cNvSpPr>
              <p:nvPr/>
            </p:nvSpPr>
            <p:spPr bwMode="auto">
              <a:xfrm>
                <a:off x="4994" y="2255"/>
                <a:ext cx="283" cy="139"/>
              </a:xfrm>
              <a:custGeom>
                <a:avLst/>
                <a:gdLst/>
                <a:ahLst/>
                <a:cxnLst>
                  <a:cxn ang="0">
                    <a:pos x="0" y="34"/>
                  </a:cxn>
                  <a:cxn ang="0">
                    <a:pos x="283" y="0"/>
                  </a:cxn>
                  <a:cxn ang="0">
                    <a:pos x="283" y="0"/>
                  </a:cxn>
                  <a:cxn ang="0">
                    <a:pos x="283" y="0"/>
                  </a:cxn>
                  <a:cxn ang="0">
                    <a:pos x="283" y="0"/>
                  </a:cxn>
                  <a:cxn ang="0">
                    <a:pos x="283" y="0"/>
                  </a:cxn>
                  <a:cxn ang="0">
                    <a:pos x="283" y="106"/>
                  </a:cxn>
                  <a:cxn ang="0">
                    <a:pos x="283" y="106"/>
                  </a:cxn>
                  <a:cxn ang="0">
                    <a:pos x="283" y="106"/>
                  </a:cxn>
                  <a:cxn ang="0">
                    <a:pos x="283" y="106"/>
                  </a:cxn>
                  <a:cxn ang="0">
                    <a:pos x="283" y="106"/>
                  </a:cxn>
                  <a:cxn ang="0">
                    <a:pos x="0" y="141"/>
                  </a:cxn>
                  <a:cxn ang="0">
                    <a:pos x="0" y="141"/>
                  </a:cxn>
                  <a:cxn ang="0">
                    <a:pos x="0" y="141"/>
                  </a:cxn>
                  <a:cxn ang="0">
                    <a:pos x="0" y="141"/>
                  </a:cxn>
                  <a:cxn ang="0">
                    <a:pos x="0" y="141"/>
                  </a:cxn>
                  <a:cxn ang="0">
                    <a:pos x="0" y="38"/>
                  </a:cxn>
                  <a:cxn ang="0">
                    <a:pos x="0" y="34"/>
                  </a:cxn>
                  <a:cxn ang="0">
                    <a:pos x="0" y="34"/>
                  </a:cxn>
                  <a:cxn ang="0">
                    <a:pos x="0" y="34"/>
                  </a:cxn>
                  <a:cxn ang="0">
                    <a:pos x="0" y="34"/>
                  </a:cxn>
                </a:cxnLst>
                <a:rect l="0" t="0" r="r" b="b"/>
                <a:pathLst>
                  <a:path w="283" h="141">
                    <a:moveTo>
                      <a:pt x="0" y="34"/>
                    </a:moveTo>
                    <a:lnTo>
                      <a:pt x="283" y="0"/>
                    </a:lnTo>
                    <a:lnTo>
                      <a:pt x="283" y="0"/>
                    </a:lnTo>
                    <a:lnTo>
                      <a:pt x="283" y="0"/>
                    </a:lnTo>
                    <a:lnTo>
                      <a:pt x="283" y="0"/>
                    </a:lnTo>
                    <a:lnTo>
                      <a:pt x="283" y="0"/>
                    </a:lnTo>
                    <a:lnTo>
                      <a:pt x="283" y="106"/>
                    </a:lnTo>
                    <a:lnTo>
                      <a:pt x="283" y="106"/>
                    </a:lnTo>
                    <a:lnTo>
                      <a:pt x="283" y="106"/>
                    </a:lnTo>
                    <a:lnTo>
                      <a:pt x="283" y="106"/>
                    </a:lnTo>
                    <a:lnTo>
                      <a:pt x="283" y="106"/>
                    </a:lnTo>
                    <a:lnTo>
                      <a:pt x="0" y="141"/>
                    </a:lnTo>
                    <a:lnTo>
                      <a:pt x="0" y="141"/>
                    </a:lnTo>
                    <a:lnTo>
                      <a:pt x="0" y="141"/>
                    </a:lnTo>
                    <a:lnTo>
                      <a:pt x="0" y="141"/>
                    </a:lnTo>
                    <a:lnTo>
                      <a:pt x="0" y="141"/>
                    </a:lnTo>
                    <a:lnTo>
                      <a:pt x="0" y="38"/>
                    </a:lnTo>
                    <a:lnTo>
                      <a:pt x="0" y="34"/>
                    </a:lnTo>
                    <a:lnTo>
                      <a:pt x="0" y="34"/>
                    </a:lnTo>
                    <a:lnTo>
                      <a:pt x="0" y="34"/>
                    </a:lnTo>
                    <a:lnTo>
                      <a:pt x="0" y="34"/>
                    </a:lnTo>
                    <a:close/>
                  </a:path>
                </a:pathLst>
              </a:custGeom>
              <a:solidFill>
                <a:srgbClr val="BFBFB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14" name="Freeform 74"/>
              <p:cNvSpPr>
                <a:spLocks noChangeAspect="1"/>
              </p:cNvSpPr>
              <p:nvPr/>
            </p:nvSpPr>
            <p:spPr bwMode="auto">
              <a:xfrm>
                <a:off x="4994" y="2255"/>
                <a:ext cx="283" cy="139"/>
              </a:xfrm>
              <a:custGeom>
                <a:avLst/>
                <a:gdLst/>
                <a:ahLst/>
                <a:cxnLst>
                  <a:cxn ang="0">
                    <a:pos x="0" y="34"/>
                  </a:cxn>
                  <a:cxn ang="0">
                    <a:pos x="283" y="0"/>
                  </a:cxn>
                  <a:cxn ang="0">
                    <a:pos x="283" y="0"/>
                  </a:cxn>
                  <a:cxn ang="0">
                    <a:pos x="283" y="0"/>
                  </a:cxn>
                  <a:cxn ang="0">
                    <a:pos x="283" y="0"/>
                  </a:cxn>
                  <a:cxn ang="0">
                    <a:pos x="283" y="0"/>
                  </a:cxn>
                  <a:cxn ang="0">
                    <a:pos x="283" y="106"/>
                  </a:cxn>
                  <a:cxn ang="0">
                    <a:pos x="283" y="106"/>
                  </a:cxn>
                  <a:cxn ang="0">
                    <a:pos x="283" y="106"/>
                  </a:cxn>
                  <a:cxn ang="0">
                    <a:pos x="283" y="106"/>
                  </a:cxn>
                  <a:cxn ang="0">
                    <a:pos x="283" y="106"/>
                  </a:cxn>
                  <a:cxn ang="0">
                    <a:pos x="0" y="141"/>
                  </a:cxn>
                  <a:cxn ang="0">
                    <a:pos x="0" y="141"/>
                  </a:cxn>
                  <a:cxn ang="0">
                    <a:pos x="0" y="141"/>
                  </a:cxn>
                  <a:cxn ang="0">
                    <a:pos x="0" y="141"/>
                  </a:cxn>
                  <a:cxn ang="0">
                    <a:pos x="0" y="141"/>
                  </a:cxn>
                  <a:cxn ang="0">
                    <a:pos x="0" y="38"/>
                  </a:cxn>
                  <a:cxn ang="0">
                    <a:pos x="0" y="34"/>
                  </a:cxn>
                  <a:cxn ang="0">
                    <a:pos x="0" y="34"/>
                  </a:cxn>
                  <a:cxn ang="0">
                    <a:pos x="0" y="34"/>
                  </a:cxn>
                  <a:cxn ang="0">
                    <a:pos x="0" y="34"/>
                  </a:cxn>
                </a:cxnLst>
                <a:rect l="0" t="0" r="r" b="b"/>
                <a:pathLst>
                  <a:path w="283" h="141">
                    <a:moveTo>
                      <a:pt x="0" y="34"/>
                    </a:moveTo>
                    <a:lnTo>
                      <a:pt x="283" y="0"/>
                    </a:lnTo>
                    <a:lnTo>
                      <a:pt x="283" y="0"/>
                    </a:lnTo>
                    <a:lnTo>
                      <a:pt x="283" y="0"/>
                    </a:lnTo>
                    <a:lnTo>
                      <a:pt x="283" y="0"/>
                    </a:lnTo>
                    <a:lnTo>
                      <a:pt x="283" y="0"/>
                    </a:lnTo>
                    <a:lnTo>
                      <a:pt x="283" y="106"/>
                    </a:lnTo>
                    <a:lnTo>
                      <a:pt x="283" y="106"/>
                    </a:lnTo>
                    <a:lnTo>
                      <a:pt x="283" y="106"/>
                    </a:lnTo>
                    <a:lnTo>
                      <a:pt x="283" y="106"/>
                    </a:lnTo>
                    <a:lnTo>
                      <a:pt x="283" y="106"/>
                    </a:lnTo>
                    <a:lnTo>
                      <a:pt x="0" y="141"/>
                    </a:lnTo>
                    <a:lnTo>
                      <a:pt x="0" y="141"/>
                    </a:lnTo>
                    <a:lnTo>
                      <a:pt x="0" y="141"/>
                    </a:lnTo>
                    <a:lnTo>
                      <a:pt x="0" y="141"/>
                    </a:lnTo>
                    <a:lnTo>
                      <a:pt x="0" y="141"/>
                    </a:lnTo>
                    <a:lnTo>
                      <a:pt x="0" y="38"/>
                    </a:lnTo>
                    <a:lnTo>
                      <a:pt x="0" y="34"/>
                    </a:lnTo>
                    <a:lnTo>
                      <a:pt x="0" y="34"/>
                    </a:lnTo>
                    <a:lnTo>
                      <a:pt x="0" y="34"/>
                    </a:lnTo>
                    <a:lnTo>
                      <a:pt x="0" y="3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15" name="Freeform 75"/>
              <p:cNvSpPr>
                <a:spLocks noChangeAspect="1"/>
              </p:cNvSpPr>
              <p:nvPr/>
            </p:nvSpPr>
            <p:spPr bwMode="auto">
              <a:xfrm>
                <a:off x="5122" y="2272"/>
                <a:ext cx="139" cy="58"/>
              </a:xfrm>
              <a:custGeom>
                <a:avLst/>
                <a:gdLst/>
                <a:ahLst/>
                <a:cxnLst>
                  <a:cxn ang="0">
                    <a:pos x="0" y="15"/>
                  </a:cxn>
                  <a:cxn ang="0">
                    <a:pos x="140" y="0"/>
                  </a:cxn>
                  <a:cxn ang="0">
                    <a:pos x="140" y="42"/>
                  </a:cxn>
                  <a:cxn ang="0">
                    <a:pos x="0" y="57"/>
                  </a:cxn>
                  <a:cxn ang="0">
                    <a:pos x="0" y="15"/>
                  </a:cxn>
                </a:cxnLst>
                <a:rect l="0" t="0" r="r" b="b"/>
                <a:pathLst>
                  <a:path w="140" h="57">
                    <a:moveTo>
                      <a:pt x="0" y="15"/>
                    </a:moveTo>
                    <a:lnTo>
                      <a:pt x="140" y="0"/>
                    </a:lnTo>
                    <a:lnTo>
                      <a:pt x="140" y="42"/>
                    </a:lnTo>
                    <a:lnTo>
                      <a:pt x="0" y="57"/>
                    </a:lnTo>
                    <a:lnTo>
                      <a:pt x="0" y="15"/>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16" name="Freeform 76"/>
              <p:cNvSpPr>
                <a:spLocks noChangeAspect="1"/>
              </p:cNvSpPr>
              <p:nvPr/>
            </p:nvSpPr>
            <p:spPr bwMode="auto">
              <a:xfrm>
                <a:off x="5122" y="2272"/>
                <a:ext cx="139" cy="58"/>
              </a:xfrm>
              <a:custGeom>
                <a:avLst/>
                <a:gdLst/>
                <a:ahLst/>
                <a:cxnLst>
                  <a:cxn ang="0">
                    <a:pos x="0" y="15"/>
                  </a:cxn>
                  <a:cxn ang="0">
                    <a:pos x="140" y="0"/>
                  </a:cxn>
                  <a:cxn ang="0">
                    <a:pos x="140" y="42"/>
                  </a:cxn>
                  <a:cxn ang="0">
                    <a:pos x="0" y="57"/>
                  </a:cxn>
                  <a:cxn ang="0">
                    <a:pos x="0" y="15"/>
                  </a:cxn>
                </a:cxnLst>
                <a:rect l="0" t="0" r="r" b="b"/>
                <a:pathLst>
                  <a:path w="140" h="57">
                    <a:moveTo>
                      <a:pt x="0" y="15"/>
                    </a:moveTo>
                    <a:lnTo>
                      <a:pt x="140" y="0"/>
                    </a:lnTo>
                    <a:lnTo>
                      <a:pt x="140" y="42"/>
                    </a:lnTo>
                    <a:lnTo>
                      <a:pt x="0" y="57"/>
                    </a:lnTo>
                    <a:lnTo>
                      <a:pt x="0" y="15"/>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17" name="Freeform 77"/>
              <p:cNvSpPr>
                <a:spLocks noChangeAspect="1" noEditPoints="1"/>
              </p:cNvSpPr>
              <p:nvPr/>
            </p:nvSpPr>
            <p:spPr bwMode="auto">
              <a:xfrm>
                <a:off x="5130" y="2280"/>
                <a:ext cx="119" cy="42"/>
              </a:xfrm>
              <a:custGeom>
                <a:avLst/>
                <a:gdLst/>
                <a:ahLst/>
                <a:cxnLst>
                  <a:cxn ang="0">
                    <a:pos x="56" y="7"/>
                  </a:cxn>
                  <a:cxn ang="0">
                    <a:pos x="64" y="19"/>
                  </a:cxn>
                  <a:cxn ang="0">
                    <a:pos x="75" y="3"/>
                  </a:cxn>
                  <a:cxn ang="0">
                    <a:pos x="64" y="19"/>
                  </a:cxn>
                  <a:cxn ang="0">
                    <a:pos x="75" y="19"/>
                  </a:cxn>
                  <a:cxn ang="0">
                    <a:pos x="75" y="34"/>
                  </a:cxn>
                  <a:cxn ang="0">
                    <a:pos x="53" y="22"/>
                  </a:cxn>
                  <a:cxn ang="0">
                    <a:pos x="53" y="38"/>
                  </a:cxn>
                  <a:cxn ang="0">
                    <a:pos x="75" y="3"/>
                  </a:cxn>
                  <a:cxn ang="0">
                    <a:pos x="75" y="19"/>
                  </a:cxn>
                  <a:cxn ang="0">
                    <a:pos x="53" y="7"/>
                  </a:cxn>
                  <a:cxn ang="0">
                    <a:pos x="53" y="22"/>
                  </a:cxn>
                  <a:cxn ang="0">
                    <a:pos x="101" y="15"/>
                  </a:cxn>
                  <a:cxn ang="0">
                    <a:pos x="83" y="19"/>
                  </a:cxn>
                  <a:cxn ang="0">
                    <a:pos x="101" y="15"/>
                  </a:cxn>
                  <a:cxn ang="0">
                    <a:pos x="101" y="30"/>
                  </a:cxn>
                  <a:cxn ang="0">
                    <a:pos x="83" y="19"/>
                  </a:cxn>
                  <a:cxn ang="0">
                    <a:pos x="83" y="30"/>
                  </a:cxn>
                  <a:cxn ang="0">
                    <a:pos x="101" y="0"/>
                  </a:cxn>
                  <a:cxn ang="0">
                    <a:pos x="101" y="15"/>
                  </a:cxn>
                  <a:cxn ang="0">
                    <a:pos x="83" y="3"/>
                  </a:cxn>
                  <a:cxn ang="0">
                    <a:pos x="83" y="19"/>
                  </a:cxn>
                  <a:cxn ang="0">
                    <a:pos x="120" y="26"/>
                  </a:cxn>
                  <a:cxn ang="0">
                    <a:pos x="105" y="26"/>
                  </a:cxn>
                  <a:cxn ang="0">
                    <a:pos x="120" y="15"/>
                  </a:cxn>
                  <a:cxn ang="0">
                    <a:pos x="105" y="26"/>
                  </a:cxn>
                  <a:cxn ang="0">
                    <a:pos x="120" y="11"/>
                  </a:cxn>
                  <a:cxn ang="0">
                    <a:pos x="105" y="15"/>
                  </a:cxn>
                  <a:cxn ang="0">
                    <a:pos x="19" y="11"/>
                  </a:cxn>
                  <a:cxn ang="0">
                    <a:pos x="4" y="15"/>
                  </a:cxn>
                  <a:cxn ang="0">
                    <a:pos x="19" y="26"/>
                  </a:cxn>
                  <a:cxn ang="0">
                    <a:pos x="4" y="26"/>
                  </a:cxn>
                  <a:cxn ang="0">
                    <a:pos x="19" y="38"/>
                  </a:cxn>
                  <a:cxn ang="0">
                    <a:pos x="4" y="41"/>
                  </a:cxn>
                  <a:cxn ang="0">
                    <a:pos x="19" y="26"/>
                  </a:cxn>
                  <a:cxn ang="0">
                    <a:pos x="19" y="38"/>
                  </a:cxn>
                  <a:cxn ang="0">
                    <a:pos x="4" y="26"/>
                  </a:cxn>
                  <a:cxn ang="0">
                    <a:pos x="4" y="41"/>
                  </a:cxn>
                  <a:cxn ang="0">
                    <a:pos x="19" y="11"/>
                  </a:cxn>
                  <a:cxn ang="0">
                    <a:pos x="19" y="26"/>
                  </a:cxn>
                  <a:cxn ang="0">
                    <a:pos x="4" y="15"/>
                  </a:cxn>
                  <a:cxn ang="0">
                    <a:pos x="4" y="26"/>
                  </a:cxn>
                  <a:cxn ang="0">
                    <a:pos x="41" y="7"/>
                  </a:cxn>
                  <a:cxn ang="0">
                    <a:pos x="26" y="11"/>
                  </a:cxn>
                  <a:cxn ang="0">
                    <a:pos x="41" y="22"/>
                  </a:cxn>
                  <a:cxn ang="0">
                    <a:pos x="26" y="26"/>
                  </a:cxn>
                  <a:cxn ang="0">
                    <a:pos x="41" y="38"/>
                  </a:cxn>
                  <a:cxn ang="0">
                    <a:pos x="26" y="38"/>
                  </a:cxn>
                  <a:cxn ang="0">
                    <a:pos x="41" y="22"/>
                  </a:cxn>
                  <a:cxn ang="0">
                    <a:pos x="41" y="38"/>
                  </a:cxn>
                  <a:cxn ang="0">
                    <a:pos x="26" y="26"/>
                  </a:cxn>
                  <a:cxn ang="0">
                    <a:pos x="26" y="38"/>
                  </a:cxn>
                  <a:cxn ang="0">
                    <a:pos x="41" y="11"/>
                  </a:cxn>
                  <a:cxn ang="0">
                    <a:pos x="41" y="22"/>
                  </a:cxn>
                  <a:cxn ang="0">
                    <a:pos x="26" y="11"/>
                  </a:cxn>
                  <a:cxn ang="0">
                    <a:pos x="26" y="22"/>
                  </a:cxn>
                </a:cxnLst>
                <a:rect l="0" t="0" r="r" b="b"/>
                <a:pathLst>
                  <a:path w="120" h="41">
                    <a:moveTo>
                      <a:pt x="64" y="19"/>
                    </a:moveTo>
                    <a:lnTo>
                      <a:pt x="64" y="19"/>
                    </a:lnTo>
                    <a:lnTo>
                      <a:pt x="56" y="7"/>
                    </a:lnTo>
                    <a:lnTo>
                      <a:pt x="56" y="7"/>
                    </a:lnTo>
                    <a:lnTo>
                      <a:pt x="56" y="7"/>
                    </a:lnTo>
                    <a:lnTo>
                      <a:pt x="64" y="19"/>
                    </a:lnTo>
                    <a:lnTo>
                      <a:pt x="64" y="19"/>
                    </a:lnTo>
                    <a:lnTo>
                      <a:pt x="64" y="19"/>
                    </a:lnTo>
                    <a:close/>
                    <a:moveTo>
                      <a:pt x="64" y="19"/>
                    </a:moveTo>
                    <a:lnTo>
                      <a:pt x="64" y="19"/>
                    </a:lnTo>
                    <a:lnTo>
                      <a:pt x="71" y="3"/>
                    </a:lnTo>
                    <a:lnTo>
                      <a:pt x="75" y="3"/>
                    </a:lnTo>
                    <a:lnTo>
                      <a:pt x="75" y="7"/>
                    </a:lnTo>
                    <a:lnTo>
                      <a:pt x="68" y="19"/>
                    </a:lnTo>
                    <a:lnTo>
                      <a:pt x="64" y="19"/>
                    </a:lnTo>
                    <a:lnTo>
                      <a:pt x="64" y="19"/>
                    </a:lnTo>
                    <a:close/>
                    <a:moveTo>
                      <a:pt x="75" y="34"/>
                    </a:moveTo>
                    <a:lnTo>
                      <a:pt x="75" y="34"/>
                    </a:lnTo>
                    <a:lnTo>
                      <a:pt x="75" y="22"/>
                    </a:lnTo>
                    <a:lnTo>
                      <a:pt x="75" y="19"/>
                    </a:lnTo>
                    <a:lnTo>
                      <a:pt x="79" y="19"/>
                    </a:lnTo>
                    <a:lnTo>
                      <a:pt x="79" y="30"/>
                    </a:lnTo>
                    <a:lnTo>
                      <a:pt x="75" y="34"/>
                    </a:lnTo>
                    <a:lnTo>
                      <a:pt x="75" y="34"/>
                    </a:lnTo>
                    <a:close/>
                    <a:moveTo>
                      <a:pt x="53" y="38"/>
                    </a:moveTo>
                    <a:lnTo>
                      <a:pt x="53" y="34"/>
                    </a:lnTo>
                    <a:lnTo>
                      <a:pt x="53" y="22"/>
                    </a:lnTo>
                    <a:lnTo>
                      <a:pt x="53" y="22"/>
                    </a:lnTo>
                    <a:lnTo>
                      <a:pt x="53" y="22"/>
                    </a:lnTo>
                    <a:lnTo>
                      <a:pt x="53" y="34"/>
                    </a:lnTo>
                    <a:lnTo>
                      <a:pt x="53" y="38"/>
                    </a:lnTo>
                    <a:lnTo>
                      <a:pt x="53" y="38"/>
                    </a:lnTo>
                    <a:close/>
                    <a:moveTo>
                      <a:pt x="75" y="19"/>
                    </a:moveTo>
                    <a:lnTo>
                      <a:pt x="75" y="19"/>
                    </a:lnTo>
                    <a:lnTo>
                      <a:pt x="75" y="7"/>
                    </a:lnTo>
                    <a:lnTo>
                      <a:pt x="75" y="3"/>
                    </a:lnTo>
                    <a:lnTo>
                      <a:pt x="79" y="7"/>
                    </a:lnTo>
                    <a:lnTo>
                      <a:pt x="79" y="19"/>
                    </a:lnTo>
                    <a:lnTo>
                      <a:pt x="75" y="19"/>
                    </a:lnTo>
                    <a:lnTo>
                      <a:pt x="75" y="19"/>
                    </a:lnTo>
                    <a:close/>
                    <a:moveTo>
                      <a:pt x="53" y="22"/>
                    </a:moveTo>
                    <a:lnTo>
                      <a:pt x="53" y="19"/>
                    </a:lnTo>
                    <a:lnTo>
                      <a:pt x="53" y="7"/>
                    </a:lnTo>
                    <a:lnTo>
                      <a:pt x="53" y="7"/>
                    </a:lnTo>
                    <a:lnTo>
                      <a:pt x="53" y="7"/>
                    </a:lnTo>
                    <a:lnTo>
                      <a:pt x="53" y="19"/>
                    </a:lnTo>
                    <a:lnTo>
                      <a:pt x="53" y="22"/>
                    </a:lnTo>
                    <a:lnTo>
                      <a:pt x="53" y="22"/>
                    </a:lnTo>
                    <a:close/>
                    <a:moveTo>
                      <a:pt x="83" y="19"/>
                    </a:moveTo>
                    <a:lnTo>
                      <a:pt x="83" y="15"/>
                    </a:lnTo>
                    <a:lnTo>
                      <a:pt x="98" y="15"/>
                    </a:lnTo>
                    <a:lnTo>
                      <a:pt x="101" y="15"/>
                    </a:lnTo>
                    <a:lnTo>
                      <a:pt x="98" y="15"/>
                    </a:lnTo>
                    <a:lnTo>
                      <a:pt x="83" y="19"/>
                    </a:lnTo>
                    <a:lnTo>
                      <a:pt x="83" y="19"/>
                    </a:lnTo>
                    <a:lnTo>
                      <a:pt x="83" y="19"/>
                    </a:lnTo>
                    <a:close/>
                    <a:moveTo>
                      <a:pt x="101" y="30"/>
                    </a:moveTo>
                    <a:lnTo>
                      <a:pt x="98" y="30"/>
                    </a:lnTo>
                    <a:lnTo>
                      <a:pt x="98" y="19"/>
                    </a:lnTo>
                    <a:lnTo>
                      <a:pt x="101" y="15"/>
                    </a:lnTo>
                    <a:lnTo>
                      <a:pt x="101" y="15"/>
                    </a:lnTo>
                    <a:lnTo>
                      <a:pt x="101" y="30"/>
                    </a:lnTo>
                    <a:lnTo>
                      <a:pt x="101" y="30"/>
                    </a:lnTo>
                    <a:lnTo>
                      <a:pt x="101" y="30"/>
                    </a:lnTo>
                    <a:close/>
                    <a:moveTo>
                      <a:pt x="83" y="30"/>
                    </a:moveTo>
                    <a:lnTo>
                      <a:pt x="79" y="30"/>
                    </a:lnTo>
                    <a:lnTo>
                      <a:pt x="79" y="19"/>
                    </a:lnTo>
                    <a:lnTo>
                      <a:pt x="83" y="19"/>
                    </a:lnTo>
                    <a:lnTo>
                      <a:pt x="83" y="19"/>
                    </a:lnTo>
                    <a:lnTo>
                      <a:pt x="83" y="30"/>
                    </a:lnTo>
                    <a:lnTo>
                      <a:pt x="83" y="30"/>
                    </a:lnTo>
                    <a:lnTo>
                      <a:pt x="83" y="30"/>
                    </a:lnTo>
                    <a:close/>
                    <a:moveTo>
                      <a:pt x="101" y="15"/>
                    </a:moveTo>
                    <a:lnTo>
                      <a:pt x="98" y="15"/>
                    </a:lnTo>
                    <a:lnTo>
                      <a:pt x="98" y="3"/>
                    </a:lnTo>
                    <a:lnTo>
                      <a:pt x="101" y="0"/>
                    </a:lnTo>
                    <a:lnTo>
                      <a:pt x="101" y="3"/>
                    </a:lnTo>
                    <a:lnTo>
                      <a:pt x="101" y="15"/>
                    </a:lnTo>
                    <a:lnTo>
                      <a:pt x="101" y="15"/>
                    </a:lnTo>
                    <a:lnTo>
                      <a:pt x="101" y="15"/>
                    </a:lnTo>
                    <a:close/>
                    <a:moveTo>
                      <a:pt x="83" y="19"/>
                    </a:moveTo>
                    <a:lnTo>
                      <a:pt x="79" y="15"/>
                    </a:lnTo>
                    <a:lnTo>
                      <a:pt x="79" y="3"/>
                    </a:lnTo>
                    <a:lnTo>
                      <a:pt x="83" y="3"/>
                    </a:lnTo>
                    <a:lnTo>
                      <a:pt x="83" y="3"/>
                    </a:lnTo>
                    <a:lnTo>
                      <a:pt x="83" y="15"/>
                    </a:lnTo>
                    <a:lnTo>
                      <a:pt x="83" y="19"/>
                    </a:lnTo>
                    <a:lnTo>
                      <a:pt x="83" y="19"/>
                    </a:lnTo>
                    <a:close/>
                    <a:moveTo>
                      <a:pt x="105" y="26"/>
                    </a:moveTo>
                    <a:lnTo>
                      <a:pt x="105" y="26"/>
                    </a:lnTo>
                    <a:lnTo>
                      <a:pt x="120" y="26"/>
                    </a:lnTo>
                    <a:lnTo>
                      <a:pt x="120" y="26"/>
                    </a:lnTo>
                    <a:lnTo>
                      <a:pt x="120" y="26"/>
                    </a:lnTo>
                    <a:lnTo>
                      <a:pt x="105" y="30"/>
                    </a:lnTo>
                    <a:lnTo>
                      <a:pt x="105" y="26"/>
                    </a:lnTo>
                    <a:lnTo>
                      <a:pt x="105" y="26"/>
                    </a:lnTo>
                    <a:close/>
                    <a:moveTo>
                      <a:pt x="105" y="26"/>
                    </a:moveTo>
                    <a:lnTo>
                      <a:pt x="105" y="22"/>
                    </a:lnTo>
                    <a:lnTo>
                      <a:pt x="120" y="15"/>
                    </a:lnTo>
                    <a:lnTo>
                      <a:pt x="120" y="15"/>
                    </a:lnTo>
                    <a:lnTo>
                      <a:pt x="120" y="15"/>
                    </a:lnTo>
                    <a:lnTo>
                      <a:pt x="109" y="26"/>
                    </a:lnTo>
                    <a:lnTo>
                      <a:pt x="105" y="26"/>
                    </a:lnTo>
                    <a:lnTo>
                      <a:pt x="105" y="26"/>
                    </a:lnTo>
                    <a:close/>
                    <a:moveTo>
                      <a:pt x="105" y="15"/>
                    </a:moveTo>
                    <a:lnTo>
                      <a:pt x="105" y="11"/>
                    </a:lnTo>
                    <a:lnTo>
                      <a:pt x="120" y="11"/>
                    </a:lnTo>
                    <a:lnTo>
                      <a:pt x="120" y="11"/>
                    </a:lnTo>
                    <a:lnTo>
                      <a:pt x="120" y="11"/>
                    </a:lnTo>
                    <a:lnTo>
                      <a:pt x="105" y="15"/>
                    </a:lnTo>
                    <a:lnTo>
                      <a:pt x="105" y="15"/>
                    </a:lnTo>
                    <a:lnTo>
                      <a:pt x="105" y="15"/>
                    </a:lnTo>
                    <a:close/>
                    <a:moveTo>
                      <a:pt x="4" y="15"/>
                    </a:moveTo>
                    <a:lnTo>
                      <a:pt x="4" y="11"/>
                    </a:lnTo>
                    <a:lnTo>
                      <a:pt x="19" y="11"/>
                    </a:lnTo>
                    <a:lnTo>
                      <a:pt x="19" y="11"/>
                    </a:lnTo>
                    <a:lnTo>
                      <a:pt x="19" y="11"/>
                    </a:lnTo>
                    <a:lnTo>
                      <a:pt x="4" y="15"/>
                    </a:lnTo>
                    <a:lnTo>
                      <a:pt x="4" y="15"/>
                    </a:lnTo>
                    <a:lnTo>
                      <a:pt x="4" y="15"/>
                    </a:lnTo>
                    <a:close/>
                    <a:moveTo>
                      <a:pt x="4" y="26"/>
                    </a:moveTo>
                    <a:lnTo>
                      <a:pt x="4" y="26"/>
                    </a:lnTo>
                    <a:lnTo>
                      <a:pt x="19" y="26"/>
                    </a:lnTo>
                    <a:lnTo>
                      <a:pt x="19" y="26"/>
                    </a:lnTo>
                    <a:lnTo>
                      <a:pt x="19" y="26"/>
                    </a:lnTo>
                    <a:lnTo>
                      <a:pt x="4" y="30"/>
                    </a:lnTo>
                    <a:lnTo>
                      <a:pt x="4" y="26"/>
                    </a:lnTo>
                    <a:lnTo>
                      <a:pt x="4" y="26"/>
                    </a:lnTo>
                    <a:close/>
                    <a:moveTo>
                      <a:pt x="4" y="41"/>
                    </a:moveTo>
                    <a:lnTo>
                      <a:pt x="4" y="41"/>
                    </a:lnTo>
                    <a:lnTo>
                      <a:pt x="19" y="38"/>
                    </a:lnTo>
                    <a:lnTo>
                      <a:pt x="19" y="38"/>
                    </a:lnTo>
                    <a:lnTo>
                      <a:pt x="19" y="41"/>
                    </a:lnTo>
                    <a:lnTo>
                      <a:pt x="4" y="41"/>
                    </a:lnTo>
                    <a:lnTo>
                      <a:pt x="4" y="41"/>
                    </a:lnTo>
                    <a:lnTo>
                      <a:pt x="4" y="41"/>
                    </a:lnTo>
                    <a:close/>
                    <a:moveTo>
                      <a:pt x="19" y="38"/>
                    </a:moveTo>
                    <a:lnTo>
                      <a:pt x="19" y="38"/>
                    </a:lnTo>
                    <a:lnTo>
                      <a:pt x="19" y="26"/>
                    </a:lnTo>
                    <a:lnTo>
                      <a:pt x="19" y="26"/>
                    </a:lnTo>
                    <a:lnTo>
                      <a:pt x="22" y="26"/>
                    </a:lnTo>
                    <a:lnTo>
                      <a:pt x="22" y="38"/>
                    </a:lnTo>
                    <a:lnTo>
                      <a:pt x="19" y="38"/>
                    </a:lnTo>
                    <a:lnTo>
                      <a:pt x="19" y="38"/>
                    </a:lnTo>
                    <a:close/>
                    <a:moveTo>
                      <a:pt x="4" y="41"/>
                    </a:moveTo>
                    <a:lnTo>
                      <a:pt x="0" y="41"/>
                    </a:lnTo>
                    <a:lnTo>
                      <a:pt x="0" y="30"/>
                    </a:lnTo>
                    <a:lnTo>
                      <a:pt x="4" y="26"/>
                    </a:lnTo>
                    <a:lnTo>
                      <a:pt x="4" y="30"/>
                    </a:lnTo>
                    <a:lnTo>
                      <a:pt x="4" y="41"/>
                    </a:lnTo>
                    <a:lnTo>
                      <a:pt x="4" y="41"/>
                    </a:lnTo>
                    <a:lnTo>
                      <a:pt x="4" y="41"/>
                    </a:lnTo>
                    <a:close/>
                    <a:moveTo>
                      <a:pt x="19" y="26"/>
                    </a:moveTo>
                    <a:lnTo>
                      <a:pt x="19" y="22"/>
                    </a:lnTo>
                    <a:lnTo>
                      <a:pt x="19" y="15"/>
                    </a:lnTo>
                    <a:lnTo>
                      <a:pt x="19" y="11"/>
                    </a:lnTo>
                    <a:lnTo>
                      <a:pt x="22" y="15"/>
                    </a:lnTo>
                    <a:lnTo>
                      <a:pt x="22" y="22"/>
                    </a:lnTo>
                    <a:lnTo>
                      <a:pt x="19" y="26"/>
                    </a:lnTo>
                    <a:lnTo>
                      <a:pt x="19" y="26"/>
                    </a:lnTo>
                    <a:close/>
                    <a:moveTo>
                      <a:pt x="4" y="26"/>
                    </a:moveTo>
                    <a:lnTo>
                      <a:pt x="0" y="26"/>
                    </a:lnTo>
                    <a:lnTo>
                      <a:pt x="0" y="15"/>
                    </a:lnTo>
                    <a:lnTo>
                      <a:pt x="4" y="15"/>
                    </a:lnTo>
                    <a:lnTo>
                      <a:pt x="4" y="15"/>
                    </a:lnTo>
                    <a:lnTo>
                      <a:pt x="4" y="26"/>
                    </a:lnTo>
                    <a:lnTo>
                      <a:pt x="4" y="26"/>
                    </a:lnTo>
                    <a:lnTo>
                      <a:pt x="4" y="26"/>
                    </a:lnTo>
                    <a:close/>
                    <a:moveTo>
                      <a:pt x="26" y="11"/>
                    </a:moveTo>
                    <a:lnTo>
                      <a:pt x="26" y="11"/>
                    </a:lnTo>
                    <a:lnTo>
                      <a:pt x="41" y="7"/>
                    </a:lnTo>
                    <a:lnTo>
                      <a:pt x="41" y="7"/>
                    </a:lnTo>
                    <a:lnTo>
                      <a:pt x="41" y="11"/>
                    </a:lnTo>
                    <a:lnTo>
                      <a:pt x="26" y="11"/>
                    </a:lnTo>
                    <a:lnTo>
                      <a:pt x="26" y="11"/>
                    </a:lnTo>
                    <a:lnTo>
                      <a:pt x="26" y="11"/>
                    </a:lnTo>
                    <a:close/>
                    <a:moveTo>
                      <a:pt x="26" y="26"/>
                    </a:moveTo>
                    <a:lnTo>
                      <a:pt x="26" y="22"/>
                    </a:lnTo>
                    <a:lnTo>
                      <a:pt x="41" y="22"/>
                    </a:lnTo>
                    <a:lnTo>
                      <a:pt x="41" y="22"/>
                    </a:lnTo>
                    <a:lnTo>
                      <a:pt x="41" y="22"/>
                    </a:lnTo>
                    <a:lnTo>
                      <a:pt x="26" y="26"/>
                    </a:lnTo>
                    <a:lnTo>
                      <a:pt x="26" y="26"/>
                    </a:lnTo>
                    <a:lnTo>
                      <a:pt x="26" y="26"/>
                    </a:lnTo>
                    <a:close/>
                    <a:moveTo>
                      <a:pt x="26" y="38"/>
                    </a:moveTo>
                    <a:lnTo>
                      <a:pt x="26" y="38"/>
                    </a:lnTo>
                    <a:lnTo>
                      <a:pt x="41" y="38"/>
                    </a:lnTo>
                    <a:lnTo>
                      <a:pt x="41" y="38"/>
                    </a:lnTo>
                    <a:lnTo>
                      <a:pt x="41" y="38"/>
                    </a:lnTo>
                    <a:lnTo>
                      <a:pt x="26" y="38"/>
                    </a:lnTo>
                    <a:lnTo>
                      <a:pt x="26" y="38"/>
                    </a:lnTo>
                    <a:lnTo>
                      <a:pt x="26" y="38"/>
                    </a:lnTo>
                    <a:close/>
                    <a:moveTo>
                      <a:pt x="41" y="38"/>
                    </a:moveTo>
                    <a:lnTo>
                      <a:pt x="41" y="34"/>
                    </a:lnTo>
                    <a:lnTo>
                      <a:pt x="41" y="22"/>
                    </a:lnTo>
                    <a:lnTo>
                      <a:pt x="41" y="22"/>
                    </a:lnTo>
                    <a:lnTo>
                      <a:pt x="45" y="22"/>
                    </a:lnTo>
                    <a:lnTo>
                      <a:pt x="45" y="34"/>
                    </a:lnTo>
                    <a:lnTo>
                      <a:pt x="41" y="38"/>
                    </a:lnTo>
                    <a:lnTo>
                      <a:pt x="41" y="38"/>
                    </a:lnTo>
                    <a:close/>
                    <a:moveTo>
                      <a:pt x="26" y="38"/>
                    </a:moveTo>
                    <a:lnTo>
                      <a:pt x="26" y="38"/>
                    </a:lnTo>
                    <a:lnTo>
                      <a:pt x="26" y="26"/>
                    </a:lnTo>
                    <a:lnTo>
                      <a:pt x="26" y="26"/>
                    </a:lnTo>
                    <a:lnTo>
                      <a:pt x="26" y="26"/>
                    </a:lnTo>
                    <a:lnTo>
                      <a:pt x="26" y="38"/>
                    </a:lnTo>
                    <a:lnTo>
                      <a:pt x="26" y="38"/>
                    </a:lnTo>
                    <a:lnTo>
                      <a:pt x="26" y="38"/>
                    </a:lnTo>
                    <a:close/>
                    <a:moveTo>
                      <a:pt x="41" y="22"/>
                    </a:moveTo>
                    <a:lnTo>
                      <a:pt x="41" y="22"/>
                    </a:lnTo>
                    <a:lnTo>
                      <a:pt x="41" y="11"/>
                    </a:lnTo>
                    <a:lnTo>
                      <a:pt x="41" y="11"/>
                    </a:lnTo>
                    <a:lnTo>
                      <a:pt x="45" y="11"/>
                    </a:lnTo>
                    <a:lnTo>
                      <a:pt x="45" y="22"/>
                    </a:lnTo>
                    <a:lnTo>
                      <a:pt x="41" y="22"/>
                    </a:lnTo>
                    <a:lnTo>
                      <a:pt x="41" y="22"/>
                    </a:lnTo>
                    <a:close/>
                    <a:moveTo>
                      <a:pt x="26" y="22"/>
                    </a:moveTo>
                    <a:lnTo>
                      <a:pt x="26" y="22"/>
                    </a:lnTo>
                    <a:lnTo>
                      <a:pt x="26" y="11"/>
                    </a:lnTo>
                    <a:lnTo>
                      <a:pt x="26" y="11"/>
                    </a:lnTo>
                    <a:lnTo>
                      <a:pt x="26" y="11"/>
                    </a:lnTo>
                    <a:lnTo>
                      <a:pt x="26" y="22"/>
                    </a:lnTo>
                    <a:lnTo>
                      <a:pt x="26" y="22"/>
                    </a:lnTo>
                    <a:lnTo>
                      <a:pt x="26" y="22"/>
                    </a:lnTo>
                    <a:close/>
                  </a:path>
                </a:pathLst>
              </a:custGeom>
              <a:solidFill>
                <a:srgbClr val="FF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18" name="Freeform 78"/>
              <p:cNvSpPr>
                <a:spLocks noChangeAspect="1"/>
              </p:cNvSpPr>
              <p:nvPr/>
            </p:nvSpPr>
            <p:spPr bwMode="auto">
              <a:xfrm>
                <a:off x="5186" y="2289"/>
                <a:ext cx="8" cy="11"/>
              </a:xfrm>
              <a:custGeom>
                <a:avLst/>
                <a:gdLst/>
                <a:ahLst/>
                <a:cxnLst>
                  <a:cxn ang="0">
                    <a:pos x="8" y="12"/>
                  </a:cxn>
                  <a:cxn ang="0">
                    <a:pos x="8" y="12"/>
                  </a:cxn>
                  <a:cxn ang="0">
                    <a:pos x="0" y="0"/>
                  </a:cxn>
                  <a:cxn ang="0">
                    <a:pos x="0" y="0"/>
                  </a:cxn>
                  <a:cxn ang="0">
                    <a:pos x="0" y="0"/>
                  </a:cxn>
                  <a:cxn ang="0">
                    <a:pos x="8" y="12"/>
                  </a:cxn>
                  <a:cxn ang="0">
                    <a:pos x="8" y="12"/>
                  </a:cxn>
                </a:cxnLst>
                <a:rect l="0" t="0" r="r" b="b"/>
                <a:pathLst>
                  <a:path w="8" h="12">
                    <a:moveTo>
                      <a:pt x="8" y="12"/>
                    </a:moveTo>
                    <a:lnTo>
                      <a:pt x="8" y="12"/>
                    </a:lnTo>
                    <a:lnTo>
                      <a:pt x="0" y="0"/>
                    </a:lnTo>
                    <a:lnTo>
                      <a:pt x="0" y="0"/>
                    </a:lnTo>
                    <a:lnTo>
                      <a:pt x="0" y="0"/>
                    </a:lnTo>
                    <a:lnTo>
                      <a:pt x="8" y="12"/>
                    </a:lnTo>
                    <a:lnTo>
                      <a:pt x="8" y="12"/>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19" name="Freeform 79"/>
              <p:cNvSpPr>
                <a:spLocks noChangeAspect="1"/>
              </p:cNvSpPr>
              <p:nvPr/>
            </p:nvSpPr>
            <p:spPr bwMode="auto">
              <a:xfrm>
                <a:off x="5194" y="2283"/>
                <a:ext cx="11" cy="17"/>
              </a:xfrm>
              <a:custGeom>
                <a:avLst/>
                <a:gdLst/>
                <a:ahLst/>
                <a:cxnLst>
                  <a:cxn ang="0">
                    <a:pos x="4" y="16"/>
                  </a:cxn>
                  <a:cxn ang="0">
                    <a:pos x="0" y="16"/>
                  </a:cxn>
                  <a:cxn ang="0">
                    <a:pos x="11" y="0"/>
                  </a:cxn>
                  <a:cxn ang="0">
                    <a:pos x="11" y="0"/>
                  </a:cxn>
                  <a:cxn ang="0">
                    <a:pos x="11" y="4"/>
                  </a:cxn>
                  <a:cxn ang="0">
                    <a:pos x="4" y="16"/>
                  </a:cxn>
                  <a:cxn ang="0">
                    <a:pos x="4" y="16"/>
                  </a:cxn>
                </a:cxnLst>
                <a:rect l="0" t="0" r="r" b="b"/>
                <a:pathLst>
                  <a:path w="11" h="16">
                    <a:moveTo>
                      <a:pt x="4" y="16"/>
                    </a:moveTo>
                    <a:lnTo>
                      <a:pt x="0" y="16"/>
                    </a:lnTo>
                    <a:lnTo>
                      <a:pt x="11" y="0"/>
                    </a:lnTo>
                    <a:lnTo>
                      <a:pt x="11" y="0"/>
                    </a:lnTo>
                    <a:lnTo>
                      <a:pt x="11" y="4"/>
                    </a:lnTo>
                    <a:lnTo>
                      <a:pt x="4" y="16"/>
                    </a:lnTo>
                    <a:lnTo>
                      <a:pt x="4"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20" name="Freeform 80"/>
              <p:cNvSpPr>
                <a:spLocks noChangeAspect="1"/>
              </p:cNvSpPr>
              <p:nvPr/>
            </p:nvSpPr>
            <p:spPr bwMode="auto">
              <a:xfrm>
                <a:off x="5205" y="2300"/>
                <a:ext cx="0" cy="17"/>
              </a:xfrm>
              <a:custGeom>
                <a:avLst/>
                <a:gdLst/>
                <a:ahLst/>
                <a:cxnLst>
                  <a:cxn ang="0">
                    <a:pos x="0" y="15"/>
                  </a:cxn>
                  <a:cxn ang="0">
                    <a:pos x="0" y="15"/>
                  </a:cxn>
                  <a:cxn ang="0">
                    <a:pos x="0" y="0"/>
                  </a:cxn>
                  <a:cxn ang="0">
                    <a:pos x="0" y="0"/>
                  </a:cxn>
                  <a:cxn ang="0">
                    <a:pos x="0" y="0"/>
                  </a:cxn>
                  <a:cxn ang="0">
                    <a:pos x="0" y="11"/>
                  </a:cxn>
                  <a:cxn ang="0">
                    <a:pos x="0" y="15"/>
                  </a:cxn>
                </a:cxnLst>
                <a:rect l="0" t="0" r="r" b="b"/>
                <a:pathLst>
                  <a:path h="15">
                    <a:moveTo>
                      <a:pt x="0" y="15"/>
                    </a:moveTo>
                    <a:lnTo>
                      <a:pt x="0" y="15"/>
                    </a:lnTo>
                    <a:lnTo>
                      <a:pt x="0" y="0"/>
                    </a:lnTo>
                    <a:lnTo>
                      <a:pt x="0" y="0"/>
                    </a:lnTo>
                    <a:lnTo>
                      <a:pt x="0" y="0"/>
                    </a:lnTo>
                    <a:lnTo>
                      <a:pt x="0" y="11"/>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21" name="Freeform 81"/>
              <p:cNvSpPr>
                <a:spLocks noChangeAspect="1"/>
              </p:cNvSpPr>
              <p:nvPr/>
            </p:nvSpPr>
            <p:spPr bwMode="auto">
              <a:xfrm>
                <a:off x="5183" y="2302"/>
                <a:ext cx="3" cy="17"/>
              </a:xfrm>
              <a:custGeom>
                <a:avLst/>
                <a:gdLst/>
                <a:ahLst/>
                <a:cxnLst>
                  <a:cxn ang="0">
                    <a:pos x="0" y="16"/>
                  </a:cxn>
                  <a:cxn ang="0">
                    <a:pos x="0" y="12"/>
                  </a:cxn>
                  <a:cxn ang="0">
                    <a:pos x="0" y="0"/>
                  </a:cxn>
                  <a:cxn ang="0">
                    <a:pos x="0" y="0"/>
                  </a:cxn>
                  <a:cxn ang="0">
                    <a:pos x="3" y="0"/>
                  </a:cxn>
                  <a:cxn ang="0">
                    <a:pos x="3" y="12"/>
                  </a:cxn>
                  <a:cxn ang="0">
                    <a:pos x="0" y="16"/>
                  </a:cxn>
                </a:cxnLst>
                <a:rect l="0" t="0" r="r" b="b"/>
                <a:pathLst>
                  <a:path w="3" h="16">
                    <a:moveTo>
                      <a:pt x="0" y="16"/>
                    </a:moveTo>
                    <a:lnTo>
                      <a:pt x="0" y="12"/>
                    </a:lnTo>
                    <a:lnTo>
                      <a:pt x="0" y="0"/>
                    </a:lnTo>
                    <a:lnTo>
                      <a:pt x="0" y="0"/>
                    </a:lnTo>
                    <a:lnTo>
                      <a:pt x="3" y="0"/>
                    </a:lnTo>
                    <a:lnTo>
                      <a:pt x="3" y="12"/>
                    </a:lnTo>
                    <a:lnTo>
                      <a:pt x="0"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22" name="Freeform 82"/>
              <p:cNvSpPr>
                <a:spLocks noChangeAspect="1"/>
              </p:cNvSpPr>
              <p:nvPr/>
            </p:nvSpPr>
            <p:spPr bwMode="auto">
              <a:xfrm>
                <a:off x="5205" y="2283"/>
                <a:ext cx="0" cy="17"/>
              </a:xfrm>
              <a:custGeom>
                <a:avLst/>
                <a:gdLst/>
                <a:ahLst/>
                <a:cxnLst>
                  <a:cxn ang="0">
                    <a:pos x="0" y="16"/>
                  </a:cxn>
                  <a:cxn ang="0">
                    <a:pos x="0" y="16"/>
                  </a:cxn>
                  <a:cxn ang="0">
                    <a:pos x="0" y="4"/>
                  </a:cxn>
                  <a:cxn ang="0">
                    <a:pos x="0" y="0"/>
                  </a:cxn>
                  <a:cxn ang="0">
                    <a:pos x="0" y="4"/>
                  </a:cxn>
                  <a:cxn ang="0">
                    <a:pos x="0" y="16"/>
                  </a:cxn>
                  <a:cxn ang="0">
                    <a:pos x="0" y="16"/>
                  </a:cxn>
                </a:cxnLst>
                <a:rect l="0" t="0" r="r" b="b"/>
                <a:pathLst>
                  <a:path h="16">
                    <a:moveTo>
                      <a:pt x="0" y="16"/>
                    </a:moveTo>
                    <a:lnTo>
                      <a:pt x="0" y="16"/>
                    </a:lnTo>
                    <a:lnTo>
                      <a:pt x="0" y="4"/>
                    </a:lnTo>
                    <a:lnTo>
                      <a:pt x="0" y="0"/>
                    </a:lnTo>
                    <a:lnTo>
                      <a:pt x="0" y="4"/>
                    </a:lnTo>
                    <a:lnTo>
                      <a:pt x="0" y="16"/>
                    </a:lnTo>
                    <a:lnTo>
                      <a:pt x="0"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23" name="Freeform 83"/>
              <p:cNvSpPr>
                <a:spLocks noChangeAspect="1"/>
              </p:cNvSpPr>
              <p:nvPr/>
            </p:nvSpPr>
            <p:spPr bwMode="auto">
              <a:xfrm>
                <a:off x="5183" y="2289"/>
                <a:ext cx="3" cy="11"/>
              </a:xfrm>
              <a:custGeom>
                <a:avLst/>
                <a:gdLst/>
                <a:ahLst/>
                <a:cxnLst>
                  <a:cxn ang="0">
                    <a:pos x="0" y="12"/>
                  </a:cxn>
                  <a:cxn ang="0">
                    <a:pos x="0" y="12"/>
                  </a:cxn>
                  <a:cxn ang="0">
                    <a:pos x="0" y="0"/>
                  </a:cxn>
                  <a:cxn ang="0">
                    <a:pos x="0" y="0"/>
                  </a:cxn>
                  <a:cxn ang="0">
                    <a:pos x="3" y="0"/>
                  </a:cxn>
                  <a:cxn ang="0">
                    <a:pos x="3" y="12"/>
                  </a:cxn>
                  <a:cxn ang="0">
                    <a:pos x="0" y="12"/>
                  </a:cxn>
                </a:cxnLst>
                <a:rect l="0" t="0" r="r" b="b"/>
                <a:pathLst>
                  <a:path w="3" h="12">
                    <a:moveTo>
                      <a:pt x="0" y="12"/>
                    </a:moveTo>
                    <a:lnTo>
                      <a:pt x="0" y="12"/>
                    </a:lnTo>
                    <a:lnTo>
                      <a:pt x="0" y="0"/>
                    </a:lnTo>
                    <a:lnTo>
                      <a:pt x="0" y="0"/>
                    </a:lnTo>
                    <a:lnTo>
                      <a:pt x="3" y="0"/>
                    </a:lnTo>
                    <a:lnTo>
                      <a:pt x="3" y="12"/>
                    </a:lnTo>
                    <a:lnTo>
                      <a:pt x="0" y="12"/>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24" name="Freeform 84"/>
              <p:cNvSpPr>
                <a:spLocks noChangeAspect="1"/>
              </p:cNvSpPr>
              <p:nvPr/>
            </p:nvSpPr>
            <p:spPr bwMode="auto">
              <a:xfrm>
                <a:off x="5211" y="2297"/>
                <a:ext cx="19" cy="3"/>
              </a:xfrm>
              <a:custGeom>
                <a:avLst/>
                <a:gdLst/>
                <a:ahLst/>
                <a:cxnLst>
                  <a:cxn ang="0">
                    <a:pos x="0" y="4"/>
                  </a:cxn>
                  <a:cxn ang="0">
                    <a:pos x="0" y="0"/>
                  </a:cxn>
                  <a:cxn ang="0">
                    <a:pos x="15" y="0"/>
                  </a:cxn>
                  <a:cxn ang="0">
                    <a:pos x="18" y="0"/>
                  </a:cxn>
                  <a:cxn ang="0">
                    <a:pos x="15" y="0"/>
                  </a:cxn>
                  <a:cxn ang="0">
                    <a:pos x="0" y="4"/>
                  </a:cxn>
                  <a:cxn ang="0">
                    <a:pos x="0" y="4"/>
                  </a:cxn>
                </a:cxnLst>
                <a:rect l="0" t="0" r="r" b="b"/>
                <a:pathLst>
                  <a:path w="18" h="4">
                    <a:moveTo>
                      <a:pt x="0" y="4"/>
                    </a:moveTo>
                    <a:lnTo>
                      <a:pt x="0" y="0"/>
                    </a:lnTo>
                    <a:lnTo>
                      <a:pt x="15" y="0"/>
                    </a:lnTo>
                    <a:lnTo>
                      <a:pt x="18" y="0"/>
                    </a:lnTo>
                    <a:lnTo>
                      <a:pt x="15" y="0"/>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25" name="Freeform 85"/>
              <p:cNvSpPr>
                <a:spLocks noChangeAspect="1"/>
              </p:cNvSpPr>
              <p:nvPr/>
            </p:nvSpPr>
            <p:spPr bwMode="auto">
              <a:xfrm>
                <a:off x="5230" y="2297"/>
                <a:ext cx="0" cy="14"/>
              </a:xfrm>
              <a:custGeom>
                <a:avLst/>
                <a:gdLst/>
                <a:ahLst/>
                <a:cxnLst>
                  <a:cxn ang="0">
                    <a:pos x="0" y="15"/>
                  </a:cxn>
                  <a:cxn ang="0">
                    <a:pos x="0" y="15"/>
                  </a:cxn>
                  <a:cxn ang="0">
                    <a:pos x="0" y="4"/>
                  </a:cxn>
                  <a:cxn ang="0">
                    <a:pos x="0" y="0"/>
                  </a:cxn>
                  <a:cxn ang="0">
                    <a:pos x="0" y="0"/>
                  </a:cxn>
                  <a:cxn ang="0">
                    <a:pos x="0" y="15"/>
                  </a:cxn>
                  <a:cxn ang="0">
                    <a:pos x="0" y="15"/>
                  </a:cxn>
                </a:cxnLst>
                <a:rect l="0" t="0" r="r" b="b"/>
                <a:pathLst>
                  <a:path h="15">
                    <a:moveTo>
                      <a:pt x="0" y="15"/>
                    </a:moveTo>
                    <a:lnTo>
                      <a:pt x="0" y="15"/>
                    </a:lnTo>
                    <a:lnTo>
                      <a:pt x="0" y="4"/>
                    </a:lnTo>
                    <a:lnTo>
                      <a:pt x="0" y="0"/>
                    </a:lnTo>
                    <a:lnTo>
                      <a:pt x="0" y="0"/>
                    </a:lnTo>
                    <a:lnTo>
                      <a:pt x="0" y="15"/>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26" name="Freeform 86"/>
              <p:cNvSpPr>
                <a:spLocks noChangeAspect="1"/>
              </p:cNvSpPr>
              <p:nvPr/>
            </p:nvSpPr>
            <p:spPr bwMode="auto">
              <a:xfrm>
                <a:off x="5211" y="2300"/>
                <a:ext cx="3" cy="11"/>
              </a:xfrm>
              <a:custGeom>
                <a:avLst/>
                <a:gdLst/>
                <a:ahLst/>
                <a:cxnLst>
                  <a:cxn ang="0">
                    <a:pos x="0" y="11"/>
                  </a:cxn>
                  <a:cxn ang="0">
                    <a:pos x="0" y="11"/>
                  </a:cxn>
                  <a:cxn ang="0">
                    <a:pos x="0" y="0"/>
                  </a:cxn>
                  <a:cxn ang="0">
                    <a:pos x="0" y="0"/>
                  </a:cxn>
                  <a:cxn ang="0">
                    <a:pos x="0" y="0"/>
                  </a:cxn>
                  <a:cxn ang="0">
                    <a:pos x="0" y="11"/>
                  </a:cxn>
                  <a:cxn ang="0">
                    <a:pos x="0" y="11"/>
                  </a:cxn>
                </a:cxnLst>
                <a:rect l="0" t="0" r="r" b="b"/>
                <a:pathLst>
                  <a:path h="11">
                    <a:moveTo>
                      <a:pt x="0" y="11"/>
                    </a:moveTo>
                    <a:lnTo>
                      <a:pt x="0" y="11"/>
                    </a:lnTo>
                    <a:lnTo>
                      <a:pt x="0" y="0"/>
                    </a:lnTo>
                    <a:lnTo>
                      <a:pt x="0" y="0"/>
                    </a:lnTo>
                    <a:lnTo>
                      <a:pt x="0" y="0"/>
                    </a:lnTo>
                    <a:lnTo>
                      <a:pt x="0" y="11"/>
                    </a:lnTo>
                    <a:lnTo>
                      <a:pt x="0" y="11"/>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27" name="Freeform 87"/>
              <p:cNvSpPr>
                <a:spLocks noChangeAspect="1"/>
              </p:cNvSpPr>
              <p:nvPr/>
            </p:nvSpPr>
            <p:spPr bwMode="auto">
              <a:xfrm>
                <a:off x="5230" y="2280"/>
                <a:ext cx="0" cy="17"/>
              </a:xfrm>
              <a:custGeom>
                <a:avLst/>
                <a:gdLst/>
                <a:ahLst/>
                <a:cxnLst>
                  <a:cxn ang="0">
                    <a:pos x="0" y="15"/>
                  </a:cxn>
                  <a:cxn ang="0">
                    <a:pos x="0" y="15"/>
                  </a:cxn>
                  <a:cxn ang="0">
                    <a:pos x="0" y="3"/>
                  </a:cxn>
                  <a:cxn ang="0">
                    <a:pos x="0" y="0"/>
                  </a:cxn>
                  <a:cxn ang="0">
                    <a:pos x="0" y="3"/>
                  </a:cxn>
                  <a:cxn ang="0">
                    <a:pos x="0" y="15"/>
                  </a:cxn>
                  <a:cxn ang="0">
                    <a:pos x="0" y="15"/>
                  </a:cxn>
                </a:cxnLst>
                <a:rect l="0" t="0" r="r" b="b"/>
                <a:pathLst>
                  <a:path h="15">
                    <a:moveTo>
                      <a:pt x="0" y="15"/>
                    </a:moveTo>
                    <a:lnTo>
                      <a:pt x="0" y="15"/>
                    </a:lnTo>
                    <a:lnTo>
                      <a:pt x="0" y="3"/>
                    </a:lnTo>
                    <a:lnTo>
                      <a:pt x="0" y="0"/>
                    </a:lnTo>
                    <a:lnTo>
                      <a:pt x="0" y="3"/>
                    </a:lnTo>
                    <a:lnTo>
                      <a:pt x="0" y="15"/>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28" name="Freeform 88"/>
              <p:cNvSpPr>
                <a:spLocks noChangeAspect="1"/>
              </p:cNvSpPr>
              <p:nvPr/>
            </p:nvSpPr>
            <p:spPr bwMode="auto">
              <a:xfrm>
                <a:off x="5211" y="2283"/>
                <a:ext cx="3" cy="17"/>
              </a:xfrm>
              <a:custGeom>
                <a:avLst/>
                <a:gdLst/>
                <a:ahLst/>
                <a:cxnLst>
                  <a:cxn ang="0">
                    <a:pos x="0" y="16"/>
                  </a:cxn>
                  <a:cxn ang="0">
                    <a:pos x="0" y="12"/>
                  </a:cxn>
                  <a:cxn ang="0">
                    <a:pos x="0" y="4"/>
                  </a:cxn>
                  <a:cxn ang="0">
                    <a:pos x="0" y="0"/>
                  </a:cxn>
                  <a:cxn ang="0">
                    <a:pos x="0" y="0"/>
                  </a:cxn>
                  <a:cxn ang="0">
                    <a:pos x="0" y="12"/>
                  </a:cxn>
                  <a:cxn ang="0">
                    <a:pos x="0" y="16"/>
                  </a:cxn>
                </a:cxnLst>
                <a:rect l="0" t="0" r="r" b="b"/>
                <a:pathLst>
                  <a:path h="16">
                    <a:moveTo>
                      <a:pt x="0" y="16"/>
                    </a:moveTo>
                    <a:lnTo>
                      <a:pt x="0" y="12"/>
                    </a:lnTo>
                    <a:lnTo>
                      <a:pt x="0" y="4"/>
                    </a:lnTo>
                    <a:lnTo>
                      <a:pt x="0" y="0"/>
                    </a:lnTo>
                    <a:lnTo>
                      <a:pt x="0" y="0"/>
                    </a:lnTo>
                    <a:lnTo>
                      <a:pt x="0" y="12"/>
                    </a:lnTo>
                    <a:lnTo>
                      <a:pt x="0"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29" name="Freeform 89"/>
              <p:cNvSpPr>
                <a:spLocks noChangeAspect="1"/>
              </p:cNvSpPr>
              <p:nvPr/>
            </p:nvSpPr>
            <p:spPr bwMode="auto">
              <a:xfrm>
                <a:off x="5233" y="2308"/>
                <a:ext cx="17" cy="0"/>
              </a:xfrm>
              <a:custGeom>
                <a:avLst/>
                <a:gdLst/>
                <a:ahLst/>
                <a:cxnLst>
                  <a:cxn ang="0">
                    <a:pos x="0" y="0"/>
                  </a:cxn>
                  <a:cxn ang="0">
                    <a:pos x="0" y="0"/>
                  </a:cxn>
                  <a:cxn ang="0">
                    <a:pos x="15" y="0"/>
                  </a:cxn>
                  <a:cxn ang="0">
                    <a:pos x="15" y="0"/>
                  </a:cxn>
                  <a:cxn ang="0">
                    <a:pos x="15" y="0"/>
                  </a:cxn>
                  <a:cxn ang="0">
                    <a:pos x="0" y="0"/>
                  </a:cxn>
                  <a:cxn ang="0">
                    <a:pos x="0" y="0"/>
                  </a:cxn>
                </a:cxnLst>
                <a:rect l="0" t="0" r="r" b="b"/>
                <a:pathLst>
                  <a:path w="15">
                    <a:moveTo>
                      <a:pt x="0" y="0"/>
                    </a:moveTo>
                    <a:lnTo>
                      <a:pt x="0" y="0"/>
                    </a:lnTo>
                    <a:lnTo>
                      <a:pt x="15" y="0"/>
                    </a:lnTo>
                    <a:lnTo>
                      <a:pt x="15" y="0"/>
                    </a:lnTo>
                    <a:lnTo>
                      <a:pt x="15" y="0"/>
                    </a:lnTo>
                    <a:lnTo>
                      <a:pt x="0" y="0"/>
                    </a:lnTo>
                    <a:lnTo>
                      <a:pt x="0" y="0"/>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30" name="Freeform 90"/>
              <p:cNvSpPr>
                <a:spLocks noChangeAspect="1"/>
              </p:cNvSpPr>
              <p:nvPr/>
            </p:nvSpPr>
            <p:spPr bwMode="auto">
              <a:xfrm>
                <a:off x="5233" y="2297"/>
                <a:ext cx="17" cy="11"/>
              </a:xfrm>
              <a:custGeom>
                <a:avLst/>
                <a:gdLst/>
                <a:ahLst/>
                <a:cxnLst>
                  <a:cxn ang="0">
                    <a:pos x="0" y="11"/>
                  </a:cxn>
                  <a:cxn ang="0">
                    <a:pos x="0" y="11"/>
                  </a:cxn>
                  <a:cxn ang="0">
                    <a:pos x="15" y="0"/>
                  </a:cxn>
                  <a:cxn ang="0">
                    <a:pos x="15" y="0"/>
                  </a:cxn>
                  <a:cxn ang="0">
                    <a:pos x="15" y="0"/>
                  </a:cxn>
                  <a:cxn ang="0">
                    <a:pos x="4" y="11"/>
                  </a:cxn>
                  <a:cxn ang="0">
                    <a:pos x="0" y="11"/>
                  </a:cxn>
                </a:cxnLst>
                <a:rect l="0" t="0" r="r" b="b"/>
                <a:pathLst>
                  <a:path w="15" h="11">
                    <a:moveTo>
                      <a:pt x="0" y="11"/>
                    </a:moveTo>
                    <a:lnTo>
                      <a:pt x="0" y="11"/>
                    </a:lnTo>
                    <a:lnTo>
                      <a:pt x="15" y="0"/>
                    </a:lnTo>
                    <a:lnTo>
                      <a:pt x="15" y="0"/>
                    </a:lnTo>
                    <a:lnTo>
                      <a:pt x="15" y="0"/>
                    </a:lnTo>
                    <a:lnTo>
                      <a:pt x="4" y="11"/>
                    </a:lnTo>
                    <a:lnTo>
                      <a:pt x="0" y="11"/>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31" name="Freeform 91"/>
              <p:cNvSpPr>
                <a:spLocks noChangeAspect="1"/>
              </p:cNvSpPr>
              <p:nvPr/>
            </p:nvSpPr>
            <p:spPr bwMode="auto">
              <a:xfrm>
                <a:off x="5233" y="2291"/>
                <a:ext cx="17" cy="6"/>
              </a:xfrm>
              <a:custGeom>
                <a:avLst/>
                <a:gdLst/>
                <a:ahLst/>
                <a:cxnLst>
                  <a:cxn ang="0">
                    <a:pos x="0" y="4"/>
                  </a:cxn>
                  <a:cxn ang="0">
                    <a:pos x="0" y="4"/>
                  </a:cxn>
                  <a:cxn ang="0">
                    <a:pos x="15" y="0"/>
                  </a:cxn>
                  <a:cxn ang="0">
                    <a:pos x="15" y="0"/>
                  </a:cxn>
                  <a:cxn ang="0">
                    <a:pos x="15" y="4"/>
                  </a:cxn>
                  <a:cxn ang="0">
                    <a:pos x="0" y="4"/>
                  </a:cxn>
                  <a:cxn ang="0">
                    <a:pos x="0" y="4"/>
                  </a:cxn>
                </a:cxnLst>
                <a:rect l="0" t="0" r="r" b="b"/>
                <a:pathLst>
                  <a:path w="15" h="4">
                    <a:moveTo>
                      <a:pt x="0" y="4"/>
                    </a:moveTo>
                    <a:lnTo>
                      <a:pt x="0" y="4"/>
                    </a:lnTo>
                    <a:lnTo>
                      <a:pt x="15" y="0"/>
                    </a:lnTo>
                    <a:lnTo>
                      <a:pt x="15" y="0"/>
                    </a:lnTo>
                    <a:lnTo>
                      <a:pt x="15" y="4"/>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32" name="Freeform 92"/>
              <p:cNvSpPr>
                <a:spLocks noChangeAspect="1"/>
              </p:cNvSpPr>
              <p:nvPr/>
            </p:nvSpPr>
            <p:spPr bwMode="auto">
              <a:xfrm>
                <a:off x="5133" y="2291"/>
                <a:ext cx="14" cy="6"/>
              </a:xfrm>
              <a:custGeom>
                <a:avLst/>
                <a:gdLst/>
                <a:ahLst/>
                <a:cxnLst>
                  <a:cxn ang="0">
                    <a:pos x="0" y="4"/>
                  </a:cxn>
                  <a:cxn ang="0">
                    <a:pos x="0" y="0"/>
                  </a:cxn>
                  <a:cxn ang="0">
                    <a:pos x="15" y="0"/>
                  </a:cxn>
                  <a:cxn ang="0">
                    <a:pos x="15" y="0"/>
                  </a:cxn>
                  <a:cxn ang="0">
                    <a:pos x="15" y="0"/>
                  </a:cxn>
                  <a:cxn ang="0">
                    <a:pos x="0" y="4"/>
                  </a:cxn>
                  <a:cxn ang="0">
                    <a:pos x="0" y="4"/>
                  </a:cxn>
                </a:cxnLst>
                <a:rect l="0" t="0" r="r" b="b"/>
                <a:pathLst>
                  <a:path w="15" h="4">
                    <a:moveTo>
                      <a:pt x="0" y="4"/>
                    </a:moveTo>
                    <a:lnTo>
                      <a:pt x="0" y="0"/>
                    </a:lnTo>
                    <a:lnTo>
                      <a:pt x="15" y="0"/>
                    </a:lnTo>
                    <a:lnTo>
                      <a:pt x="15" y="0"/>
                    </a:lnTo>
                    <a:lnTo>
                      <a:pt x="15" y="0"/>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33" name="Freeform 93"/>
              <p:cNvSpPr>
                <a:spLocks noChangeAspect="1"/>
              </p:cNvSpPr>
              <p:nvPr/>
            </p:nvSpPr>
            <p:spPr bwMode="auto">
              <a:xfrm>
                <a:off x="5133" y="2308"/>
                <a:ext cx="14" cy="0"/>
              </a:xfrm>
              <a:custGeom>
                <a:avLst/>
                <a:gdLst/>
                <a:ahLst/>
                <a:cxnLst>
                  <a:cxn ang="0">
                    <a:pos x="0" y="0"/>
                  </a:cxn>
                  <a:cxn ang="0">
                    <a:pos x="0" y="0"/>
                  </a:cxn>
                  <a:cxn ang="0">
                    <a:pos x="15" y="0"/>
                  </a:cxn>
                  <a:cxn ang="0">
                    <a:pos x="15" y="0"/>
                  </a:cxn>
                  <a:cxn ang="0">
                    <a:pos x="15" y="0"/>
                  </a:cxn>
                  <a:cxn ang="0">
                    <a:pos x="0" y="0"/>
                  </a:cxn>
                  <a:cxn ang="0">
                    <a:pos x="0" y="0"/>
                  </a:cxn>
                </a:cxnLst>
                <a:rect l="0" t="0" r="r" b="b"/>
                <a:pathLst>
                  <a:path w="15">
                    <a:moveTo>
                      <a:pt x="0" y="0"/>
                    </a:moveTo>
                    <a:lnTo>
                      <a:pt x="0" y="0"/>
                    </a:lnTo>
                    <a:lnTo>
                      <a:pt x="15" y="0"/>
                    </a:lnTo>
                    <a:lnTo>
                      <a:pt x="15" y="0"/>
                    </a:lnTo>
                    <a:lnTo>
                      <a:pt x="15" y="0"/>
                    </a:lnTo>
                    <a:lnTo>
                      <a:pt x="0" y="0"/>
                    </a:lnTo>
                    <a:lnTo>
                      <a:pt x="0" y="0"/>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34" name="Freeform 94"/>
              <p:cNvSpPr>
                <a:spLocks noChangeAspect="1"/>
              </p:cNvSpPr>
              <p:nvPr/>
            </p:nvSpPr>
            <p:spPr bwMode="auto">
              <a:xfrm>
                <a:off x="5133" y="2319"/>
                <a:ext cx="14" cy="3"/>
              </a:xfrm>
              <a:custGeom>
                <a:avLst/>
                <a:gdLst/>
                <a:ahLst/>
                <a:cxnLst>
                  <a:cxn ang="0">
                    <a:pos x="0" y="3"/>
                  </a:cxn>
                  <a:cxn ang="0">
                    <a:pos x="0" y="3"/>
                  </a:cxn>
                  <a:cxn ang="0">
                    <a:pos x="15" y="0"/>
                  </a:cxn>
                  <a:cxn ang="0">
                    <a:pos x="15" y="0"/>
                  </a:cxn>
                  <a:cxn ang="0">
                    <a:pos x="15" y="3"/>
                  </a:cxn>
                  <a:cxn ang="0">
                    <a:pos x="0" y="3"/>
                  </a:cxn>
                  <a:cxn ang="0">
                    <a:pos x="0" y="3"/>
                  </a:cxn>
                </a:cxnLst>
                <a:rect l="0" t="0" r="r" b="b"/>
                <a:pathLst>
                  <a:path w="15" h="3">
                    <a:moveTo>
                      <a:pt x="0" y="3"/>
                    </a:moveTo>
                    <a:lnTo>
                      <a:pt x="0" y="3"/>
                    </a:lnTo>
                    <a:lnTo>
                      <a:pt x="15" y="0"/>
                    </a:lnTo>
                    <a:lnTo>
                      <a:pt x="15" y="0"/>
                    </a:lnTo>
                    <a:lnTo>
                      <a:pt x="15" y="3"/>
                    </a:lnTo>
                    <a:lnTo>
                      <a:pt x="0" y="3"/>
                    </a:lnTo>
                    <a:lnTo>
                      <a:pt x="0" y="3"/>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35" name="Freeform 95"/>
              <p:cNvSpPr>
                <a:spLocks noChangeAspect="1"/>
              </p:cNvSpPr>
              <p:nvPr/>
            </p:nvSpPr>
            <p:spPr bwMode="auto">
              <a:xfrm>
                <a:off x="5147" y="2308"/>
                <a:ext cx="3" cy="11"/>
              </a:xfrm>
              <a:custGeom>
                <a:avLst/>
                <a:gdLst/>
                <a:ahLst/>
                <a:cxnLst>
                  <a:cxn ang="0">
                    <a:pos x="0" y="12"/>
                  </a:cxn>
                  <a:cxn ang="0">
                    <a:pos x="0" y="12"/>
                  </a:cxn>
                  <a:cxn ang="0">
                    <a:pos x="0" y="0"/>
                  </a:cxn>
                  <a:cxn ang="0">
                    <a:pos x="0" y="0"/>
                  </a:cxn>
                  <a:cxn ang="0">
                    <a:pos x="0" y="0"/>
                  </a:cxn>
                  <a:cxn ang="0">
                    <a:pos x="0" y="12"/>
                  </a:cxn>
                  <a:cxn ang="0">
                    <a:pos x="0" y="12"/>
                  </a:cxn>
                </a:cxnLst>
                <a:rect l="0" t="0" r="r" b="b"/>
                <a:pathLst>
                  <a:path h="12">
                    <a:moveTo>
                      <a:pt x="0" y="12"/>
                    </a:moveTo>
                    <a:lnTo>
                      <a:pt x="0" y="12"/>
                    </a:lnTo>
                    <a:lnTo>
                      <a:pt x="0" y="0"/>
                    </a:lnTo>
                    <a:lnTo>
                      <a:pt x="0" y="0"/>
                    </a:lnTo>
                    <a:lnTo>
                      <a:pt x="0" y="0"/>
                    </a:lnTo>
                    <a:lnTo>
                      <a:pt x="0" y="12"/>
                    </a:lnTo>
                    <a:lnTo>
                      <a:pt x="0" y="12"/>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36" name="Freeform 96"/>
              <p:cNvSpPr>
                <a:spLocks noChangeAspect="1"/>
              </p:cNvSpPr>
              <p:nvPr/>
            </p:nvSpPr>
            <p:spPr bwMode="auto">
              <a:xfrm>
                <a:off x="5130" y="2308"/>
                <a:ext cx="3" cy="14"/>
              </a:xfrm>
              <a:custGeom>
                <a:avLst/>
                <a:gdLst/>
                <a:ahLst/>
                <a:cxnLst>
                  <a:cxn ang="0">
                    <a:pos x="4" y="15"/>
                  </a:cxn>
                  <a:cxn ang="0">
                    <a:pos x="0" y="15"/>
                  </a:cxn>
                  <a:cxn ang="0">
                    <a:pos x="0" y="4"/>
                  </a:cxn>
                  <a:cxn ang="0">
                    <a:pos x="4" y="0"/>
                  </a:cxn>
                  <a:cxn ang="0">
                    <a:pos x="4" y="4"/>
                  </a:cxn>
                  <a:cxn ang="0">
                    <a:pos x="4" y="15"/>
                  </a:cxn>
                  <a:cxn ang="0">
                    <a:pos x="4" y="15"/>
                  </a:cxn>
                </a:cxnLst>
                <a:rect l="0" t="0" r="r" b="b"/>
                <a:pathLst>
                  <a:path w="4" h="15">
                    <a:moveTo>
                      <a:pt x="4" y="15"/>
                    </a:moveTo>
                    <a:lnTo>
                      <a:pt x="0" y="15"/>
                    </a:lnTo>
                    <a:lnTo>
                      <a:pt x="0" y="4"/>
                    </a:lnTo>
                    <a:lnTo>
                      <a:pt x="4" y="0"/>
                    </a:lnTo>
                    <a:lnTo>
                      <a:pt x="4" y="4"/>
                    </a:lnTo>
                    <a:lnTo>
                      <a:pt x="4" y="15"/>
                    </a:lnTo>
                    <a:lnTo>
                      <a:pt x="4"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37" name="Freeform 97"/>
              <p:cNvSpPr>
                <a:spLocks noChangeAspect="1"/>
              </p:cNvSpPr>
              <p:nvPr/>
            </p:nvSpPr>
            <p:spPr bwMode="auto">
              <a:xfrm>
                <a:off x="5147" y="2291"/>
                <a:ext cx="3" cy="17"/>
              </a:xfrm>
              <a:custGeom>
                <a:avLst/>
                <a:gdLst/>
                <a:ahLst/>
                <a:cxnLst>
                  <a:cxn ang="0">
                    <a:pos x="0" y="15"/>
                  </a:cxn>
                  <a:cxn ang="0">
                    <a:pos x="0" y="11"/>
                  </a:cxn>
                  <a:cxn ang="0">
                    <a:pos x="0" y="4"/>
                  </a:cxn>
                  <a:cxn ang="0">
                    <a:pos x="0" y="0"/>
                  </a:cxn>
                  <a:cxn ang="0">
                    <a:pos x="0" y="4"/>
                  </a:cxn>
                  <a:cxn ang="0">
                    <a:pos x="0" y="11"/>
                  </a:cxn>
                  <a:cxn ang="0">
                    <a:pos x="0" y="15"/>
                  </a:cxn>
                </a:cxnLst>
                <a:rect l="0" t="0" r="r" b="b"/>
                <a:pathLst>
                  <a:path h="15">
                    <a:moveTo>
                      <a:pt x="0" y="15"/>
                    </a:moveTo>
                    <a:lnTo>
                      <a:pt x="0" y="11"/>
                    </a:lnTo>
                    <a:lnTo>
                      <a:pt x="0" y="4"/>
                    </a:lnTo>
                    <a:lnTo>
                      <a:pt x="0" y="0"/>
                    </a:lnTo>
                    <a:lnTo>
                      <a:pt x="0" y="4"/>
                    </a:lnTo>
                    <a:lnTo>
                      <a:pt x="0" y="11"/>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38" name="Freeform 98"/>
              <p:cNvSpPr>
                <a:spLocks noChangeAspect="1"/>
              </p:cNvSpPr>
              <p:nvPr/>
            </p:nvSpPr>
            <p:spPr bwMode="auto">
              <a:xfrm>
                <a:off x="5130" y="2297"/>
                <a:ext cx="3" cy="11"/>
              </a:xfrm>
              <a:custGeom>
                <a:avLst/>
                <a:gdLst/>
                <a:ahLst/>
                <a:cxnLst>
                  <a:cxn ang="0">
                    <a:pos x="4" y="11"/>
                  </a:cxn>
                  <a:cxn ang="0">
                    <a:pos x="0" y="11"/>
                  </a:cxn>
                  <a:cxn ang="0">
                    <a:pos x="0" y="0"/>
                  </a:cxn>
                  <a:cxn ang="0">
                    <a:pos x="4" y="0"/>
                  </a:cxn>
                  <a:cxn ang="0">
                    <a:pos x="4" y="0"/>
                  </a:cxn>
                  <a:cxn ang="0">
                    <a:pos x="4" y="11"/>
                  </a:cxn>
                  <a:cxn ang="0">
                    <a:pos x="4" y="11"/>
                  </a:cxn>
                </a:cxnLst>
                <a:rect l="0" t="0" r="r" b="b"/>
                <a:pathLst>
                  <a:path w="4" h="11">
                    <a:moveTo>
                      <a:pt x="4" y="11"/>
                    </a:moveTo>
                    <a:lnTo>
                      <a:pt x="0" y="11"/>
                    </a:lnTo>
                    <a:lnTo>
                      <a:pt x="0" y="0"/>
                    </a:lnTo>
                    <a:lnTo>
                      <a:pt x="4" y="0"/>
                    </a:lnTo>
                    <a:lnTo>
                      <a:pt x="4" y="0"/>
                    </a:lnTo>
                    <a:lnTo>
                      <a:pt x="4" y="11"/>
                    </a:lnTo>
                    <a:lnTo>
                      <a:pt x="4" y="11"/>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39" name="Freeform 99"/>
              <p:cNvSpPr>
                <a:spLocks noChangeAspect="1"/>
              </p:cNvSpPr>
              <p:nvPr/>
            </p:nvSpPr>
            <p:spPr bwMode="auto">
              <a:xfrm>
                <a:off x="5155" y="2289"/>
                <a:ext cx="14" cy="3"/>
              </a:xfrm>
              <a:custGeom>
                <a:avLst/>
                <a:gdLst/>
                <a:ahLst/>
                <a:cxnLst>
                  <a:cxn ang="0">
                    <a:pos x="0" y="4"/>
                  </a:cxn>
                  <a:cxn ang="0">
                    <a:pos x="0" y="4"/>
                  </a:cxn>
                  <a:cxn ang="0">
                    <a:pos x="15" y="0"/>
                  </a:cxn>
                  <a:cxn ang="0">
                    <a:pos x="15" y="0"/>
                  </a:cxn>
                  <a:cxn ang="0">
                    <a:pos x="15" y="4"/>
                  </a:cxn>
                  <a:cxn ang="0">
                    <a:pos x="0" y="4"/>
                  </a:cxn>
                  <a:cxn ang="0">
                    <a:pos x="0" y="4"/>
                  </a:cxn>
                </a:cxnLst>
                <a:rect l="0" t="0" r="r" b="b"/>
                <a:pathLst>
                  <a:path w="15" h="4">
                    <a:moveTo>
                      <a:pt x="0" y="4"/>
                    </a:moveTo>
                    <a:lnTo>
                      <a:pt x="0" y="4"/>
                    </a:lnTo>
                    <a:lnTo>
                      <a:pt x="15" y="0"/>
                    </a:lnTo>
                    <a:lnTo>
                      <a:pt x="15" y="0"/>
                    </a:lnTo>
                    <a:lnTo>
                      <a:pt x="15" y="4"/>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40" name="Freeform 100"/>
              <p:cNvSpPr>
                <a:spLocks noChangeAspect="1"/>
              </p:cNvSpPr>
              <p:nvPr/>
            </p:nvSpPr>
            <p:spPr bwMode="auto">
              <a:xfrm>
                <a:off x="5155" y="2302"/>
                <a:ext cx="14" cy="6"/>
              </a:xfrm>
              <a:custGeom>
                <a:avLst/>
                <a:gdLst/>
                <a:ahLst/>
                <a:cxnLst>
                  <a:cxn ang="0">
                    <a:pos x="0" y="4"/>
                  </a:cxn>
                  <a:cxn ang="0">
                    <a:pos x="0" y="0"/>
                  </a:cxn>
                  <a:cxn ang="0">
                    <a:pos x="15" y="0"/>
                  </a:cxn>
                  <a:cxn ang="0">
                    <a:pos x="15" y="0"/>
                  </a:cxn>
                  <a:cxn ang="0">
                    <a:pos x="15" y="0"/>
                  </a:cxn>
                  <a:cxn ang="0">
                    <a:pos x="0" y="4"/>
                  </a:cxn>
                  <a:cxn ang="0">
                    <a:pos x="0" y="4"/>
                  </a:cxn>
                </a:cxnLst>
                <a:rect l="0" t="0" r="r" b="b"/>
                <a:pathLst>
                  <a:path w="15" h="4">
                    <a:moveTo>
                      <a:pt x="0" y="4"/>
                    </a:moveTo>
                    <a:lnTo>
                      <a:pt x="0" y="0"/>
                    </a:lnTo>
                    <a:lnTo>
                      <a:pt x="15" y="0"/>
                    </a:lnTo>
                    <a:lnTo>
                      <a:pt x="15" y="0"/>
                    </a:lnTo>
                    <a:lnTo>
                      <a:pt x="15" y="0"/>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41" name="Freeform 101"/>
              <p:cNvSpPr>
                <a:spLocks noChangeAspect="1"/>
              </p:cNvSpPr>
              <p:nvPr/>
            </p:nvSpPr>
            <p:spPr bwMode="auto">
              <a:xfrm>
                <a:off x="5155" y="2319"/>
                <a:ext cx="14" cy="0"/>
              </a:xfrm>
              <a:custGeom>
                <a:avLst/>
                <a:gdLst/>
                <a:ahLst/>
                <a:cxnLst>
                  <a:cxn ang="0">
                    <a:pos x="0" y="0"/>
                  </a:cxn>
                  <a:cxn ang="0">
                    <a:pos x="0" y="0"/>
                  </a:cxn>
                  <a:cxn ang="0">
                    <a:pos x="15" y="0"/>
                  </a:cxn>
                  <a:cxn ang="0">
                    <a:pos x="15" y="0"/>
                  </a:cxn>
                  <a:cxn ang="0">
                    <a:pos x="15" y="0"/>
                  </a:cxn>
                  <a:cxn ang="0">
                    <a:pos x="0" y="0"/>
                  </a:cxn>
                  <a:cxn ang="0">
                    <a:pos x="0" y="0"/>
                  </a:cxn>
                </a:cxnLst>
                <a:rect l="0" t="0" r="r" b="b"/>
                <a:pathLst>
                  <a:path w="15">
                    <a:moveTo>
                      <a:pt x="0" y="0"/>
                    </a:moveTo>
                    <a:lnTo>
                      <a:pt x="0" y="0"/>
                    </a:lnTo>
                    <a:lnTo>
                      <a:pt x="15" y="0"/>
                    </a:lnTo>
                    <a:lnTo>
                      <a:pt x="15" y="0"/>
                    </a:lnTo>
                    <a:lnTo>
                      <a:pt x="15" y="0"/>
                    </a:lnTo>
                    <a:lnTo>
                      <a:pt x="0" y="0"/>
                    </a:lnTo>
                    <a:lnTo>
                      <a:pt x="0" y="0"/>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42" name="Freeform 102"/>
              <p:cNvSpPr>
                <a:spLocks noChangeAspect="1"/>
              </p:cNvSpPr>
              <p:nvPr/>
            </p:nvSpPr>
            <p:spPr bwMode="auto">
              <a:xfrm>
                <a:off x="5169" y="2302"/>
                <a:ext cx="6" cy="17"/>
              </a:xfrm>
              <a:custGeom>
                <a:avLst/>
                <a:gdLst/>
                <a:ahLst/>
                <a:cxnLst>
                  <a:cxn ang="0">
                    <a:pos x="0" y="16"/>
                  </a:cxn>
                  <a:cxn ang="0">
                    <a:pos x="0" y="12"/>
                  </a:cxn>
                  <a:cxn ang="0">
                    <a:pos x="0" y="4"/>
                  </a:cxn>
                  <a:cxn ang="0">
                    <a:pos x="0" y="0"/>
                  </a:cxn>
                  <a:cxn ang="0">
                    <a:pos x="4" y="0"/>
                  </a:cxn>
                  <a:cxn ang="0">
                    <a:pos x="4" y="12"/>
                  </a:cxn>
                  <a:cxn ang="0">
                    <a:pos x="0" y="16"/>
                  </a:cxn>
                </a:cxnLst>
                <a:rect l="0" t="0" r="r" b="b"/>
                <a:pathLst>
                  <a:path w="4" h="16">
                    <a:moveTo>
                      <a:pt x="0" y="16"/>
                    </a:moveTo>
                    <a:lnTo>
                      <a:pt x="0" y="12"/>
                    </a:lnTo>
                    <a:lnTo>
                      <a:pt x="0" y="4"/>
                    </a:lnTo>
                    <a:lnTo>
                      <a:pt x="0" y="0"/>
                    </a:lnTo>
                    <a:lnTo>
                      <a:pt x="4" y="0"/>
                    </a:lnTo>
                    <a:lnTo>
                      <a:pt x="4" y="12"/>
                    </a:lnTo>
                    <a:lnTo>
                      <a:pt x="0"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43" name="Freeform 103"/>
              <p:cNvSpPr>
                <a:spLocks noChangeAspect="1"/>
              </p:cNvSpPr>
              <p:nvPr/>
            </p:nvSpPr>
            <p:spPr bwMode="auto">
              <a:xfrm>
                <a:off x="5155" y="2308"/>
                <a:ext cx="0" cy="11"/>
              </a:xfrm>
              <a:custGeom>
                <a:avLst/>
                <a:gdLst/>
                <a:ahLst/>
                <a:cxnLst>
                  <a:cxn ang="0">
                    <a:pos x="0" y="12"/>
                  </a:cxn>
                  <a:cxn ang="0">
                    <a:pos x="0" y="12"/>
                  </a:cxn>
                  <a:cxn ang="0">
                    <a:pos x="0" y="0"/>
                  </a:cxn>
                  <a:cxn ang="0">
                    <a:pos x="0" y="0"/>
                  </a:cxn>
                  <a:cxn ang="0">
                    <a:pos x="0" y="0"/>
                  </a:cxn>
                  <a:cxn ang="0">
                    <a:pos x="0" y="12"/>
                  </a:cxn>
                  <a:cxn ang="0">
                    <a:pos x="0" y="12"/>
                  </a:cxn>
                </a:cxnLst>
                <a:rect l="0" t="0" r="r" b="b"/>
                <a:pathLst>
                  <a:path h="12">
                    <a:moveTo>
                      <a:pt x="0" y="12"/>
                    </a:moveTo>
                    <a:lnTo>
                      <a:pt x="0" y="12"/>
                    </a:lnTo>
                    <a:lnTo>
                      <a:pt x="0" y="0"/>
                    </a:lnTo>
                    <a:lnTo>
                      <a:pt x="0" y="0"/>
                    </a:lnTo>
                    <a:lnTo>
                      <a:pt x="0" y="0"/>
                    </a:lnTo>
                    <a:lnTo>
                      <a:pt x="0" y="12"/>
                    </a:lnTo>
                    <a:lnTo>
                      <a:pt x="0" y="12"/>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44" name="Freeform 104"/>
              <p:cNvSpPr>
                <a:spLocks noChangeAspect="1"/>
              </p:cNvSpPr>
              <p:nvPr/>
            </p:nvSpPr>
            <p:spPr bwMode="auto">
              <a:xfrm>
                <a:off x="5169" y="2289"/>
                <a:ext cx="6" cy="14"/>
              </a:xfrm>
              <a:custGeom>
                <a:avLst/>
                <a:gdLst/>
                <a:ahLst/>
                <a:cxnLst>
                  <a:cxn ang="0">
                    <a:pos x="0" y="15"/>
                  </a:cxn>
                  <a:cxn ang="0">
                    <a:pos x="0" y="15"/>
                  </a:cxn>
                  <a:cxn ang="0">
                    <a:pos x="0" y="4"/>
                  </a:cxn>
                  <a:cxn ang="0">
                    <a:pos x="0" y="0"/>
                  </a:cxn>
                  <a:cxn ang="0">
                    <a:pos x="4" y="4"/>
                  </a:cxn>
                  <a:cxn ang="0">
                    <a:pos x="4" y="15"/>
                  </a:cxn>
                  <a:cxn ang="0">
                    <a:pos x="0" y="15"/>
                  </a:cxn>
                </a:cxnLst>
                <a:rect l="0" t="0" r="r" b="b"/>
                <a:pathLst>
                  <a:path w="4" h="15">
                    <a:moveTo>
                      <a:pt x="0" y="15"/>
                    </a:moveTo>
                    <a:lnTo>
                      <a:pt x="0" y="15"/>
                    </a:lnTo>
                    <a:lnTo>
                      <a:pt x="0" y="4"/>
                    </a:lnTo>
                    <a:lnTo>
                      <a:pt x="0" y="0"/>
                    </a:lnTo>
                    <a:lnTo>
                      <a:pt x="4" y="4"/>
                    </a:lnTo>
                    <a:lnTo>
                      <a:pt x="4" y="15"/>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45" name="Freeform 105"/>
              <p:cNvSpPr>
                <a:spLocks noChangeAspect="1"/>
              </p:cNvSpPr>
              <p:nvPr/>
            </p:nvSpPr>
            <p:spPr bwMode="auto">
              <a:xfrm>
                <a:off x="5155" y="2291"/>
                <a:ext cx="0" cy="11"/>
              </a:xfrm>
              <a:custGeom>
                <a:avLst/>
                <a:gdLst/>
                <a:ahLst/>
                <a:cxnLst>
                  <a:cxn ang="0">
                    <a:pos x="0" y="11"/>
                  </a:cxn>
                  <a:cxn ang="0">
                    <a:pos x="0" y="11"/>
                  </a:cxn>
                  <a:cxn ang="0">
                    <a:pos x="0" y="0"/>
                  </a:cxn>
                  <a:cxn ang="0">
                    <a:pos x="0" y="0"/>
                  </a:cxn>
                  <a:cxn ang="0">
                    <a:pos x="0" y="0"/>
                  </a:cxn>
                  <a:cxn ang="0">
                    <a:pos x="0" y="11"/>
                  </a:cxn>
                  <a:cxn ang="0">
                    <a:pos x="0" y="11"/>
                  </a:cxn>
                </a:cxnLst>
                <a:rect l="0" t="0" r="r" b="b"/>
                <a:pathLst>
                  <a:path h="11">
                    <a:moveTo>
                      <a:pt x="0" y="11"/>
                    </a:moveTo>
                    <a:lnTo>
                      <a:pt x="0" y="11"/>
                    </a:lnTo>
                    <a:lnTo>
                      <a:pt x="0" y="0"/>
                    </a:lnTo>
                    <a:lnTo>
                      <a:pt x="0" y="0"/>
                    </a:lnTo>
                    <a:lnTo>
                      <a:pt x="0" y="0"/>
                    </a:lnTo>
                    <a:lnTo>
                      <a:pt x="0" y="11"/>
                    </a:lnTo>
                    <a:lnTo>
                      <a:pt x="0" y="11"/>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46" name="Freeform 106"/>
              <p:cNvSpPr>
                <a:spLocks noChangeAspect="1"/>
              </p:cNvSpPr>
              <p:nvPr/>
            </p:nvSpPr>
            <p:spPr bwMode="auto">
              <a:xfrm>
                <a:off x="5000" y="2350"/>
                <a:ext cx="39" cy="42"/>
              </a:xfrm>
              <a:custGeom>
                <a:avLst/>
                <a:gdLst/>
                <a:ahLst/>
                <a:cxnLst>
                  <a:cxn ang="0">
                    <a:pos x="0" y="4"/>
                  </a:cxn>
                  <a:cxn ang="0">
                    <a:pos x="38" y="0"/>
                  </a:cxn>
                  <a:cxn ang="0">
                    <a:pos x="38" y="38"/>
                  </a:cxn>
                  <a:cxn ang="0">
                    <a:pos x="0" y="42"/>
                  </a:cxn>
                  <a:cxn ang="0">
                    <a:pos x="0" y="4"/>
                  </a:cxn>
                </a:cxnLst>
                <a:rect l="0" t="0" r="r" b="b"/>
                <a:pathLst>
                  <a:path w="38" h="42">
                    <a:moveTo>
                      <a:pt x="0" y="4"/>
                    </a:moveTo>
                    <a:lnTo>
                      <a:pt x="38" y="0"/>
                    </a:lnTo>
                    <a:lnTo>
                      <a:pt x="38" y="38"/>
                    </a:lnTo>
                    <a:lnTo>
                      <a:pt x="0" y="42"/>
                    </a:lnTo>
                    <a:lnTo>
                      <a:pt x="0" y="4"/>
                    </a:lnTo>
                    <a:close/>
                  </a:path>
                </a:pathLst>
              </a:custGeom>
              <a:solidFill>
                <a:srgbClr val="FFFFF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47" name="Freeform 107"/>
              <p:cNvSpPr>
                <a:spLocks noChangeAspect="1"/>
              </p:cNvSpPr>
              <p:nvPr/>
            </p:nvSpPr>
            <p:spPr bwMode="auto">
              <a:xfrm>
                <a:off x="5000" y="2350"/>
                <a:ext cx="39" cy="42"/>
              </a:xfrm>
              <a:custGeom>
                <a:avLst/>
                <a:gdLst/>
                <a:ahLst/>
                <a:cxnLst>
                  <a:cxn ang="0">
                    <a:pos x="0" y="4"/>
                  </a:cxn>
                  <a:cxn ang="0">
                    <a:pos x="38" y="0"/>
                  </a:cxn>
                  <a:cxn ang="0">
                    <a:pos x="38" y="38"/>
                  </a:cxn>
                  <a:cxn ang="0">
                    <a:pos x="0" y="42"/>
                  </a:cxn>
                  <a:cxn ang="0">
                    <a:pos x="0" y="4"/>
                  </a:cxn>
                </a:cxnLst>
                <a:rect l="0" t="0" r="r" b="b"/>
                <a:pathLst>
                  <a:path w="38" h="42">
                    <a:moveTo>
                      <a:pt x="0" y="4"/>
                    </a:moveTo>
                    <a:lnTo>
                      <a:pt x="38" y="0"/>
                    </a:lnTo>
                    <a:lnTo>
                      <a:pt x="38" y="38"/>
                    </a:lnTo>
                    <a:lnTo>
                      <a:pt x="0" y="42"/>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48" name="Freeform 108"/>
              <p:cNvSpPr>
                <a:spLocks noChangeAspect="1"/>
              </p:cNvSpPr>
              <p:nvPr/>
            </p:nvSpPr>
            <p:spPr bwMode="auto">
              <a:xfrm>
                <a:off x="5055" y="2341"/>
                <a:ext cx="36" cy="42"/>
              </a:xfrm>
              <a:custGeom>
                <a:avLst/>
                <a:gdLst/>
                <a:ahLst/>
                <a:cxnLst>
                  <a:cxn ang="0">
                    <a:pos x="0" y="4"/>
                  </a:cxn>
                  <a:cxn ang="0">
                    <a:pos x="37" y="0"/>
                  </a:cxn>
                  <a:cxn ang="0">
                    <a:pos x="37" y="38"/>
                  </a:cxn>
                  <a:cxn ang="0">
                    <a:pos x="0" y="42"/>
                  </a:cxn>
                  <a:cxn ang="0">
                    <a:pos x="0" y="4"/>
                  </a:cxn>
                </a:cxnLst>
                <a:rect l="0" t="0" r="r" b="b"/>
                <a:pathLst>
                  <a:path w="37" h="42">
                    <a:moveTo>
                      <a:pt x="0" y="4"/>
                    </a:moveTo>
                    <a:lnTo>
                      <a:pt x="37" y="0"/>
                    </a:lnTo>
                    <a:lnTo>
                      <a:pt x="37" y="38"/>
                    </a:lnTo>
                    <a:lnTo>
                      <a:pt x="0" y="42"/>
                    </a:lnTo>
                    <a:lnTo>
                      <a:pt x="0" y="4"/>
                    </a:lnTo>
                    <a:close/>
                  </a:path>
                </a:pathLst>
              </a:custGeom>
              <a:solidFill>
                <a:srgbClr val="FFFFF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49" name="Freeform 109"/>
              <p:cNvSpPr>
                <a:spLocks noChangeAspect="1"/>
              </p:cNvSpPr>
              <p:nvPr/>
            </p:nvSpPr>
            <p:spPr bwMode="auto">
              <a:xfrm>
                <a:off x="5055" y="2341"/>
                <a:ext cx="36" cy="42"/>
              </a:xfrm>
              <a:custGeom>
                <a:avLst/>
                <a:gdLst/>
                <a:ahLst/>
                <a:cxnLst>
                  <a:cxn ang="0">
                    <a:pos x="0" y="4"/>
                  </a:cxn>
                  <a:cxn ang="0">
                    <a:pos x="37" y="0"/>
                  </a:cxn>
                  <a:cxn ang="0">
                    <a:pos x="37" y="38"/>
                  </a:cxn>
                  <a:cxn ang="0">
                    <a:pos x="0" y="42"/>
                  </a:cxn>
                  <a:cxn ang="0">
                    <a:pos x="0" y="4"/>
                  </a:cxn>
                </a:cxnLst>
                <a:rect l="0" t="0" r="r" b="b"/>
                <a:pathLst>
                  <a:path w="37" h="42">
                    <a:moveTo>
                      <a:pt x="0" y="4"/>
                    </a:moveTo>
                    <a:lnTo>
                      <a:pt x="37" y="0"/>
                    </a:lnTo>
                    <a:lnTo>
                      <a:pt x="37" y="38"/>
                    </a:lnTo>
                    <a:lnTo>
                      <a:pt x="0" y="42"/>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50" name="Freeform 110"/>
              <p:cNvSpPr>
                <a:spLocks noChangeAspect="1"/>
              </p:cNvSpPr>
              <p:nvPr/>
            </p:nvSpPr>
            <p:spPr bwMode="auto">
              <a:xfrm>
                <a:off x="5000" y="2358"/>
                <a:ext cx="39" cy="25"/>
              </a:xfrm>
              <a:custGeom>
                <a:avLst/>
                <a:gdLst/>
                <a:ahLst/>
                <a:cxnLst>
                  <a:cxn ang="0">
                    <a:pos x="0" y="7"/>
                  </a:cxn>
                  <a:cxn ang="0">
                    <a:pos x="38" y="0"/>
                  </a:cxn>
                  <a:cxn ang="0">
                    <a:pos x="38" y="22"/>
                  </a:cxn>
                  <a:cxn ang="0">
                    <a:pos x="0" y="26"/>
                  </a:cxn>
                  <a:cxn ang="0">
                    <a:pos x="0" y="7"/>
                  </a:cxn>
                </a:cxnLst>
                <a:rect l="0" t="0" r="r" b="b"/>
                <a:pathLst>
                  <a:path w="38" h="26">
                    <a:moveTo>
                      <a:pt x="0" y="7"/>
                    </a:moveTo>
                    <a:lnTo>
                      <a:pt x="38" y="0"/>
                    </a:lnTo>
                    <a:lnTo>
                      <a:pt x="38" y="22"/>
                    </a:lnTo>
                    <a:lnTo>
                      <a:pt x="0" y="26"/>
                    </a:lnTo>
                    <a:lnTo>
                      <a:pt x="0" y="7"/>
                    </a:lnTo>
                    <a:close/>
                  </a:path>
                </a:pathLst>
              </a:custGeom>
              <a:solidFill>
                <a:srgbClr val="FF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51" name="Freeform 111"/>
              <p:cNvSpPr>
                <a:spLocks noChangeAspect="1"/>
              </p:cNvSpPr>
              <p:nvPr/>
            </p:nvSpPr>
            <p:spPr bwMode="auto">
              <a:xfrm>
                <a:off x="5000" y="2358"/>
                <a:ext cx="39" cy="25"/>
              </a:xfrm>
              <a:custGeom>
                <a:avLst/>
                <a:gdLst/>
                <a:ahLst/>
                <a:cxnLst>
                  <a:cxn ang="0">
                    <a:pos x="0" y="7"/>
                  </a:cxn>
                  <a:cxn ang="0">
                    <a:pos x="38" y="0"/>
                  </a:cxn>
                  <a:cxn ang="0">
                    <a:pos x="38" y="22"/>
                  </a:cxn>
                  <a:cxn ang="0">
                    <a:pos x="0" y="26"/>
                  </a:cxn>
                  <a:cxn ang="0">
                    <a:pos x="0" y="7"/>
                  </a:cxn>
                </a:cxnLst>
                <a:rect l="0" t="0" r="r" b="b"/>
                <a:pathLst>
                  <a:path w="38" h="26">
                    <a:moveTo>
                      <a:pt x="0" y="7"/>
                    </a:moveTo>
                    <a:lnTo>
                      <a:pt x="38" y="0"/>
                    </a:lnTo>
                    <a:lnTo>
                      <a:pt x="38" y="22"/>
                    </a:lnTo>
                    <a:lnTo>
                      <a:pt x="0" y="26"/>
                    </a:lnTo>
                    <a:lnTo>
                      <a:pt x="0" y="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52" name="Freeform 112"/>
              <p:cNvSpPr>
                <a:spLocks noChangeAspect="1"/>
              </p:cNvSpPr>
              <p:nvPr/>
            </p:nvSpPr>
            <p:spPr bwMode="auto">
              <a:xfrm>
                <a:off x="5055" y="2352"/>
                <a:ext cx="36" cy="25"/>
              </a:xfrm>
              <a:custGeom>
                <a:avLst/>
                <a:gdLst/>
                <a:ahLst/>
                <a:cxnLst>
                  <a:cxn ang="0">
                    <a:pos x="0" y="4"/>
                  </a:cxn>
                  <a:cxn ang="0">
                    <a:pos x="37" y="0"/>
                  </a:cxn>
                  <a:cxn ang="0">
                    <a:pos x="37" y="19"/>
                  </a:cxn>
                  <a:cxn ang="0">
                    <a:pos x="0" y="23"/>
                  </a:cxn>
                  <a:cxn ang="0">
                    <a:pos x="0" y="4"/>
                  </a:cxn>
                </a:cxnLst>
                <a:rect l="0" t="0" r="r" b="b"/>
                <a:pathLst>
                  <a:path w="37" h="23">
                    <a:moveTo>
                      <a:pt x="0" y="4"/>
                    </a:moveTo>
                    <a:lnTo>
                      <a:pt x="37" y="0"/>
                    </a:lnTo>
                    <a:lnTo>
                      <a:pt x="37" y="19"/>
                    </a:lnTo>
                    <a:lnTo>
                      <a:pt x="0" y="23"/>
                    </a:lnTo>
                    <a:lnTo>
                      <a:pt x="0" y="4"/>
                    </a:lnTo>
                    <a:close/>
                  </a:path>
                </a:pathLst>
              </a:custGeom>
              <a:solidFill>
                <a:srgbClr val="FFFF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53" name="Freeform 113"/>
              <p:cNvSpPr>
                <a:spLocks noChangeAspect="1"/>
              </p:cNvSpPr>
              <p:nvPr/>
            </p:nvSpPr>
            <p:spPr bwMode="auto">
              <a:xfrm>
                <a:off x="5055" y="2352"/>
                <a:ext cx="36" cy="25"/>
              </a:xfrm>
              <a:custGeom>
                <a:avLst/>
                <a:gdLst/>
                <a:ahLst/>
                <a:cxnLst>
                  <a:cxn ang="0">
                    <a:pos x="0" y="4"/>
                  </a:cxn>
                  <a:cxn ang="0">
                    <a:pos x="37" y="0"/>
                  </a:cxn>
                  <a:cxn ang="0">
                    <a:pos x="37" y="19"/>
                  </a:cxn>
                  <a:cxn ang="0">
                    <a:pos x="0" y="23"/>
                  </a:cxn>
                  <a:cxn ang="0">
                    <a:pos x="0" y="4"/>
                  </a:cxn>
                </a:cxnLst>
                <a:rect l="0" t="0" r="r" b="b"/>
                <a:pathLst>
                  <a:path w="37" h="23">
                    <a:moveTo>
                      <a:pt x="0" y="4"/>
                    </a:moveTo>
                    <a:lnTo>
                      <a:pt x="37" y="0"/>
                    </a:lnTo>
                    <a:lnTo>
                      <a:pt x="37" y="19"/>
                    </a:lnTo>
                    <a:lnTo>
                      <a:pt x="0" y="23"/>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54" name="Freeform 114"/>
              <p:cNvSpPr>
                <a:spLocks noChangeAspect="1"/>
              </p:cNvSpPr>
              <p:nvPr/>
            </p:nvSpPr>
            <p:spPr bwMode="auto">
              <a:xfrm>
                <a:off x="5016" y="2308"/>
                <a:ext cx="22" cy="22"/>
              </a:xfrm>
              <a:custGeom>
                <a:avLst/>
                <a:gdLst/>
                <a:ahLst/>
                <a:cxnLst>
                  <a:cxn ang="0">
                    <a:pos x="11" y="0"/>
                  </a:cxn>
                  <a:cxn ang="0">
                    <a:pos x="11" y="0"/>
                  </a:cxn>
                  <a:cxn ang="0">
                    <a:pos x="15" y="0"/>
                  </a:cxn>
                  <a:cxn ang="0">
                    <a:pos x="19" y="0"/>
                  </a:cxn>
                  <a:cxn ang="0">
                    <a:pos x="19" y="4"/>
                  </a:cxn>
                  <a:cxn ang="0">
                    <a:pos x="19" y="4"/>
                  </a:cxn>
                  <a:cxn ang="0">
                    <a:pos x="23" y="8"/>
                  </a:cxn>
                  <a:cxn ang="0">
                    <a:pos x="23" y="8"/>
                  </a:cxn>
                  <a:cxn ang="0">
                    <a:pos x="23" y="12"/>
                  </a:cxn>
                  <a:cxn ang="0">
                    <a:pos x="23" y="12"/>
                  </a:cxn>
                  <a:cxn ang="0">
                    <a:pos x="23" y="15"/>
                  </a:cxn>
                  <a:cxn ang="0">
                    <a:pos x="19" y="19"/>
                  </a:cxn>
                  <a:cxn ang="0">
                    <a:pos x="19" y="19"/>
                  </a:cxn>
                  <a:cxn ang="0">
                    <a:pos x="19" y="23"/>
                  </a:cxn>
                  <a:cxn ang="0">
                    <a:pos x="15" y="23"/>
                  </a:cxn>
                  <a:cxn ang="0">
                    <a:pos x="11" y="23"/>
                  </a:cxn>
                  <a:cxn ang="0">
                    <a:pos x="11" y="23"/>
                  </a:cxn>
                  <a:cxn ang="0">
                    <a:pos x="7" y="23"/>
                  </a:cxn>
                  <a:cxn ang="0">
                    <a:pos x="7" y="23"/>
                  </a:cxn>
                  <a:cxn ang="0">
                    <a:pos x="4" y="23"/>
                  </a:cxn>
                  <a:cxn ang="0">
                    <a:pos x="4" y="23"/>
                  </a:cxn>
                  <a:cxn ang="0">
                    <a:pos x="4" y="19"/>
                  </a:cxn>
                  <a:cxn ang="0">
                    <a:pos x="0" y="19"/>
                  </a:cxn>
                  <a:cxn ang="0">
                    <a:pos x="0" y="15"/>
                  </a:cxn>
                  <a:cxn ang="0">
                    <a:pos x="0" y="15"/>
                  </a:cxn>
                  <a:cxn ang="0">
                    <a:pos x="0" y="12"/>
                  </a:cxn>
                  <a:cxn ang="0">
                    <a:pos x="0" y="8"/>
                  </a:cxn>
                  <a:cxn ang="0">
                    <a:pos x="4" y="8"/>
                  </a:cxn>
                  <a:cxn ang="0">
                    <a:pos x="4" y="4"/>
                  </a:cxn>
                  <a:cxn ang="0">
                    <a:pos x="4" y="4"/>
                  </a:cxn>
                  <a:cxn ang="0">
                    <a:pos x="7" y="4"/>
                  </a:cxn>
                  <a:cxn ang="0">
                    <a:pos x="7" y="0"/>
                  </a:cxn>
                  <a:cxn ang="0">
                    <a:pos x="11" y="0"/>
                  </a:cxn>
                </a:cxnLst>
                <a:rect l="0" t="0" r="r" b="b"/>
                <a:pathLst>
                  <a:path w="23" h="23">
                    <a:moveTo>
                      <a:pt x="11" y="0"/>
                    </a:moveTo>
                    <a:lnTo>
                      <a:pt x="11" y="0"/>
                    </a:lnTo>
                    <a:lnTo>
                      <a:pt x="15" y="0"/>
                    </a:lnTo>
                    <a:lnTo>
                      <a:pt x="19" y="0"/>
                    </a:lnTo>
                    <a:lnTo>
                      <a:pt x="19" y="4"/>
                    </a:lnTo>
                    <a:lnTo>
                      <a:pt x="19" y="4"/>
                    </a:lnTo>
                    <a:lnTo>
                      <a:pt x="23" y="8"/>
                    </a:lnTo>
                    <a:lnTo>
                      <a:pt x="23" y="8"/>
                    </a:lnTo>
                    <a:lnTo>
                      <a:pt x="23" y="12"/>
                    </a:lnTo>
                    <a:lnTo>
                      <a:pt x="23" y="12"/>
                    </a:lnTo>
                    <a:lnTo>
                      <a:pt x="23" y="15"/>
                    </a:lnTo>
                    <a:lnTo>
                      <a:pt x="19" y="19"/>
                    </a:lnTo>
                    <a:lnTo>
                      <a:pt x="19" y="19"/>
                    </a:lnTo>
                    <a:lnTo>
                      <a:pt x="19" y="23"/>
                    </a:lnTo>
                    <a:lnTo>
                      <a:pt x="15" y="23"/>
                    </a:lnTo>
                    <a:lnTo>
                      <a:pt x="11" y="23"/>
                    </a:lnTo>
                    <a:lnTo>
                      <a:pt x="11" y="23"/>
                    </a:lnTo>
                    <a:lnTo>
                      <a:pt x="7" y="23"/>
                    </a:lnTo>
                    <a:lnTo>
                      <a:pt x="7" y="23"/>
                    </a:lnTo>
                    <a:lnTo>
                      <a:pt x="4" y="23"/>
                    </a:lnTo>
                    <a:lnTo>
                      <a:pt x="4" y="23"/>
                    </a:lnTo>
                    <a:lnTo>
                      <a:pt x="4" y="19"/>
                    </a:lnTo>
                    <a:lnTo>
                      <a:pt x="0" y="19"/>
                    </a:lnTo>
                    <a:lnTo>
                      <a:pt x="0" y="15"/>
                    </a:lnTo>
                    <a:lnTo>
                      <a:pt x="0" y="15"/>
                    </a:lnTo>
                    <a:lnTo>
                      <a:pt x="0" y="12"/>
                    </a:lnTo>
                    <a:lnTo>
                      <a:pt x="0" y="8"/>
                    </a:lnTo>
                    <a:lnTo>
                      <a:pt x="4" y="8"/>
                    </a:lnTo>
                    <a:lnTo>
                      <a:pt x="4" y="4"/>
                    </a:lnTo>
                    <a:lnTo>
                      <a:pt x="4" y="4"/>
                    </a:lnTo>
                    <a:lnTo>
                      <a:pt x="7" y="4"/>
                    </a:lnTo>
                    <a:lnTo>
                      <a:pt x="7" y="0"/>
                    </a:lnTo>
                    <a:lnTo>
                      <a:pt x="11" y="0"/>
                    </a:lnTo>
                    <a:close/>
                  </a:path>
                </a:pathLst>
              </a:custGeom>
              <a:solidFill>
                <a:srgbClr val="FFFFF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55" name="Freeform 115"/>
              <p:cNvSpPr>
                <a:spLocks noChangeAspect="1"/>
              </p:cNvSpPr>
              <p:nvPr/>
            </p:nvSpPr>
            <p:spPr bwMode="auto">
              <a:xfrm>
                <a:off x="5016" y="2308"/>
                <a:ext cx="22" cy="22"/>
              </a:xfrm>
              <a:custGeom>
                <a:avLst/>
                <a:gdLst/>
                <a:ahLst/>
                <a:cxnLst>
                  <a:cxn ang="0">
                    <a:pos x="11" y="0"/>
                  </a:cxn>
                  <a:cxn ang="0">
                    <a:pos x="11" y="0"/>
                  </a:cxn>
                  <a:cxn ang="0">
                    <a:pos x="11" y="0"/>
                  </a:cxn>
                  <a:cxn ang="0">
                    <a:pos x="15" y="0"/>
                  </a:cxn>
                  <a:cxn ang="0">
                    <a:pos x="19" y="0"/>
                  </a:cxn>
                  <a:cxn ang="0">
                    <a:pos x="19" y="4"/>
                  </a:cxn>
                  <a:cxn ang="0">
                    <a:pos x="19" y="4"/>
                  </a:cxn>
                  <a:cxn ang="0">
                    <a:pos x="23" y="8"/>
                  </a:cxn>
                  <a:cxn ang="0">
                    <a:pos x="23" y="8"/>
                  </a:cxn>
                  <a:cxn ang="0">
                    <a:pos x="23" y="12"/>
                  </a:cxn>
                  <a:cxn ang="0">
                    <a:pos x="23" y="12"/>
                  </a:cxn>
                  <a:cxn ang="0">
                    <a:pos x="23" y="15"/>
                  </a:cxn>
                  <a:cxn ang="0">
                    <a:pos x="19" y="19"/>
                  </a:cxn>
                  <a:cxn ang="0">
                    <a:pos x="19" y="19"/>
                  </a:cxn>
                  <a:cxn ang="0">
                    <a:pos x="19" y="23"/>
                  </a:cxn>
                  <a:cxn ang="0">
                    <a:pos x="15" y="23"/>
                  </a:cxn>
                  <a:cxn ang="0">
                    <a:pos x="11" y="23"/>
                  </a:cxn>
                  <a:cxn ang="0">
                    <a:pos x="11" y="23"/>
                  </a:cxn>
                  <a:cxn ang="0">
                    <a:pos x="7" y="23"/>
                  </a:cxn>
                  <a:cxn ang="0">
                    <a:pos x="7" y="23"/>
                  </a:cxn>
                  <a:cxn ang="0">
                    <a:pos x="4" y="23"/>
                  </a:cxn>
                  <a:cxn ang="0">
                    <a:pos x="4" y="23"/>
                  </a:cxn>
                  <a:cxn ang="0">
                    <a:pos x="4" y="19"/>
                  </a:cxn>
                  <a:cxn ang="0">
                    <a:pos x="0" y="19"/>
                  </a:cxn>
                  <a:cxn ang="0">
                    <a:pos x="0" y="15"/>
                  </a:cxn>
                  <a:cxn ang="0">
                    <a:pos x="0" y="15"/>
                  </a:cxn>
                  <a:cxn ang="0">
                    <a:pos x="0" y="12"/>
                  </a:cxn>
                  <a:cxn ang="0">
                    <a:pos x="0" y="8"/>
                  </a:cxn>
                  <a:cxn ang="0">
                    <a:pos x="4" y="8"/>
                  </a:cxn>
                  <a:cxn ang="0">
                    <a:pos x="4" y="4"/>
                  </a:cxn>
                  <a:cxn ang="0">
                    <a:pos x="4" y="4"/>
                  </a:cxn>
                  <a:cxn ang="0">
                    <a:pos x="7" y="4"/>
                  </a:cxn>
                  <a:cxn ang="0">
                    <a:pos x="7" y="0"/>
                  </a:cxn>
                  <a:cxn ang="0">
                    <a:pos x="11" y="0"/>
                  </a:cxn>
                </a:cxnLst>
                <a:rect l="0" t="0" r="r" b="b"/>
                <a:pathLst>
                  <a:path w="23" h="23">
                    <a:moveTo>
                      <a:pt x="11" y="0"/>
                    </a:moveTo>
                    <a:lnTo>
                      <a:pt x="11" y="0"/>
                    </a:lnTo>
                    <a:lnTo>
                      <a:pt x="11" y="0"/>
                    </a:lnTo>
                    <a:lnTo>
                      <a:pt x="15" y="0"/>
                    </a:lnTo>
                    <a:lnTo>
                      <a:pt x="19" y="0"/>
                    </a:lnTo>
                    <a:lnTo>
                      <a:pt x="19" y="4"/>
                    </a:lnTo>
                    <a:lnTo>
                      <a:pt x="19" y="4"/>
                    </a:lnTo>
                    <a:lnTo>
                      <a:pt x="23" y="8"/>
                    </a:lnTo>
                    <a:lnTo>
                      <a:pt x="23" y="8"/>
                    </a:lnTo>
                    <a:lnTo>
                      <a:pt x="23" y="12"/>
                    </a:lnTo>
                    <a:lnTo>
                      <a:pt x="23" y="12"/>
                    </a:lnTo>
                    <a:lnTo>
                      <a:pt x="23" y="15"/>
                    </a:lnTo>
                    <a:lnTo>
                      <a:pt x="19" y="19"/>
                    </a:lnTo>
                    <a:lnTo>
                      <a:pt x="19" y="19"/>
                    </a:lnTo>
                    <a:lnTo>
                      <a:pt x="19" y="23"/>
                    </a:lnTo>
                    <a:lnTo>
                      <a:pt x="15" y="23"/>
                    </a:lnTo>
                    <a:lnTo>
                      <a:pt x="11" y="23"/>
                    </a:lnTo>
                    <a:lnTo>
                      <a:pt x="11" y="23"/>
                    </a:lnTo>
                    <a:lnTo>
                      <a:pt x="7" y="23"/>
                    </a:lnTo>
                    <a:lnTo>
                      <a:pt x="7" y="23"/>
                    </a:lnTo>
                    <a:lnTo>
                      <a:pt x="4" y="23"/>
                    </a:lnTo>
                    <a:lnTo>
                      <a:pt x="4" y="23"/>
                    </a:lnTo>
                    <a:lnTo>
                      <a:pt x="4" y="19"/>
                    </a:lnTo>
                    <a:lnTo>
                      <a:pt x="0" y="19"/>
                    </a:lnTo>
                    <a:lnTo>
                      <a:pt x="0" y="15"/>
                    </a:lnTo>
                    <a:lnTo>
                      <a:pt x="0" y="15"/>
                    </a:lnTo>
                    <a:lnTo>
                      <a:pt x="0" y="12"/>
                    </a:lnTo>
                    <a:lnTo>
                      <a:pt x="0" y="8"/>
                    </a:lnTo>
                    <a:lnTo>
                      <a:pt x="4" y="8"/>
                    </a:lnTo>
                    <a:lnTo>
                      <a:pt x="4" y="4"/>
                    </a:lnTo>
                    <a:lnTo>
                      <a:pt x="4" y="4"/>
                    </a:lnTo>
                    <a:lnTo>
                      <a:pt x="7" y="4"/>
                    </a:lnTo>
                    <a:lnTo>
                      <a:pt x="7" y="0"/>
                    </a:lnTo>
                    <a:lnTo>
                      <a:pt x="11"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56" name="Freeform 116"/>
              <p:cNvSpPr>
                <a:spLocks noChangeAspect="1"/>
              </p:cNvSpPr>
              <p:nvPr/>
            </p:nvSpPr>
            <p:spPr bwMode="auto">
              <a:xfrm>
                <a:off x="5016" y="2319"/>
                <a:ext cx="19" cy="3"/>
              </a:xfrm>
              <a:custGeom>
                <a:avLst/>
                <a:gdLst/>
                <a:ahLst/>
                <a:cxnLst>
                  <a:cxn ang="0">
                    <a:pos x="19" y="0"/>
                  </a:cxn>
                  <a:cxn ang="0">
                    <a:pos x="11" y="0"/>
                  </a:cxn>
                  <a:cxn ang="0">
                    <a:pos x="11" y="0"/>
                  </a:cxn>
                  <a:cxn ang="0">
                    <a:pos x="11" y="0"/>
                  </a:cxn>
                  <a:cxn ang="0">
                    <a:pos x="7" y="0"/>
                  </a:cxn>
                  <a:cxn ang="0">
                    <a:pos x="7" y="0"/>
                  </a:cxn>
                  <a:cxn ang="0">
                    <a:pos x="0" y="0"/>
                  </a:cxn>
                  <a:cxn ang="0">
                    <a:pos x="0" y="3"/>
                  </a:cxn>
                  <a:cxn ang="0">
                    <a:pos x="7" y="3"/>
                  </a:cxn>
                  <a:cxn ang="0">
                    <a:pos x="7" y="0"/>
                  </a:cxn>
                  <a:cxn ang="0">
                    <a:pos x="11" y="3"/>
                  </a:cxn>
                  <a:cxn ang="0">
                    <a:pos x="11" y="0"/>
                  </a:cxn>
                  <a:cxn ang="0">
                    <a:pos x="11" y="3"/>
                  </a:cxn>
                  <a:cxn ang="0">
                    <a:pos x="15" y="0"/>
                  </a:cxn>
                  <a:cxn ang="0">
                    <a:pos x="19" y="0"/>
                  </a:cxn>
                  <a:cxn ang="0">
                    <a:pos x="19" y="0"/>
                  </a:cxn>
                </a:cxnLst>
                <a:rect l="0" t="0" r="r" b="b"/>
                <a:pathLst>
                  <a:path w="19" h="3">
                    <a:moveTo>
                      <a:pt x="19" y="0"/>
                    </a:moveTo>
                    <a:lnTo>
                      <a:pt x="11" y="0"/>
                    </a:lnTo>
                    <a:lnTo>
                      <a:pt x="11" y="0"/>
                    </a:lnTo>
                    <a:lnTo>
                      <a:pt x="11" y="0"/>
                    </a:lnTo>
                    <a:lnTo>
                      <a:pt x="7" y="0"/>
                    </a:lnTo>
                    <a:lnTo>
                      <a:pt x="7" y="0"/>
                    </a:lnTo>
                    <a:lnTo>
                      <a:pt x="0" y="0"/>
                    </a:lnTo>
                    <a:lnTo>
                      <a:pt x="0" y="3"/>
                    </a:lnTo>
                    <a:lnTo>
                      <a:pt x="7" y="3"/>
                    </a:lnTo>
                    <a:lnTo>
                      <a:pt x="7" y="0"/>
                    </a:lnTo>
                    <a:lnTo>
                      <a:pt x="11" y="3"/>
                    </a:lnTo>
                    <a:lnTo>
                      <a:pt x="11" y="0"/>
                    </a:lnTo>
                    <a:lnTo>
                      <a:pt x="11" y="3"/>
                    </a:lnTo>
                    <a:lnTo>
                      <a:pt x="15" y="0"/>
                    </a:lnTo>
                    <a:lnTo>
                      <a:pt x="19" y="0"/>
                    </a:lnTo>
                    <a:lnTo>
                      <a:pt x="19" y="0"/>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57" name="Freeform 117"/>
              <p:cNvSpPr>
                <a:spLocks noChangeAspect="1"/>
              </p:cNvSpPr>
              <p:nvPr/>
            </p:nvSpPr>
            <p:spPr bwMode="auto">
              <a:xfrm>
                <a:off x="5016" y="2319"/>
                <a:ext cx="19" cy="3"/>
              </a:xfrm>
              <a:custGeom>
                <a:avLst/>
                <a:gdLst/>
                <a:ahLst/>
                <a:cxnLst>
                  <a:cxn ang="0">
                    <a:pos x="19" y="0"/>
                  </a:cxn>
                  <a:cxn ang="0">
                    <a:pos x="11" y="0"/>
                  </a:cxn>
                  <a:cxn ang="0">
                    <a:pos x="11" y="0"/>
                  </a:cxn>
                  <a:cxn ang="0">
                    <a:pos x="11" y="0"/>
                  </a:cxn>
                  <a:cxn ang="0">
                    <a:pos x="7" y="0"/>
                  </a:cxn>
                  <a:cxn ang="0">
                    <a:pos x="7" y="0"/>
                  </a:cxn>
                  <a:cxn ang="0">
                    <a:pos x="0" y="0"/>
                  </a:cxn>
                  <a:cxn ang="0">
                    <a:pos x="0" y="3"/>
                  </a:cxn>
                  <a:cxn ang="0">
                    <a:pos x="7" y="3"/>
                  </a:cxn>
                  <a:cxn ang="0">
                    <a:pos x="7" y="0"/>
                  </a:cxn>
                  <a:cxn ang="0">
                    <a:pos x="11" y="3"/>
                  </a:cxn>
                  <a:cxn ang="0">
                    <a:pos x="11" y="0"/>
                  </a:cxn>
                  <a:cxn ang="0">
                    <a:pos x="11" y="3"/>
                  </a:cxn>
                  <a:cxn ang="0">
                    <a:pos x="15" y="0"/>
                  </a:cxn>
                  <a:cxn ang="0">
                    <a:pos x="19" y="0"/>
                  </a:cxn>
                  <a:cxn ang="0">
                    <a:pos x="19" y="0"/>
                  </a:cxn>
                </a:cxnLst>
                <a:rect l="0" t="0" r="r" b="b"/>
                <a:pathLst>
                  <a:path w="19" h="3">
                    <a:moveTo>
                      <a:pt x="19" y="0"/>
                    </a:moveTo>
                    <a:lnTo>
                      <a:pt x="11" y="0"/>
                    </a:lnTo>
                    <a:lnTo>
                      <a:pt x="11" y="0"/>
                    </a:lnTo>
                    <a:lnTo>
                      <a:pt x="11" y="0"/>
                    </a:lnTo>
                    <a:lnTo>
                      <a:pt x="7" y="0"/>
                    </a:lnTo>
                    <a:lnTo>
                      <a:pt x="7" y="0"/>
                    </a:lnTo>
                    <a:lnTo>
                      <a:pt x="0" y="0"/>
                    </a:lnTo>
                    <a:lnTo>
                      <a:pt x="0" y="3"/>
                    </a:lnTo>
                    <a:lnTo>
                      <a:pt x="7" y="3"/>
                    </a:lnTo>
                    <a:lnTo>
                      <a:pt x="7" y="0"/>
                    </a:lnTo>
                    <a:lnTo>
                      <a:pt x="11" y="3"/>
                    </a:lnTo>
                    <a:lnTo>
                      <a:pt x="11" y="0"/>
                    </a:lnTo>
                    <a:lnTo>
                      <a:pt x="11" y="3"/>
                    </a:lnTo>
                    <a:lnTo>
                      <a:pt x="15" y="0"/>
                    </a:lnTo>
                    <a:lnTo>
                      <a:pt x="19" y="0"/>
                    </a:lnTo>
                    <a:lnTo>
                      <a:pt x="19"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58" name="Line 118"/>
              <p:cNvSpPr>
                <a:spLocks noChangeAspect="1" noChangeShapeType="1"/>
              </p:cNvSpPr>
              <p:nvPr/>
            </p:nvSpPr>
            <p:spPr bwMode="auto">
              <a:xfrm>
                <a:off x="5039" y="2319"/>
                <a:ext cx="17" cy="0"/>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59" name="Freeform 119"/>
              <p:cNvSpPr>
                <a:spLocks noChangeAspect="1"/>
              </p:cNvSpPr>
              <p:nvPr/>
            </p:nvSpPr>
            <p:spPr bwMode="auto">
              <a:xfrm>
                <a:off x="5036" y="2302"/>
                <a:ext cx="19" cy="8"/>
              </a:xfrm>
              <a:custGeom>
                <a:avLst/>
                <a:gdLst/>
                <a:ahLst/>
                <a:cxnLst>
                  <a:cxn ang="0">
                    <a:pos x="0" y="8"/>
                  </a:cxn>
                  <a:cxn ang="0">
                    <a:pos x="7" y="0"/>
                  </a:cxn>
                  <a:cxn ang="0">
                    <a:pos x="19" y="0"/>
                  </a:cxn>
                </a:cxnLst>
                <a:rect l="0" t="0" r="r" b="b"/>
                <a:pathLst>
                  <a:path w="19" h="8">
                    <a:moveTo>
                      <a:pt x="0" y="8"/>
                    </a:moveTo>
                    <a:lnTo>
                      <a:pt x="7" y="0"/>
                    </a:lnTo>
                    <a:lnTo>
                      <a:pt x="19"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60" name="Freeform 120"/>
              <p:cNvSpPr>
                <a:spLocks noChangeAspect="1"/>
              </p:cNvSpPr>
              <p:nvPr/>
            </p:nvSpPr>
            <p:spPr bwMode="auto">
              <a:xfrm>
                <a:off x="5039" y="2327"/>
                <a:ext cx="17" cy="0"/>
              </a:xfrm>
              <a:custGeom>
                <a:avLst/>
                <a:gdLst/>
                <a:ahLst/>
                <a:cxnLst>
                  <a:cxn ang="0">
                    <a:pos x="0" y="0"/>
                  </a:cxn>
                  <a:cxn ang="0">
                    <a:pos x="7" y="0"/>
                  </a:cxn>
                  <a:cxn ang="0">
                    <a:pos x="15" y="0"/>
                  </a:cxn>
                </a:cxnLst>
                <a:rect l="0" t="0" r="r" b="b"/>
                <a:pathLst>
                  <a:path w="15">
                    <a:moveTo>
                      <a:pt x="0" y="0"/>
                    </a:moveTo>
                    <a:lnTo>
                      <a:pt x="7" y="0"/>
                    </a:lnTo>
                    <a:lnTo>
                      <a:pt x="15"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61" name="Freeform 121"/>
              <p:cNvSpPr>
                <a:spLocks noChangeAspect="1" noEditPoints="1"/>
              </p:cNvSpPr>
              <p:nvPr/>
            </p:nvSpPr>
            <p:spPr bwMode="auto">
              <a:xfrm>
                <a:off x="5058" y="2316"/>
                <a:ext cx="8" cy="3"/>
              </a:xfrm>
              <a:custGeom>
                <a:avLst/>
                <a:gdLst/>
                <a:ahLst/>
                <a:cxnLst>
                  <a:cxn ang="0">
                    <a:pos x="0" y="0"/>
                  </a:cxn>
                  <a:cxn ang="0">
                    <a:pos x="0" y="0"/>
                  </a:cxn>
                  <a:cxn ang="0">
                    <a:pos x="0" y="0"/>
                  </a:cxn>
                  <a:cxn ang="0">
                    <a:pos x="0" y="0"/>
                  </a:cxn>
                  <a:cxn ang="0">
                    <a:pos x="0" y="4"/>
                  </a:cxn>
                  <a:cxn ang="0">
                    <a:pos x="0" y="4"/>
                  </a:cxn>
                  <a:cxn ang="0">
                    <a:pos x="0" y="4"/>
                  </a:cxn>
                  <a:cxn ang="0">
                    <a:pos x="0" y="0"/>
                  </a:cxn>
                  <a:cxn ang="0">
                    <a:pos x="0" y="0"/>
                  </a:cxn>
                  <a:cxn ang="0">
                    <a:pos x="0" y="0"/>
                  </a:cxn>
                  <a:cxn ang="0">
                    <a:pos x="0" y="0"/>
                  </a:cxn>
                  <a:cxn ang="0">
                    <a:pos x="0" y="4"/>
                  </a:cxn>
                  <a:cxn ang="0">
                    <a:pos x="0" y="4"/>
                  </a:cxn>
                  <a:cxn ang="0">
                    <a:pos x="0" y="4"/>
                  </a:cxn>
                  <a:cxn ang="0">
                    <a:pos x="0" y="0"/>
                  </a:cxn>
                  <a:cxn ang="0">
                    <a:pos x="0" y="0"/>
                  </a:cxn>
                  <a:cxn ang="0">
                    <a:pos x="4" y="4"/>
                  </a:cxn>
                  <a:cxn ang="0">
                    <a:pos x="4" y="4"/>
                  </a:cxn>
                  <a:cxn ang="0">
                    <a:pos x="4" y="0"/>
                  </a:cxn>
                  <a:cxn ang="0">
                    <a:pos x="4" y="0"/>
                  </a:cxn>
                  <a:cxn ang="0">
                    <a:pos x="4" y="0"/>
                  </a:cxn>
                  <a:cxn ang="0">
                    <a:pos x="4" y="0"/>
                  </a:cxn>
                  <a:cxn ang="0">
                    <a:pos x="4" y="0"/>
                  </a:cxn>
                  <a:cxn ang="0">
                    <a:pos x="4" y="0"/>
                  </a:cxn>
                  <a:cxn ang="0">
                    <a:pos x="4" y="0"/>
                  </a:cxn>
                  <a:cxn ang="0">
                    <a:pos x="4" y="0"/>
                  </a:cxn>
                  <a:cxn ang="0">
                    <a:pos x="4" y="4"/>
                  </a:cxn>
                  <a:cxn ang="0">
                    <a:pos x="4" y="4"/>
                  </a:cxn>
                  <a:cxn ang="0">
                    <a:pos x="8" y="0"/>
                  </a:cxn>
                  <a:cxn ang="0">
                    <a:pos x="8" y="0"/>
                  </a:cxn>
                  <a:cxn ang="0">
                    <a:pos x="8" y="0"/>
                  </a:cxn>
                  <a:cxn ang="0">
                    <a:pos x="8" y="0"/>
                  </a:cxn>
                  <a:cxn ang="0">
                    <a:pos x="8" y="0"/>
                  </a:cxn>
                  <a:cxn ang="0">
                    <a:pos x="8" y="0"/>
                  </a:cxn>
                  <a:cxn ang="0">
                    <a:pos x="8" y="0"/>
                  </a:cxn>
                  <a:cxn ang="0">
                    <a:pos x="8" y="0"/>
                  </a:cxn>
                </a:cxnLst>
                <a:rect l="0" t="0" r="r" b="b"/>
                <a:pathLst>
                  <a:path w="8" h="4">
                    <a:moveTo>
                      <a:pt x="0" y="0"/>
                    </a:moveTo>
                    <a:lnTo>
                      <a:pt x="0" y="0"/>
                    </a:lnTo>
                    <a:lnTo>
                      <a:pt x="0" y="0"/>
                    </a:lnTo>
                    <a:lnTo>
                      <a:pt x="0" y="0"/>
                    </a:lnTo>
                    <a:lnTo>
                      <a:pt x="0" y="4"/>
                    </a:lnTo>
                    <a:lnTo>
                      <a:pt x="0" y="4"/>
                    </a:lnTo>
                    <a:lnTo>
                      <a:pt x="0" y="4"/>
                    </a:lnTo>
                    <a:lnTo>
                      <a:pt x="0" y="0"/>
                    </a:lnTo>
                    <a:lnTo>
                      <a:pt x="0" y="0"/>
                    </a:lnTo>
                    <a:lnTo>
                      <a:pt x="0" y="0"/>
                    </a:lnTo>
                    <a:lnTo>
                      <a:pt x="0" y="0"/>
                    </a:lnTo>
                    <a:lnTo>
                      <a:pt x="0" y="4"/>
                    </a:lnTo>
                    <a:lnTo>
                      <a:pt x="0" y="4"/>
                    </a:lnTo>
                    <a:lnTo>
                      <a:pt x="0" y="4"/>
                    </a:lnTo>
                    <a:lnTo>
                      <a:pt x="0" y="0"/>
                    </a:lnTo>
                    <a:lnTo>
                      <a:pt x="0" y="0"/>
                    </a:lnTo>
                    <a:close/>
                    <a:moveTo>
                      <a:pt x="4" y="4"/>
                    </a:moveTo>
                    <a:lnTo>
                      <a:pt x="4" y="4"/>
                    </a:lnTo>
                    <a:lnTo>
                      <a:pt x="4" y="0"/>
                    </a:lnTo>
                    <a:lnTo>
                      <a:pt x="4" y="0"/>
                    </a:lnTo>
                    <a:lnTo>
                      <a:pt x="4" y="0"/>
                    </a:lnTo>
                    <a:lnTo>
                      <a:pt x="4" y="0"/>
                    </a:lnTo>
                    <a:lnTo>
                      <a:pt x="4" y="0"/>
                    </a:lnTo>
                    <a:lnTo>
                      <a:pt x="4" y="0"/>
                    </a:lnTo>
                    <a:lnTo>
                      <a:pt x="4" y="0"/>
                    </a:lnTo>
                    <a:lnTo>
                      <a:pt x="4" y="0"/>
                    </a:lnTo>
                    <a:lnTo>
                      <a:pt x="4" y="4"/>
                    </a:lnTo>
                    <a:lnTo>
                      <a:pt x="4" y="4"/>
                    </a:lnTo>
                    <a:close/>
                    <a:moveTo>
                      <a:pt x="8" y="0"/>
                    </a:moveTo>
                    <a:lnTo>
                      <a:pt x="8" y="0"/>
                    </a:lnTo>
                    <a:lnTo>
                      <a:pt x="8" y="0"/>
                    </a:lnTo>
                    <a:lnTo>
                      <a:pt x="8" y="0"/>
                    </a:lnTo>
                    <a:lnTo>
                      <a:pt x="8" y="0"/>
                    </a:lnTo>
                    <a:lnTo>
                      <a:pt x="8" y="0"/>
                    </a:lnTo>
                    <a:lnTo>
                      <a:pt x="8" y="0"/>
                    </a:lnTo>
                    <a:lnTo>
                      <a:pt x="8" y="0"/>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62" name="Freeform 122"/>
              <p:cNvSpPr>
                <a:spLocks noChangeAspect="1" noEditPoints="1"/>
              </p:cNvSpPr>
              <p:nvPr/>
            </p:nvSpPr>
            <p:spPr bwMode="auto">
              <a:xfrm>
                <a:off x="5066" y="2311"/>
                <a:ext cx="8" cy="8"/>
              </a:xfrm>
              <a:custGeom>
                <a:avLst/>
                <a:gdLst/>
                <a:ahLst/>
                <a:cxnLst>
                  <a:cxn ang="0">
                    <a:pos x="0" y="4"/>
                  </a:cxn>
                  <a:cxn ang="0">
                    <a:pos x="0" y="4"/>
                  </a:cxn>
                  <a:cxn ang="0">
                    <a:pos x="4" y="4"/>
                  </a:cxn>
                  <a:cxn ang="0">
                    <a:pos x="4" y="4"/>
                  </a:cxn>
                  <a:cxn ang="0">
                    <a:pos x="4" y="4"/>
                  </a:cxn>
                  <a:cxn ang="0">
                    <a:pos x="4" y="8"/>
                  </a:cxn>
                  <a:cxn ang="0">
                    <a:pos x="0" y="8"/>
                  </a:cxn>
                  <a:cxn ang="0">
                    <a:pos x="0" y="4"/>
                  </a:cxn>
                  <a:cxn ang="0">
                    <a:pos x="0" y="4"/>
                  </a:cxn>
                  <a:cxn ang="0">
                    <a:pos x="0" y="4"/>
                  </a:cxn>
                  <a:cxn ang="0">
                    <a:pos x="0" y="4"/>
                  </a:cxn>
                  <a:cxn ang="0">
                    <a:pos x="4" y="4"/>
                  </a:cxn>
                  <a:cxn ang="0">
                    <a:pos x="4" y="4"/>
                  </a:cxn>
                  <a:cxn ang="0">
                    <a:pos x="4" y="4"/>
                  </a:cxn>
                  <a:cxn ang="0">
                    <a:pos x="4" y="4"/>
                  </a:cxn>
                  <a:cxn ang="0">
                    <a:pos x="0" y="4"/>
                  </a:cxn>
                  <a:cxn ang="0">
                    <a:pos x="0" y="4"/>
                  </a:cxn>
                  <a:cxn ang="0">
                    <a:pos x="0" y="4"/>
                  </a:cxn>
                  <a:cxn ang="0">
                    <a:pos x="4" y="4"/>
                  </a:cxn>
                  <a:cxn ang="0">
                    <a:pos x="7" y="0"/>
                  </a:cxn>
                  <a:cxn ang="0">
                    <a:pos x="7" y="4"/>
                  </a:cxn>
                  <a:cxn ang="0">
                    <a:pos x="4" y="4"/>
                  </a:cxn>
                  <a:cxn ang="0">
                    <a:pos x="4" y="4"/>
                  </a:cxn>
                  <a:cxn ang="0">
                    <a:pos x="4" y="4"/>
                  </a:cxn>
                  <a:cxn ang="0">
                    <a:pos x="7" y="4"/>
                  </a:cxn>
                  <a:cxn ang="0">
                    <a:pos x="7" y="4"/>
                  </a:cxn>
                  <a:cxn ang="0">
                    <a:pos x="4" y="4"/>
                  </a:cxn>
                  <a:cxn ang="0">
                    <a:pos x="4" y="4"/>
                  </a:cxn>
                  <a:cxn ang="0">
                    <a:pos x="7" y="0"/>
                  </a:cxn>
                  <a:cxn ang="0">
                    <a:pos x="7" y="4"/>
                  </a:cxn>
                  <a:cxn ang="0">
                    <a:pos x="11" y="0"/>
                  </a:cxn>
                  <a:cxn ang="0">
                    <a:pos x="11" y="4"/>
                  </a:cxn>
                  <a:cxn ang="0">
                    <a:pos x="7" y="4"/>
                  </a:cxn>
                  <a:cxn ang="0">
                    <a:pos x="7" y="4"/>
                  </a:cxn>
                  <a:cxn ang="0">
                    <a:pos x="7" y="4"/>
                  </a:cxn>
                </a:cxnLst>
                <a:rect l="0" t="0" r="r" b="b"/>
                <a:pathLst>
                  <a:path w="11" h="8">
                    <a:moveTo>
                      <a:pt x="0" y="4"/>
                    </a:moveTo>
                    <a:lnTo>
                      <a:pt x="0" y="4"/>
                    </a:lnTo>
                    <a:lnTo>
                      <a:pt x="0" y="4"/>
                    </a:lnTo>
                    <a:lnTo>
                      <a:pt x="0" y="4"/>
                    </a:lnTo>
                    <a:lnTo>
                      <a:pt x="0" y="4"/>
                    </a:lnTo>
                    <a:lnTo>
                      <a:pt x="4" y="4"/>
                    </a:lnTo>
                    <a:lnTo>
                      <a:pt x="4" y="4"/>
                    </a:lnTo>
                    <a:lnTo>
                      <a:pt x="4" y="4"/>
                    </a:lnTo>
                    <a:lnTo>
                      <a:pt x="4" y="4"/>
                    </a:lnTo>
                    <a:lnTo>
                      <a:pt x="4" y="4"/>
                    </a:lnTo>
                    <a:lnTo>
                      <a:pt x="4" y="4"/>
                    </a:lnTo>
                    <a:lnTo>
                      <a:pt x="4" y="8"/>
                    </a:lnTo>
                    <a:lnTo>
                      <a:pt x="0" y="8"/>
                    </a:lnTo>
                    <a:lnTo>
                      <a:pt x="0" y="8"/>
                    </a:lnTo>
                    <a:lnTo>
                      <a:pt x="0" y="4"/>
                    </a:lnTo>
                    <a:lnTo>
                      <a:pt x="0" y="4"/>
                    </a:lnTo>
                    <a:lnTo>
                      <a:pt x="0" y="4"/>
                    </a:lnTo>
                    <a:lnTo>
                      <a:pt x="0" y="4"/>
                    </a:lnTo>
                    <a:close/>
                    <a:moveTo>
                      <a:pt x="0" y="4"/>
                    </a:moveTo>
                    <a:lnTo>
                      <a:pt x="0" y="4"/>
                    </a:lnTo>
                    <a:lnTo>
                      <a:pt x="0" y="4"/>
                    </a:lnTo>
                    <a:lnTo>
                      <a:pt x="0" y="4"/>
                    </a:lnTo>
                    <a:lnTo>
                      <a:pt x="0" y="8"/>
                    </a:lnTo>
                    <a:lnTo>
                      <a:pt x="4" y="4"/>
                    </a:lnTo>
                    <a:lnTo>
                      <a:pt x="4" y="4"/>
                    </a:lnTo>
                    <a:lnTo>
                      <a:pt x="4" y="4"/>
                    </a:lnTo>
                    <a:lnTo>
                      <a:pt x="4" y="4"/>
                    </a:lnTo>
                    <a:lnTo>
                      <a:pt x="4" y="4"/>
                    </a:lnTo>
                    <a:lnTo>
                      <a:pt x="4" y="4"/>
                    </a:lnTo>
                    <a:lnTo>
                      <a:pt x="4" y="4"/>
                    </a:lnTo>
                    <a:lnTo>
                      <a:pt x="0" y="4"/>
                    </a:lnTo>
                    <a:lnTo>
                      <a:pt x="0" y="4"/>
                    </a:lnTo>
                    <a:lnTo>
                      <a:pt x="0" y="4"/>
                    </a:lnTo>
                    <a:lnTo>
                      <a:pt x="0" y="4"/>
                    </a:lnTo>
                    <a:lnTo>
                      <a:pt x="0" y="4"/>
                    </a:lnTo>
                    <a:lnTo>
                      <a:pt x="0" y="4"/>
                    </a:lnTo>
                    <a:close/>
                    <a:moveTo>
                      <a:pt x="4" y="4"/>
                    </a:moveTo>
                    <a:lnTo>
                      <a:pt x="4" y="4"/>
                    </a:lnTo>
                    <a:lnTo>
                      <a:pt x="4" y="0"/>
                    </a:lnTo>
                    <a:lnTo>
                      <a:pt x="7" y="0"/>
                    </a:lnTo>
                    <a:lnTo>
                      <a:pt x="7" y="4"/>
                    </a:lnTo>
                    <a:lnTo>
                      <a:pt x="7" y="4"/>
                    </a:lnTo>
                    <a:lnTo>
                      <a:pt x="7" y="4"/>
                    </a:lnTo>
                    <a:lnTo>
                      <a:pt x="4" y="4"/>
                    </a:lnTo>
                    <a:lnTo>
                      <a:pt x="4" y="4"/>
                    </a:lnTo>
                    <a:lnTo>
                      <a:pt x="4" y="4"/>
                    </a:lnTo>
                    <a:lnTo>
                      <a:pt x="4" y="4"/>
                    </a:lnTo>
                    <a:lnTo>
                      <a:pt x="4" y="4"/>
                    </a:lnTo>
                    <a:lnTo>
                      <a:pt x="7" y="4"/>
                    </a:lnTo>
                    <a:lnTo>
                      <a:pt x="7" y="4"/>
                    </a:lnTo>
                    <a:lnTo>
                      <a:pt x="7" y="4"/>
                    </a:lnTo>
                    <a:lnTo>
                      <a:pt x="7" y="4"/>
                    </a:lnTo>
                    <a:lnTo>
                      <a:pt x="4" y="4"/>
                    </a:lnTo>
                    <a:lnTo>
                      <a:pt x="4" y="4"/>
                    </a:lnTo>
                    <a:lnTo>
                      <a:pt x="4" y="4"/>
                    </a:lnTo>
                    <a:lnTo>
                      <a:pt x="4" y="4"/>
                    </a:lnTo>
                    <a:close/>
                    <a:moveTo>
                      <a:pt x="7" y="4"/>
                    </a:moveTo>
                    <a:lnTo>
                      <a:pt x="7" y="0"/>
                    </a:lnTo>
                    <a:lnTo>
                      <a:pt x="7" y="0"/>
                    </a:lnTo>
                    <a:lnTo>
                      <a:pt x="7" y="4"/>
                    </a:lnTo>
                    <a:lnTo>
                      <a:pt x="11" y="0"/>
                    </a:lnTo>
                    <a:lnTo>
                      <a:pt x="11" y="0"/>
                    </a:lnTo>
                    <a:lnTo>
                      <a:pt x="7" y="4"/>
                    </a:lnTo>
                    <a:lnTo>
                      <a:pt x="11" y="4"/>
                    </a:lnTo>
                    <a:lnTo>
                      <a:pt x="11" y="4"/>
                    </a:lnTo>
                    <a:lnTo>
                      <a:pt x="7" y="4"/>
                    </a:lnTo>
                    <a:lnTo>
                      <a:pt x="7" y="4"/>
                    </a:lnTo>
                    <a:lnTo>
                      <a:pt x="7" y="4"/>
                    </a:lnTo>
                    <a:lnTo>
                      <a:pt x="7" y="4"/>
                    </a:lnTo>
                    <a:lnTo>
                      <a:pt x="7" y="4"/>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63" name="Freeform 123"/>
              <p:cNvSpPr>
                <a:spLocks noChangeAspect="1"/>
              </p:cNvSpPr>
              <p:nvPr/>
            </p:nvSpPr>
            <p:spPr bwMode="auto">
              <a:xfrm>
                <a:off x="5058" y="2316"/>
                <a:ext cx="0" cy="3"/>
              </a:xfrm>
              <a:custGeom>
                <a:avLst/>
                <a:gdLst/>
                <a:ahLst/>
                <a:cxnLst>
                  <a:cxn ang="0">
                    <a:pos x="0" y="0"/>
                  </a:cxn>
                  <a:cxn ang="0">
                    <a:pos x="0" y="0"/>
                  </a:cxn>
                  <a:cxn ang="0">
                    <a:pos x="0" y="0"/>
                  </a:cxn>
                  <a:cxn ang="0">
                    <a:pos x="0" y="0"/>
                  </a:cxn>
                  <a:cxn ang="0">
                    <a:pos x="0" y="4"/>
                  </a:cxn>
                  <a:cxn ang="0">
                    <a:pos x="0" y="4"/>
                  </a:cxn>
                  <a:cxn ang="0">
                    <a:pos x="0" y="4"/>
                  </a:cxn>
                  <a:cxn ang="0">
                    <a:pos x="0" y="0"/>
                  </a:cxn>
                  <a:cxn ang="0">
                    <a:pos x="0" y="0"/>
                  </a:cxn>
                  <a:cxn ang="0">
                    <a:pos x="0" y="0"/>
                  </a:cxn>
                  <a:cxn ang="0">
                    <a:pos x="0" y="0"/>
                  </a:cxn>
                  <a:cxn ang="0">
                    <a:pos x="0" y="4"/>
                  </a:cxn>
                  <a:cxn ang="0">
                    <a:pos x="0" y="4"/>
                  </a:cxn>
                  <a:cxn ang="0">
                    <a:pos x="0" y="4"/>
                  </a:cxn>
                  <a:cxn ang="0">
                    <a:pos x="0" y="0"/>
                  </a:cxn>
                </a:cxnLst>
                <a:rect l="0" t="0" r="r" b="b"/>
                <a:pathLst>
                  <a:path h="4">
                    <a:moveTo>
                      <a:pt x="0" y="0"/>
                    </a:moveTo>
                    <a:lnTo>
                      <a:pt x="0" y="0"/>
                    </a:lnTo>
                    <a:lnTo>
                      <a:pt x="0" y="0"/>
                    </a:lnTo>
                    <a:lnTo>
                      <a:pt x="0" y="0"/>
                    </a:lnTo>
                    <a:lnTo>
                      <a:pt x="0" y="4"/>
                    </a:lnTo>
                    <a:lnTo>
                      <a:pt x="0" y="4"/>
                    </a:lnTo>
                    <a:lnTo>
                      <a:pt x="0" y="4"/>
                    </a:lnTo>
                    <a:lnTo>
                      <a:pt x="0" y="0"/>
                    </a:lnTo>
                    <a:lnTo>
                      <a:pt x="0" y="0"/>
                    </a:lnTo>
                    <a:lnTo>
                      <a:pt x="0" y="0"/>
                    </a:lnTo>
                    <a:lnTo>
                      <a:pt x="0" y="0"/>
                    </a:lnTo>
                    <a:lnTo>
                      <a:pt x="0" y="4"/>
                    </a:lnTo>
                    <a:lnTo>
                      <a:pt x="0" y="4"/>
                    </a:lnTo>
                    <a:lnTo>
                      <a:pt x="0" y="4"/>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64" name="Freeform 124"/>
              <p:cNvSpPr>
                <a:spLocks noChangeAspect="1"/>
              </p:cNvSpPr>
              <p:nvPr/>
            </p:nvSpPr>
            <p:spPr bwMode="auto">
              <a:xfrm>
                <a:off x="5061" y="2316"/>
                <a:ext cx="0" cy="3"/>
              </a:xfrm>
              <a:custGeom>
                <a:avLst/>
                <a:gdLst/>
                <a:ahLst/>
                <a:cxnLst>
                  <a:cxn ang="0">
                    <a:pos x="0" y="4"/>
                  </a:cxn>
                  <a:cxn ang="0">
                    <a:pos x="0" y="4"/>
                  </a:cxn>
                  <a:cxn ang="0">
                    <a:pos x="0" y="0"/>
                  </a:cxn>
                  <a:cxn ang="0">
                    <a:pos x="0" y="0"/>
                  </a:cxn>
                  <a:cxn ang="0">
                    <a:pos x="0" y="0"/>
                  </a:cxn>
                  <a:cxn ang="0">
                    <a:pos x="0" y="0"/>
                  </a:cxn>
                  <a:cxn ang="0">
                    <a:pos x="0" y="0"/>
                  </a:cxn>
                  <a:cxn ang="0">
                    <a:pos x="0" y="4"/>
                  </a:cxn>
                  <a:cxn ang="0">
                    <a:pos x="0" y="4"/>
                  </a:cxn>
                  <a:cxn ang="0">
                    <a:pos x="0" y="0"/>
                  </a:cxn>
                  <a:cxn ang="0">
                    <a:pos x="0" y="4"/>
                  </a:cxn>
                </a:cxnLst>
                <a:rect l="0" t="0" r="r" b="b"/>
                <a:pathLst>
                  <a:path h="4">
                    <a:moveTo>
                      <a:pt x="0" y="4"/>
                    </a:moveTo>
                    <a:lnTo>
                      <a:pt x="0" y="4"/>
                    </a:lnTo>
                    <a:lnTo>
                      <a:pt x="0" y="0"/>
                    </a:lnTo>
                    <a:lnTo>
                      <a:pt x="0" y="0"/>
                    </a:lnTo>
                    <a:lnTo>
                      <a:pt x="0" y="0"/>
                    </a:lnTo>
                    <a:lnTo>
                      <a:pt x="0" y="0"/>
                    </a:lnTo>
                    <a:lnTo>
                      <a:pt x="0" y="0"/>
                    </a:lnTo>
                    <a:lnTo>
                      <a:pt x="0" y="4"/>
                    </a:lnTo>
                    <a:lnTo>
                      <a:pt x="0" y="4"/>
                    </a:lnTo>
                    <a:lnTo>
                      <a:pt x="0" y="0"/>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65" name="Freeform 125"/>
              <p:cNvSpPr>
                <a:spLocks noChangeAspect="1"/>
              </p:cNvSpPr>
              <p:nvPr/>
            </p:nvSpPr>
            <p:spPr bwMode="auto">
              <a:xfrm>
                <a:off x="5061" y="2316"/>
                <a:ext cx="6" cy="3"/>
              </a:xfrm>
              <a:custGeom>
                <a:avLst/>
                <a:gdLst/>
                <a:ahLst/>
                <a:cxnLst>
                  <a:cxn ang="0">
                    <a:pos x="4" y="4"/>
                  </a:cxn>
                  <a:cxn ang="0">
                    <a:pos x="4" y="4"/>
                  </a:cxn>
                  <a:cxn ang="0">
                    <a:pos x="4" y="4"/>
                  </a:cxn>
                  <a:cxn ang="0">
                    <a:pos x="0" y="4"/>
                  </a:cxn>
                  <a:cxn ang="0">
                    <a:pos x="0" y="0"/>
                  </a:cxn>
                  <a:cxn ang="0">
                    <a:pos x="4" y="0"/>
                  </a:cxn>
                  <a:cxn ang="0">
                    <a:pos x="4" y="4"/>
                  </a:cxn>
                </a:cxnLst>
                <a:rect l="0" t="0" r="r" b="b"/>
                <a:pathLst>
                  <a:path w="4" h="4">
                    <a:moveTo>
                      <a:pt x="4" y="4"/>
                    </a:moveTo>
                    <a:lnTo>
                      <a:pt x="4" y="4"/>
                    </a:lnTo>
                    <a:lnTo>
                      <a:pt x="4" y="4"/>
                    </a:lnTo>
                    <a:lnTo>
                      <a:pt x="0" y="4"/>
                    </a:lnTo>
                    <a:lnTo>
                      <a:pt x="0" y="0"/>
                    </a:lnTo>
                    <a:lnTo>
                      <a:pt x="4" y="0"/>
                    </a:lnTo>
                    <a:lnTo>
                      <a:pt x="4"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66" name="Freeform 126"/>
              <p:cNvSpPr>
                <a:spLocks noChangeAspect="1"/>
              </p:cNvSpPr>
              <p:nvPr/>
            </p:nvSpPr>
            <p:spPr bwMode="auto">
              <a:xfrm>
                <a:off x="5066" y="2316"/>
                <a:ext cx="3" cy="3"/>
              </a:xfrm>
              <a:custGeom>
                <a:avLst/>
                <a:gdLst/>
                <a:ahLst/>
                <a:cxnLst>
                  <a:cxn ang="0">
                    <a:pos x="0" y="0"/>
                  </a:cxn>
                  <a:cxn ang="0">
                    <a:pos x="0" y="0"/>
                  </a:cxn>
                  <a:cxn ang="0">
                    <a:pos x="0" y="0"/>
                  </a:cxn>
                  <a:cxn ang="0">
                    <a:pos x="0" y="0"/>
                  </a:cxn>
                  <a:cxn ang="0">
                    <a:pos x="0" y="0"/>
                  </a:cxn>
                  <a:cxn ang="0">
                    <a:pos x="0" y="0"/>
                  </a:cxn>
                  <a:cxn ang="0">
                    <a:pos x="4" y="0"/>
                  </a:cxn>
                  <a:cxn ang="0">
                    <a:pos x="4" y="0"/>
                  </a:cxn>
                  <a:cxn ang="0">
                    <a:pos x="4" y="0"/>
                  </a:cxn>
                  <a:cxn ang="0">
                    <a:pos x="4" y="0"/>
                  </a:cxn>
                  <a:cxn ang="0">
                    <a:pos x="4" y="0"/>
                  </a:cxn>
                  <a:cxn ang="0">
                    <a:pos x="4" y="0"/>
                  </a:cxn>
                  <a:cxn ang="0">
                    <a:pos x="4" y="4"/>
                  </a:cxn>
                  <a:cxn ang="0">
                    <a:pos x="0" y="4"/>
                  </a:cxn>
                  <a:cxn ang="0">
                    <a:pos x="0" y="4"/>
                  </a:cxn>
                  <a:cxn ang="0">
                    <a:pos x="0" y="0"/>
                  </a:cxn>
                  <a:cxn ang="0">
                    <a:pos x="0" y="0"/>
                  </a:cxn>
                  <a:cxn ang="0">
                    <a:pos x="0" y="0"/>
                  </a:cxn>
                </a:cxnLst>
                <a:rect l="0" t="0" r="r" b="b"/>
                <a:pathLst>
                  <a:path w="4" h="4">
                    <a:moveTo>
                      <a:pt x="0" y="0"/>
                    </a:moveTo>
                    <a:lnTo>
                      <a:pt x="0" y="0"/>
                    </a:lnTo>
                    <a:lnTo>
                      <a:pt x="0" y="0"/>
                    </a:lnTo>
                    <a:lnTo>
                      <a:pt x="0" y="0"/>
                    </a:lnTo>
                    <a:lnTo>
                      <a:pt x="0" y="0"/>
                    </a:lnTo>
                    <a:lnTo>
                      <a:pt x="0" y="0"/>
                    </a:lnTo>
                    <a:lnTo>
                      <a:pt x="4" y="0"/>
                    </a:lnTo>
                    <a:lnTo>
                      <a:pt x="4" y="0"/>
                    </a:lnTo>
                    <a:lnTo>
                      <a:pt x="4" y="0"/>
                    </a:lnTo>
                    <a:lnTo>
                      <a:pt x="4" y="0"/>
                    </a:lnTo>
                    <a:lnTo>
                      <a:pt x="4" y="0"/>
                    </a:lnTo>
                    <a:lnTo>
                      <a:pt x="4" y="0"/>
                    </a:lnTo>
                    <a:lnTo>
                      <a:pt x="4" y="4"/>
                    </a:lnTo>
                    <a:lnTo>
                      <a:pt x="0" y="4"/>
                    </a:lnTo>
                    <a:lnTo>
                      <a:pt x="0" y="4"/>
                    </a:lnTo>
                    <a:lnTo>
                      <a:pt x="0" y="0"/>
                    </a:lnTo>
                    <a:lnTo>
                      <a:pt x="0" y="0"/>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67" name="Freeform 127"/>
              <p:cNvSpPr>
                <a:spLocks noChangeAspect="1"/>
              </p:cNvSpPr>
              <p:nvPr/>
            </p:nvSpPr>
            <p:spPr bwMode="auto">
              <a:xfrm>
                <a:off x="5066" y="2316"/>
                <a:ext cx="3" cy="3"/>
              </a:xfrm>
              <a:custGeom>
                <a:avLst/>
                <a:gdLst/>
                <a:ahLst/>
                <a:cxnLst>
                  <a:cxn ang="0">
                    <a:pos x="0" y="0"/>
                  </a:cxn>
                  <a:cxn ang="0">
                    <a:pos x="0" y="0"/>
                  </a:cxn>
                  <a:cxn ang="0">
                    <a:pos x="0" y="0"/>
                  </a:cxn>
                  <a:cxn ang="0">
                    <a:pos x="0" y="0"/>
                  </a:cxn>
                  <a:cxn ang="0">
                    <a:pos x="4" y="4"/>
                  </a:cxn>
                  <a:cxn ang="0">
                    <a:pos x="4" y="4"/>
                  </a:cxn>
                  <a:cxn ang="0">
                    <a:pos x="4" y="4"/>
                  </a:cxn>
                  <a:cxn ang="0">
                    <a:pos x="4" y="0"/>
                  </a:cxn>
                  <a:cxn ang="0">
                    <a:pos x="4" y="0"/>
                  </a:cxn>
                  <a:cxn ang="0">
                    <a:pos x="4" y="0"/>
                  </a:cxn>
                  <a:cxn ang="0">
                    <a:pos x="4" y="0"/>
                  </a:cxn>
                  <a:cxn ang="0">
                    <a:pos x="4" y="0"/>
                  </a:cxn>
                  <a:cxn ang="0">
                    <a:pos x="4" y="0"/>
                  </a:cxn>
                  <a:cxn ang="0">
                    <a:pos x="4" y="0"/>
                  </a:cxn>
                  <a:cxn ang="0">
                    <a:pos x="4" y="0"/>
                  </a:cxn>
                  <a:cxn ang="0">
                    <a:pos x="0" y="0"/>
                  </a:cxn>
                  <a:cxn ang="0">
                    <a:pos x="0" y="0"/>
                  </a:cxn>
                  <a:cxn ang="0">
                    <a:pos x="0" y="0"/>
                  </a:cxn>
                </a:cxnLst>
                <a:rect l="0" t="0" r="r" b="b"/>
                <a:pathLst>
                  <a:path w="4" h="4">
                    <a:moveTo>
                      <a:pt x="0" y="0"/>
                    </a:moveTo>
                    <a:lnTo>
                      <a:pt x="0" y="0"/>
                    </a:lnTo>
                    <a:lnTo>
                      <a:pt x="0" y="0"/>
                    </a:lnTo>
                    <a:lnTo>
                      <a:pt x="0" y="0"/>
                    </a:lnTo>
                    <a:lnTo>
                      <a:pt x="4" y="4"/>
                    </a:lnTo>
                    <a:lnTo>
                      <a:pt x="4" y="4"/>
                    </a:lnTo>
                    <a:lnTo>
                      <a:pt x="4" y="4"/>
                    </a:lnTo>
                    <a:lnTo>
                      <a:pt x="4" y="0"/>
                    </a:lnTo>
                    <a:lnTo>
                      <a:pt x="4" y="0"/>
                    </a:lnTo>
                    <a:lnTo>
                      <a:pt x="4" y="0"/>
                    </a:lnTo>
                    <a:lnTo>
                      <a:pt x="4" y="0"/>
                    </a:lnTo>
                    <a:lnTo>
                      <a:pt x="4" y="0"/>
                    </a:lnTo>
                    <a:lnTo>
                      <a:pt x="4" y="0"/>
                    </a:lnTo>
                    <a:lnTo>
                      <a:pt x="4" y="0"/>
                    </a:lnTo>
                    <a:lnTo>
                      <a:pt x="4" y="0"/>
                    </a:lnTo>
                    <a:lnTo>
                      <a:pt x="0" y="0"/>
                    </a:lnTo>
                    <a:lnTo>
                      <a:pt x="0" y="0"/>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68" name="Freeform 128"/>
              <p:cNvSpPr>
                <a:spLocks noChangeAspect="1"/>
              </p:cNvSpPr>
              <p:nvPr/>
            </p:nvSpPr>
            <p:spPr bwMode="auto">
              <a:xfrm>
                <a:off x="5069" y="2311"/>
                <a:ext cx="3" cy="6"/>
              </a:xfrm>
              <a:custGeom>
                <a:avLst/>
                <a:gdLst/>
                <a:ahLst/>
                <a:cxnLst>
                  <a:cxn ang="0">
                    <a:pos x="0" y="4"/>
                  </a:cxn>
                  <a:cxn ang="0">
                    <a:pos x="0" y="4"/>
                  </a:cxn>
                  <a:cxn ang="0">
                    <a:pos x="0" y="0"/>
                  </a:cxn>
                  <a:cxn ang="0">
                    <a:pos x="3" y="0"/>
                  </a:cxn>
                  <a:cxn ang="0">
                    <a:pos x="3" y="0"/>
                  </a:cxn>
                  <a:cxn ang="0">
                    <a:pos x="3" y="4"/>
                  </a:cxn>
                  <a:cxn ang="0">
                    <a:pos x="3" y="4"/>
                  </a:cxn>
                  <a:cxn ang="0">
                    <a:pos x="3" y="0"/>
                  </a:cxn>
                  <a:cxn ang="0">
                    <a:pos x="3" y="0"/>
                  </a:cxn>
                  <a:cxn ang="0">
                    <a:pos x="0" y="4"/>
                  </a:cxn>
                  <a:cxn ang="0">
                    <a:pos x="0" y="4"/>
                  </a:cxn>
                  <a:cxn ang="0">
                    <a:pos x="0" y="4"/>
                  </a:cxn>
                  <a:cxn ang="0">
                    <a:pos x="3" y="4"/>
                  </a:cxn>
                  <a:cxn ang="0">
                    <a:pos x="3" y="4"/>
                  </a:cxn>
                  <a:cxn ang="0">
                    <a:pos x="3" y="4"/>
                  </a:cxn>
                  <a:cxn ang="0">
                    <a:pos x="3" y="4"/>
                  </a:cxn>
                  <a:cxn ang="0">
                    <a:pos x="3" y="4"/>
                  </a:cxn>
                  <a:cxn ang="0">
                    <a:pos x="0" y="4"/>
                  </a:cxn>
                  <a:cxn ang="0">
                    <a:pos x="0" y="4"/>
                  </a:cxn>
                  <a:cxn ang="0">
                    <a:pos x="0" y="4"/>
                  </a:cxn>
                </a:cxnLst>
                <a:rect l="0" t="0" r="r" b="b"/>
                <a:pathLst>
                  <a:path w="3" h="4">
                    <a:moveTo>
                      <a:pt x="0" y="4"/>
                    </a:moveTo>
                    <a:lnTo>
                      <a:pt x="0" y="4"/>
                    </a:lnTo>
                    <a:lnTo>
                      <a:pt x="0" y="0"/>
                    </a:lnTo>
                    <a:lnTo>
                      <a:pt x="3" y="0"/>
                    </a:lnTo>
                    <a:lnTo>
                      <a:pt x="3" y="0"/>
                    </a:lnTo>
                    <a:lnTo>
                      <a:pt x="3" y="4"/>
                    </a:lnTo>
                    <a:lnTo>
                      <a:pt x="3" y="4"/>
                    </a:lnTo>
                    <a:lnTo>
                      <a:pt x="3" y="0"/>
                    </a:lnTo>
                    <a:lnTo>
                      <a:pt x="3" y="0"/>
                    </a:lnTo>
                    <a:lnTo>
                      <a:pt x="0" y="4"/>
                    </a:lnTo>
                    <a:lnTo>
                      <a:pt x="0" y="4"/>
                    </a:lnTo>
                    <a:lnTo>
                      <a:pt x="0" y="4"/>
                    </a:lnTo>
                    <a:lnTo>
                      <a:pt x="3" y="4"/>
                    </a:lnTo>
                    <a:lnTo>
                      <a:pt x="3" y="4"/>
                    </a:lnTo>
                    <a:lnTo>
                      <a:pt x="3" y="4"/>
                    </a:lnTo>
                    <a:lnTo>
                      <a:pt x="3" y="4"/>
                    </a:lnTo>
                    <a:lnTo>
                      <a:pt x="3" y="4"/>
                    </a:lnTo>
                    <a:lnTo>
                      <a:pt x="0" y="4"/>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69" name="Freeform 129"/>
              <p:cNvSpPr>
                <a:spLocks noChangeAspect="1"/>
              </p:cNvSpPr>
              <p:nvPr/>
            </p:nvSpPr>
            <p:spPr bwMode="auto">
              <a:xfrm>
                <a:off x="5072" y="2311"/>
                <a:ext cx="3" cy="6"/>
              </a:xfrm>
              <a:custGeom>
                <a:avLst/>
                <a:gdLst/>
                <a:ahLst/>
                <a:cxnLst>
                  <a:cxn ang="0">
                    <a:pos x="0" y="4"/>
                  </a:cxn>
                  <a:cxn ang="0">
                    <a:pos x="0" y="0"/>
                  </a:cxn>
                  <a:cxn ang="0">
                    <a:pos x="0" y="0"/>
                  </a:cxn>
                  <a:cxn ang="0">
                    <a:pos x="0" y="4"/>
                  </a:cxn>
                  <a:cxn ang="0">
                    <a:pos x="4" y="0"/>
                  </a:cxn>
                  <a:cxn ang="0">
                    <a:pos x="4" y="0"/>
                  </a:cxn>
                  <a:cxn ang="0">
                    <a:pos x="4" y="4"/>
                  </a:cxn>
                  <a:cxn ang="0">
                    <a:pos x="4" y="4"/>
                  </a:cxn>
                  <a:cxn ang="0">
                    <a:pos x="4" y="4"/>
                  </a:cxn>
                  <a:cxn ang="0">
                    <a:pos x="4" y="4"/>
                  </a:cxn>
                  <a:cxn ang="0">
                    <a:pos x="0" y="4"/>
                  </a:cxn>
                  <a:cxn ang="0">
                    <a:pos x="0" y="4"/>
                  </a:cxn>
                  <a:cxn ang="0">
                    <a:pos x="0" y="4"/>
                  </a:cxn>
                </a:cxnLst>
                <a:rect l="0" t="0" r="r" b="b"/>
                <a:pathLst>
                  <a:path w="4" h="4">
                    <a:moveTo>
                      <a:pt x="0" y="4"/>
                    </a:moveTo>
                    <a:lnTo>
                      <a:pt x="0" y="0"/>
                    </a:lnTo>
                    <a:lnTo>
                      <a:pt x="0" y="0"/>
                    </a:lnTo>
                    <a:lnTo>
                      <a:pt x="0" y="4"/>
                    </a:lnTo>
                    <a:lnTo>
                      <a:pt x="4" y="0"/>
                    </a:lnTo>
                    <a:lnTo>
                      <a:pt x="4" y="0"/>
                    </a:lnTo>
                    <a:lnTo>
                      <a:pt x="4" y="4"/>
                    </a:lnTo>
                    <a:lnTo>
                      <a:pt x="4" y="4"/>
                    </a:lnTo>
                    <a:lnTo>
                      <a:pt x="4" y="4"/>
                    </a:lnTo>
                    <a:lnTo>
                      <a:pt x="4" y="4"/>
                    </a:lnTo>
                    <a:lnTo>
                      <a:pt x="0" y="4"/>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70" name="Freeform 130"/>
              <p:cNvSpPr>
                <a:spLocks noChangeAspect="1" noEditPoints="1"/>
              </p:cNvSpPr>
              <p:nvPr/>
            </p:nvSpPr>
            <p:spPr bwMode="auto">
              <a:xfrm>
                <a:off x="5058" y="2300"/>
                <a:ext cx="3" cy="3"/>
              </a:xfrm>
              <a:custGeom>
                <a:avLst/>
                <a:gdLst/>
                <a:ahLst/>
                <a:cxnLst>
                  <a:cxn ang="0">
                    <a:pos x="0" y="3"/>
                  </a:cxn>
                  <a:cxn ang="0">
                    <a:pos x="0" y="3"/>
                  </a:cxn>
                  <a:cxn ang="0">
                    <a:pos x="0" y="3"/>
                  </a:cxn>
                  <a:cxn ang="0">
                    <a:pos x="0" y="3"/>
                  </a:cxn>
                  <a:cxn ang="0">
                    <a:pos x="0" y="0"/>
                  </a:cxn>
                  <a:cxn ang="0">
                    <a:pos x="0" y="0"/>
                  </a:cxn>
                  <a:cxn ang="0">
                    <a:pos x="0" y="3"/>
                  </a:cxn>
                  <a:cxn ang="0">
                    <a:pos x="0" y="3"/>
                  </a:cxn>
                  <a:cxn ang="0">
                    <a:pos x="0" y="3"/>
                  </a:cxn>
                  <a:cxn ang="0">
                    <a:pos x="0" y="0"/>
                  </a:cxn>
                  <a:cxn ang="0">
                    <a:pos x="0" y="0"/>
                  </a:cxn>
                  <a:cxn ang="0">
                    <a:pos x="4" y="0"/>
                  </a:cxn>
                  <a:cxn ang="0">
                    <a:pos x="4" y="0"/>
                  </a:cxn>
                  <a:cxn ang="0">
                    <a:pos x="4" y="0"/>
                  </a:cxn>
                  <a:cxn ang="0">
                    <a:pos x="4" y="0"/>
                  </a:cxn>
                  <a:cxn ang="0">
                    <a:pos x="4" y="0"/>
                  </a:cxn>
                  <a:cxn ang="0">
                    <a:pos x="4" y="0"/>
                  </a:cxn>
                  <a:cxn ang="0">
                    <a:pos x="4" y="3"/>
                  </a:cxn>
                  <a:cxn ang="0">
                    <a:pos x="4" y="3"/>
                  </a:cxn>
                  <a:cxn ang="0">
                    <a:pos x="4" y="3"/>
                  </a:cxn>
                  <a:cxn ang="0">
                    <a:pos x="4" y="3"/>
                  </a:cxn>
                  <a:cxn ang="0">
                    <a:pos x="4" y="3"/>
                  </a:cxn>
                  <a:cxn ang="0">
                    <a:pos x="0" y="3"/>
                  </a:cxn>
                  <a:cxn ang="0">
                    <a:pos x="0" y="3"/>
                  </a:cxn>
                  <a:cxn ang="0">
                    <a:pos x="0" y="3"/>
                  </a:cxn>
                  <a:cxn ang="0">
                    <a:pos x="0" y="3"/>
                  </a:cxn>
                  <a:cxn ang="0">
                    <a:pos x="0" y="3"/>
                  </a:cxn>
                  <a:cxn ang="0">
                    <a:pos x="0" y="3"/>
                  </a:cxn>
                  <a:cxn ang="0">
                    <a:pos x="0" y="3"/>
                  </a:cxn>
                  <a:cxn ang="0">
                    <a:pos x="4" y="3"/>
                  </a:cxn>
                  <a:cxn ang="0">
                    <a:pos x="4" y="3"/>
                  </a:cxn>
                  <a:cxn ang="0">
                    <a:pos x="4" y="3"/>
                  </a:cxn>
                  <a:cxn ang="0">
                    <a:pos x="4" y="3"/>
                  </a:cxn>
                  <a:cxn ang="0">
                    <a:pos x="4" y="3"/>
                  </a:cxn>
                  <a:cxn ang="0">
                    <a:pos x="4" y="0"/>
                  </a:cxn>
                  <a:cxn ang="0">
                    <a:pos x="4" y="0"/>
                  </a:cxn>
                  <a:cxn ang="0">
                    <a:pos x="4" y="0"/>
                  </a:cxn>
                  <a:cxn ang="0">
                    <a:pos x="4" y="0"/>
                  </a:cxn>
                  <a:cxn ang="0">
                    <a:pos x="4" y="0"/>
                  </a:cxn>
                  <a:cxn ang="0">
                    <a:pos x="4" y="0"/>
                  </a:cxn>
                  <a:cxn ang="0">
                    <a:pos x="0" y="0"/>
                  </a:cxn>
                  <a:cxn ang="0">
                    <a:pos x="0" y="0"/>
                  </a:cxn>
                  <a:cxn ang="0">
                    <a:pos x="0" y="3"/>
                  </a:cxn>
                  <a:cxn ang="0">
                    <a:pos x="0" y="3"/>
                  </a:cxn>
                </a:cxnLst>
                <a:rect l="0" t="0" r="r" b="b"/>
                <a:pathLst>
                  <a:path w="4" h="3">
                    <a:moveTo>
                      <a:pt x="0" y="3"/>
                    </a:moveTo>
                    <a:lnTo>
                      <a:pt x="0" y="3"/>
                    </a:lnTo>
                    <a:lnTo>
                      <a:pt x="0" y="3"/>
                    </a:lnTo>
                    <a:lnTo>
                      <a:pt x="0" y="3"/>
                    </a:lnTo>
                    <a:lnTo>
                      <a:pt x="0" y="0"/>
                    </a:lnTo>
                    <a:lnTo>
                      <a:pt x="0" y="0"/>
                    </a:lnTo>
                    <a:lnTo>
                      <a:pt x="0" y="3"/>
                    </a:lnTo>
                    <a:lnTo>
                      <a:pt x="0" y="3"/>
                    </a:lnTo>
                    <a:close/>
                    <a:moveTo>
                      <a:pt x="0" y="3"/>
                    </a:moveTo>
                    <a:lnTo>
                      <a:pt x="0" y="0"/>
                    </a:lnTo>
                    <a:lnTo>
                      <a:pt x="0" y="0"/>
                    </a:lnTo>
                    <a:lnTo>
                      <a:pt x="4" y="0"/>
                    </a:lnTo>
                    <a:lnTo>
                      <a:pt x="4" y="0"/>
                    </a:lnTo>
                    <a:lnTo>
                      <a:pt x="4" y="0"/>
                    </a:lnTo>
                    <a:lnTo>
                      <a:pt x="4" y="0"/>
                    </a:lnTo>
                    <a:lnTo>
                      <a:pt x="4" y="0"/>
                    </a:lnTo>
                    <a:lnTo>
                      <a:pt x="4" y="0"/>
                    </a:lnTo>
                    <a:lnTo>
                      <a:pt x="4" y="3"/>
                    </a:lnTo>
                    <a:lnTo>
                      <a:pt x="4" y="3"/>
                    </a:lnTo>
                    <a:lnTo>
                      <a:pt x="4" y="3"/>
                    </a:lnTo>
                    <a:lnTo>
                      <a:pt x="4" y="3"/>
                    </a:lnTo>
                    <a:lnTo>
                      <a:pt x="4" y="3"/>
                    </a:lnTo>
                    <a:lnTo>
                      <a:pt x="0" y="3"/>
                    </a:lnTo>
                    <a:lnTo>
                      <a:pt x="0" y="3"/>
                    </a:lnTo>
                    <a:lnTo>
                      <a:pt x="0" y="3"/>
                    </a:lnTo>
                    <a:lnTo>
                      <a:pt x="0" y="3"/>
                    </a:lnTo>
                    <a:close/>
                    <a:moveTo>
                      <a:pt x="0" y="3"/>
                    </a:moveTo>
                    <a:lnTo>
                      <a:pt x="0" y="3"/>
                    </a:lnTo>
                    <a:lnTo>
                      <a:pt x="0" y="3"/>
                    </a:lnTo>
                    <a:lnTo>
                      <a:pt x="4" y="3"/>
                    </a:lnTo>
                    <a:lnTo>
                      <a:pt x="4" y="3"/>
                    </a:lnTo>
                    <a:lnTo>
                      <a:pt x="4" y="3"/>
                    </a:lnTo>
                    <a:lnTo>
                      <a:pt x="4" y="3"/>
                    </a:lnTo>
                    <a:lnTo>
                      <a:pt x="4" y="3"/>
                    </a:lnTo>
                    <a:lnTo>
                      <a:pt x="4" y="0"/>
                    </a:lnTo>
                    <a:lnTo>
                      <a:pt x="4" y="0"/>
                    </a:lnTo>
                    <a:lnTo>
                      <a:pt x="4" y="0"/>
                    </a:lnTo>
                    <a:lnTo>
                      <a:pt x="4" y="0"/>
                    </a:lnTo>
                    <a:lnTo>
                      <a:pt x="4" y="0"/>
                    </a:lnTo>
                    <a:lnTo>
                      <a:pt x="4" y="0"/>
                    </a:lnTo>
                    <a:lnTo>
                      <a:pt x="0" y="0"/>
                    </a:lnTo>
                    <a:lnTo>
                      <a:pt x="0" y="0"/>
                    </a:lnTo>
                    <a:lnTo>
                      <a:pt x="0" y="3"/>
                    </a:lnTo>
                    <a:lnTo>
                      <a:pt x="0" y="3"/>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71" name="Freeform 131"/>
              <p:cNvSpPr>
                <a:spLocks noChangeAspect="1" noEditPoints="1"/>
              </p:cNvSpPr>
              <p:nvPr/>
            </p:nvSpPr>
            <p:spPr bwMode="auto">
              <a:xfrm>
                <a:off x="5061" y="2300"/>
                <a:ext cx="8" cy="3"/>
              </a:xfrm>
              <a:custGeom>
                <a:avLst/>
                <a:gdLst/>
                <a:ahLst/>
                <a:cxnLst>
                  <a:cxn ang="0">
                    <a:pos x="0" y="0"/>
                  </a:cxn>
                  <a:cxn ang="0">
                    <a:pos x="4" y="0"/>
                  </a:cxn>
                  <a:cxn ang="0">
                    <a:pos x="4" y="0"/>
                  </a:cxn>
                  <a:cxn ang="0">
                    <a:pos x="4" y="0"/>
                  </a:cxn>
                  <a:cxn ang="0">
                    <a:pos x="4" y="0"/>
                  </a:cxn>
                  <a:cxn ang="0">
                    <a:pos x="4" y="0"/>
                  </a:cxn>
                  <a:cxn ang="0">
                    <a:pos x="4" y="0"/>
                  </a:cxn>
                  <a:cxn ang="0">
                    <a:pos x="4" y="0"/>
                  </a:cxn>
                  <a:cxn ang="0">
                    <a:pos x="4" y="0"/>
                  </a:cxn>
                  <a:cxn ang="0">
                    <a:pos x="4" y="3"/>
                  </a:cxn>
                  <a:cxn ang="0">
                    <a:pos x="4" y="3"/>
                  </a:cxn>
                  <a:cxn ang="0">
                    <a:pos x="4" y="3"/>
                  </a:cxn>
                  <a:cxn ang="0">
                    <a:pos x="4" y="3"/>
                  </a:cxn>
                  <a:cxn ang="0">
                    <a:pos x="4" y="3"/>
                  </a:cxn>
                  <a:cxn ang="0">
                    <a:pos x="4" y="3"/>
                  </a:cxn>
                  <a:cxn ang="0">
                    <a:pos x="4" y="3"/>
                  </a:cxn>
                  <a:cxn ang="0">
                    <a:pos x="4" y="3"/>
                  </a:cxn>
                  <a:cxn ang="0">
                    <a:pos x="4" y="3"/>
                  </a:cxn>
                  <a:cxn ang="0">
                    <a:pos x="0" y="0"/>
                  </a:cxn>
                  <a:cxn ang="0">
                    <a:pos x="0" y="0"/>
                  </a:cxn>
                  <a:cxn ang="0">
                    <a:pos x="4" y="3"/>
                  </a:cxn>
                  <a:cxn ang="0">
                    <a:pos x="4" y="0"/>
                  </a:cxn>
                  <a:cxn ang="0">
                    <a:pos x="8" y="0"/>
                  </a:cxn>
                  <a:cxn ang="0">
                    <a:pos x="8" y="0"/>
                  </a:cxn>
                  <a:cxn ang="0">
                    <a:pos x="8" y="0"/>
                  </a:cxn>
                  <a:cxn ang="0">
                    <a:pos x="8" y="0"/>
                  </a:cxn>
                  <a:cxn ang="0">
                    <a:pos x="8" y="0"/>
                  </a:cxn>
                  <a:cxn ang="0">
                    <a:pos x="8" y="3"/>
                  </a:cxn>
                  <a:cxn ang="0">
                    <a:pos x="8" y="3"/>
                  </a:cxn>
                  <a:cxn ang="0">
                    <a:pos x="8" y="0"/>
                  </a:cxn>
                  <a:cxn ang="0">
                    <a:pos x="8" y="3"/>
                  </a:cxn>
                  <a:cxn ang="0">
                    <a:pos x="8" y="3"/>
                  </a:cxn>
                  <a:cxn ang="0">
                    <a:pos x="4" y="3"/>
                  </a:cxn>
                  <a:cxn ang="0">
                    <a:pos x="4" y="3"/>
                  </a:cxn>
                </a:cxnLst>
                <a:rect l="0" t="0" r="r" b="b"/>
                <a:pathLst>
                  <a:path w="8" h="3">
                    <a:moveTo>
                      <a:pt x="0" y="0"/>
                    </a:moveTo>
                    <a:lnTo>
                      <a:pt x="4" y="0"/>
                    </a:lnTo>
                    <a:lnTo>
                      <a:pt x="4" y="0"/>
                    </a:lnTo>
                    <a:lnTo>
                      <a:pt x="4" y="0"/>
                    </a:lnTo>
                    <a:lnTo>
                      <a:pt x="4" y="0"/>
                    </a:lnTo>
                    <a:lnTo>
                      <a:pt x="4" y="0"/>
                    </a:lnTo>
                    <a:lnTo>
                      <a:pt x="4" y="0"/>
                    </a:lnTo>
                    <a:lnTo>
                      <a:pt x="4" y="0"/>
                    </a:lnTo>
                    <a:lnTo>
                      <a:pt x="4" y="0"/>
                    </a:lnTo>
                    <a:lnTo>
                      <a:pt x="4" y="3"/>
                    </a:lnTo>
                    <a:lnTo>
                      <a:pt x="4" y="3"/>
                    </a:lnTo>
                    <a:lnTo>
                      <a:pt x="4" y="3"/>
                    </a:lnTo>
                    <a:lnTo>
                      <a:pt x="4" y="3"/>
                    </a:lnTo>
                    <a:lnTo>
                      <a:pt x="4" y="3"/>
                    </a:lnTo>
                    <a:lnTo>
                      <a:pt x="4" y="3"/>
                    </a:lnTo>
                    <a:lnTo>
                      <a:pt x="4" y="3"/>
                    </a:lnTo>
                    <a:lnTo>
                      <a:pt x="4" y="3"/>
                    </a:lnTo>
                    <a:lnTo>
                      <a:pt x="4" y="3"/>
                    </a:lnTo>
                    <a:lnTo>
                      <a:pt x="0" y="0"/>
                    </a:lnTo>
                    <a:lnTo>
                      <a:pt x="0" y="0"/>
                    </a:lnTo>
                    <a:close/>
                    <a:moveTo>
                      <a:pt x="4" y="3"/>
                    </a:moveTo>
                    <a:lnTo>
                      <a:pt x="4" y="0"/>
                    </a:lnTo>
                    <a:lnTo>
                      <a:pt x="8" y="0"/>
                    </a:lnTo>
                    <a:lnTo>
                      <a:pt x="8" y="0"/>
                    </a:lnTo>
                    <a:lnTo>
                      <a:pt x="8" y="0"/>
                    </a:lnTo>
                    <a:lnTo>
                      <a:pt x="8" y="0"/>
                    </a:lnTo>
                    <a:lnTo>
                      <a:pt x="8" y="0"/>
                    </a:lnTo>
                    <a:lnTo>
                      <a:pt x="8" y="3"/>
                    </a:lnTo>
                    <a:lnTo>
                      <a:pt x="8" y="3"/>
                    </a:lnTo>
                    <a:lnTo>
                      <a:pt x="8" y="0"/>
                    </a:lnTo>
                    <a:lnTo>
                      <a:pt x="8" y="3"/>
                    </a:lnTo>
                    <a:lnTo>
                      <a:pt x="8" y="3"/>
                    </a:lnTo>
                    <a:lnTo>
                      <a:pt x="4" y="3"/>
                    </a:lnTo>
                    <a:lnTo>
                      <a:pt x="4" y="3"/>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72" name="Freeform 132"/>
              <p:cNvSpPr>
                <a:spLocks noChangeAspect="1"/>
              </p:cNvSpPr>
              <p:nvPr/>
            </p:nvSpPr>
            <p:spPr bwMode="auto">
              <a:xfrm>
                <a:off x="5058" y="2300"/>
                <a:ext cx="0" cy="3"/>
              </a:xfrm>
              <a:custGeom>
                <a:avLst/>
                <a:gdLst/>
                <a:ahLst/>
                <a:cxnLst>
                  <a:cxn ang="0">
                    <a:pos x="0" y="3"/>
                  </a:cxn>
                  <a:cxn ang="0">
                    <a:pos x="0" y="3"/>
                  </a:cxn>
                  <a:cxn ang="0">
                    <a:pos x="0" y="3"/>
                  </a:cxn>
                  <a:cxn ang="0">
                    <a:pos x="0" y="3"/>
                  </a:cxn>
                  <a:cxn ang="0">
                    <a:pos x="0" y="0"/>
                  </a:cxn>
                  <a:cxn ang="0">
                    <a:pos x="0" y="0"/>
                  </a:cxn>
                  <a:cxn ang="0">
                    <a:pos x="0" y="3"/>
                  </a:cxn>
                </a:cxnLst>
                <a:rect l="0" t="0" r="r" b="b"/>
                <a:pathLst>
                  <a:path h="3">
                    <a:moveTo>
                      <a:pt x="0" y="3"/>
                    </a:moveTo>
                    <a:lnTo>
                      <a:pt x="0" y="3"/>
                    </a:lnTo>
                    <a:lnTo>
                      <a:pt x="0" y="3"/>
                    </a:lnTo>
                    <a:lnTo>
                      <a:pt x="0" y="3"/>
                    </a:lnTo>
                    <a:lnTo>
                      <a:pt x="0" y="0"/>
                    </a:lnTo>
                    <a:lnTo>
                      <a:pt x="0" y="0"/>
                    </a:lnTo>
                    <a:lnTo>
                      <a:pt x="0" y="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73" name="Freeform 133"/>
              <p:cNvSpPr>
                <a:spLocks noChangeAspect="1"/>
              </p:cNvSpPr>
              <p:nvPr/>
            </p:nvSpPr>
            <p:spPr bwMode="auto">
              <a:xfrm>
                <a:off x="5058" y="2300"/>
                <a:ext cx="3" cy="3"/>
              </a:xfrm>
              <a:custGeom>
                <a:avLst/>
                <a:gdLst/>
                <a:ahLst/>
                <a:cxnLst>
                  <a:cxn ang="0">
                    <a:pos x="0" y="3"/>
                  </a:cxn>
                  <a:cxn ang="0">
                    <a:pos x="0" y="3"/>
                  </a:cxn>
                  <a:cxn ang="0">
                    <a:pos x="0" y="3"/>
                  </a:cxn>
                  <a:cxn ang="0">
                    <a:pos x="0" y="0"/>
                  </a:cxn>
                  <a:cxn ang="0">
                    <a:pos x="4" y="0"/>
                  </a:cxn>
                  <a:cxn ang="0">
                    <a:pos x="4" y="0"/>
                  </a:cxn>
                  <a:cxn ang="0">
                    <a:pos x="4" y="0"/>
                  </a:cxn>
                  <a:cxn ang="0">
                    <a:pos x="4" y="0"/>
                  </a:cxn>
                  <a:cxn ang="0">
                    <a:pos x="4" y="0"/>
                  </a:cxn>
                  <a:cxn ang="0">
                    <a:pos x="4" y="3"/>
                  </a:cxn>
                  <a:cxn ang="0">
                    <a:pos x="4" y="3"/>
                  </a:cxn>
                  <a:cxn ang="0">
                    <a:pos x="4" y="3"/>
                  </a:cxn>
                  <a:cxn ang="0">
                    <a:pos x="4" y="3"/>
                  </a:cxn>
                  <a:cxn ang="0">
                    <a:pos x="4" y="3"/>
                  </a:cxn>
                  <a:cxn ang="0">
                    <a:pos x="4" y="3"/>
                  </a:cxn>
                  <a:cxn ang="0">
                    <a:pos x="0" y="3"/>
                  </a:cxn>
                  <a:cxn ang="0">
                    <a:pos x="0" y="3"/>
                  </a:cxn>
                  <a:cxn ang="0">
                    <a:pos x="0" y="3"/>
                  </a:cxn>
                </a:cxnLst>
                <a:rect l="0" t="0" r="r" b="b"/>
                <a:pathLst>
                  <a:path w="4" h="3">
                    <a:moveTo>
                      <a:pt x="0" y="3"/>
                    </a:moveTo>
                    <a:lnTo>
                      <a:pt x="0" y="3"/>
                    </a:lnTo>
                    <a:lnTo>
                      <a:pt x="0" y="3"/>
                    </a:lnTo>
                    <a:lnTo>
                      <a:pt x="0" y="0"/>
                    </a:lnTo>
                    <a:lnTo>
                      <a:pt x="4" y="0"/>
                    </a:lnTo>
                    <a:lnTo>
                      <a:pt x="4" y="0"/>
                    </a:lnTo>
                    <a:lnTo>
                      <a:pt x="4" y="0"/>
                    </a:lnTo>
                    <a:lnTo>
                      <a:pt x="4" y="0"/>
                    </a:lnTo>
                    <a:lnTo>
                      <a:pt x="4" y="0"/>
                    </a:lnTo>
                    <a:lnTo>
                      <a:pt x="4" y="3"/>
                    </a:lnTo>
                    <a:lnTo>
                      <a:pt x="4" y="3"/>
                    </a:lnTo>
                    <a:lnTo>
                      <a:pt x="4" y="3"/>
                    </a:lnTo>
                    <a:lnTo>
                      <a:pt x="4" y="3"/>
                    </a:lnTo>
                    <a:lnTo>
                      <a:pt x="4" y="3"/>
                    </a:lnTo>
                    <a:lnTo>
                      <a:pt x="4" y="3"/>
                    </a:lnTo>
                    <a:lnTo>
                      <a:pt x="0" y="3"/>
                    </a:lnTo>
                    <a:lnTo>
                      <a:pt x="0" y="3"/>
                    </a:lnTo>
                    <a:lnTo>
                      <a:pt x="0" y="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74" name="Freeform 134"/>
              <p:cNvSpPr>
                <a:spLocks noChangeAspect="1"/>
              </p:cNvSpPr>
              <p:nvPr/>
            </p:nvSpPr>
            <p:spPr bwMode="auto">
              <a:xfrm>
                <a:off x="5058" y="2300"/>
                <a:ext cx="3" cy="3"/>
              </a:xfrm>
              <a:custGeom>
                <a:avLst/>
                <a:gdLst/>
                <a:ahLst/>
                <a:cxnLst>
                  <a:cxn ang="0">
                    <a:pos x="0" y="3"/>
                  </a:cxn>
                  <a:cxn ang="0">
                    <a:pos x="0" y="3"/>
                  </a:cxn>
                  <a:cxn ang="0">
                    <a:pos x="0" y="3"/>
                  </a:cxn>
                  <a:cxn ang="0">
                    <a:pos x="0" y="3"/>
                  </a:cxn>
                  <a:cxn ang="0">
                    <a:pos x="0" y="3"/>
                  </a:cxn>
                  <a:cxn ang="0">
                    <a:pos x="4" y="3"/>
                  </a:cxn>
                  <a:cxn ang="0">
                    <a:pos x="4" y="3"/>
                  </a:cxn>
                  <a:cxn ang="0">
                    <a:pos x="4" y="3"/>
                  </a:cxn>
                  <a:cxn ang="0">
                    <a:pos x="4" y="3"/>
                  </a:cxn>
                  <a:cxn ang="0">
                    <a:pos x="4" y="3"/>
                  </a:cxn>
                  <a:cxn ang="0">
                    <a:pos x="4" y="3"/>
                  </a:cxn>
                  <a:cxn ang="0">
                    <a:pos x="4" y="3"/>
                  </a:cxn>
                  <a:cxn ang="0">
                    <a:pos x="4" y="0"/>
                  </a:cxn>
                  <a:cxn ang="0">
                    <a:pos x="4" y="0"/>
                  </a:cxn>
                  <a:cxn ang="0">
                    <a:pos x="0" y="0"/>
                  </a:cxn>
                  <a:cxn ang="0">
                    <a:pos x="0" y="3"/>
                  </a:cxn>
                  <a:cxn ang="0">
                    <a:pos x="0" y="3"/>
                  </a:cxn>
                  <a:cxn ang="0">
                    <a:pos x="0" y="3"/>
                  </a:cxn>
                </a:cxnLst>
                <a:rect l="0" t="0" r="r" b="b"/>
                <a:pathLst>
                  <a:path w="4" h="3">
                    <a:moveTo>
                      <a:pt x="0" y="3"/>
                    </a:moveTo>
                    <a:lnTo>
                      <a:pt x="0" y="3"/>
                    </a:lnTo>
                    <a:lnTo>
                      <a:pt x="0" y="3"/>
                    </a:lnTo>
                    <a:lnTo>
                      <a:pt x="0" y="3"/>
                    </a:lnTo>
                    <a:lnTo>
                      <a:pt x="0" y="3"/>
                    </a:lnTo>
                    <a:lnTo>
                      <a:pt x="4" y="3"/>
                    </a:lnTo>
                    <a:lnTo>
                      <a:pt x="4" y="3"/>
                    </a:lnTo>
                    <a:lnTo>
                      <a:pt x="4" y="3"/>
                    </a:lnTo>
                    <a:lnTo>
                      <a:pt x="4" y="3"/>
                    </a:lnTo>
                    <a:lnTo>
                      <a:pt x="4" y="3"/>
                    </a:lnTo>
                    <a:lnTo>
                      <a:pt x="4" y="3"/>
                    </a:lnTo>
                    <a:lnTo>
                      <a:pt x="4" y="3"/>
                    </a:lnTo>
                    <a:lnTo>
                      <a:pt x="4" y="0"/>
                    </a:lnTo>
                    <a:lnTo>
                      <a:pt x="4" y="0"/>
                    </a:lnTo>
                    <a:lnTo>
                      <a:pt x="0" y="0"/>
                    </a:lnTo>
                    <a:lnTo>
                      <a:pt x="0" y="3"/>
                    </a:lnTo>
                    <a:lnTo>
                      <a:pt x="0" y="3"/>
                    </a:lnTo>
                    <a:lnTo>
                      <a:pt x="0" y="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75" name="Freeform 135"/>
              <p:cNvSpPr>
                <a:spLocks noChangeAspect="1"/>
              </p:cNvSpPr>
              <p:nvPr/>
            </p:nvSpPr>
            <p:spPr bwMode="auto">
              <a:xfrm>
                <a:off x="5061" y="2300"/>
                <a:ext cx="6" cy="3"/>
              </a:xfrm>
              <a:custGeom>
                <a:avLst/>
                <a:gdLst/>
                <a:ahLst/>
                <a:cxnLst>
                  <a:cxn ang="0">
                    <a:pos x="0" y="0"/>
                  </a:cxn>
                  <a:cxn ang="0">
                    <a:pos x="0" y="0"/>
                  </a:cxn>
                  <a:cxn ang="0">
                    <a:pos x="4" y="0"/>
                  </a:cxn>
                  <a:cxn ang="0">
                    <a:pos x="4" y="0"/>
                  </a:cxn>
                  <a:cxn ang="0">
                    <a:pos x="4" y="0"/>
                  </a:cxn>
                  <a:cxn ang="0">
                    <a:pos x="4" y="0"/>
                  </a:cxn>
                  <a:cxn ang="0">
                    <a:pos x="4" y="0"/>
                  </a:cxn>
                  <a:cxn ang="0">
                    <a:pos x="4" y="0"/>
                  </a:cxn>
                  <a:cxn ang="0">
                    <a:pos x="4" y="0"/>
                  </a:cxn>
                  <a:cxn ang="0">
                    <a:pos x="4" y="0"/>
                  </a:cxn>
                  <a:cxn ang="0">
                    <a:pos x="4" y="0"/>
                  </a:cxn>
                  <a:cxn ang="0">
                    <a:pos x="4" y="3"/>
                  </a:cxn>
                  <a:cxn ang="0">
                    <a:pos x="4" y="3"/>
                  </a:cxn>
                  <a:cxn ang="0">
                    <a:pos x="4" y="3"/>
                  </a:cxn>
                  <a:cxn ang="0">
                    <a:pos x="4" y="3"/>
                  </a:cxn>
                  <a:cxn ang="0">
                    <a:pos x="4" y="3"/>
                  </a:cxn>
                  <a:cxn ang="0">
                    <a:pos x="4" y="3"/>
                  </a:cxn>
                  <a:cxn ang="0">
                    <a:pos x="4" y="3"/>
                  </a:cxn>
                  <a:cxn ang="0">
                    <a:pos x="4" y="3"/>
                  </a:cxn>
                  <a:cxn ang="0">
                    <a:pos x="0" y="0"/>
                  </a:cxn>
                </a:cxnLst>
                <a:rect l="0" t="0" r="r" b="b"/>
                <a:pathLst>
                  <a:path w="4" h="3">
                    <a:moveTo>
                      <a:pt x="0" y="0"/>
                    </a:moveTo>
                    <a:lnTo>
                      <a:pt x="0" y="0"/>
                    </a:lnTo>
                    <a:lnTo>
                      <a:pt x="4" y="0"/>
                    </a:lnTo>
                    <a:lnTo>
                      <a:pt x="4" y="0"/>
                    </a:lnTo>
                    <a:lnTo>
                      <a:pt x="4" y="0"/>
                    </a:lnTo>
                    <a:lnTo>
                      <a:pt x="4" y="0"/>
                    </a:lnTo>
                    <a:lnTo>
                      <a:pt x="4" y="0"/>
                    </a:lnTo>
                    <a:lnTo>
                      <a:pt x="4" y="0"/>
                    </a:lnTo>
                    <a:lnTo>
                      <a:pt x="4" y="0"/>
                    </a:lnTo>
                    <a:lnTo>
                      <a:pt x="4" y="0"/>
                    </a:lnTo>
                    <a:lnTo>
                      <a:pt x="4" y="0"/>
                    </a:lnTo>
                    <a:lnTo>
                      <a:pt x="4" y="3"/>
                    </a:lnTo>
                    <a:lnTo>
                      <a:pt x="4" y="3"/>
                    </a:lnTo>
                    <a:lnTo>
                      <a:pt x="4" y="3"/>
                    </a:lnTo>
                    <a:lnTo>
                      <a:pt x="4" y="3"/>
                    </a:lnTo>
                    <a:lnTo>
                      <a:pt x="4" y="3"/>
                    </a:lnTo>
                    <a:lnTo>
                      <a:pt x="4" y="3"/>
                    </a:lnTo>
                    <a:lnTo>
                      <a:pt x="4" y="3"/>
                    </a:lnTo>
                    <a:lnTo>
                      <a:pt x="4" y="3"/>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76" name="Freeform 136"/>
              <p:cNvSpPr>
                <a:spLocks noChangeAspect="1"/>
              </p:cNvSpPr>
              <p:nvPr/>
            </p:nvSpPr>
            <p:spPr bwMode="auto">
              <a:xfrm>
                <a:off x="5066" y="2300"/>
                <a:ext cx="3" cy="3"/>
              </a:xfrm>
              <a:custGeom>
                <a:avLst/>
                <a:gdLst/>
                <a:ahLst/>
                <a:cxnLst>
                  <a:cxn ang="0">
                    <a:pos x="0" y="3"/>
                  </a:cxn>
                  <a:cxn ang="0">
                    <a:pos x="0" y="0"/>
                  </a:cxn>
                  <a:cxn ang="0">
                    <a:pos x="0" y="0"/>
                  </a:cxn>
                  <a:cxn ang="0">
                    <a:pos x="0" y="0"/>
                  </a:cxn>
                  <a:cxn ang="0">
                    <a:pos x="4" y="0"/>
                  </a:cxn>
                  <a:cxn ang="0">
                    <a:pos x="4" y="0"/>
                  </a:cxn>
                  <a:cxn ang="0">
                    <a:pos x="4" y="0"/>
                  </a:cxn>
                  <a:cxn ang="0">
                    <a:pos x="4" y="3"/>
                  </a:cxn>
                  <a:cxn ang="0">
                    <a:pos x="4" y="3"/>
                  </a:cxn>
                  <a:cxn ang="0">
                    <a:pos x="4" y="0"/>
                  </a:cxn>
                  <a:cxn ang="0">
                    <a:pos x="0" y="3"/>
                  </a:cxn>
                  <a:cxn ang="0">
                    <a:pos x="0" y="3"/>
                  </a:cxn>
                  <a:cxn ang="0">
                    <a:pos x="0" y="3"/>
                  </a:cxn>
                </a:cxnLst>
                <a:rect l="0" t="0" r="r" b="b"/>
                <a:pathLst>
                  <a:path w="4" h="3">
                    <a:moveTo>
                      <a:pt x="0" y="3"/>
                    </a:moveTo>
                    <a:lnTo>
                      <a:pt x="0" y="0"/>
                    </a:lnTo>
                    <a:lnTo>
                      <a:pt x="0" y="0"/>
                    </a:lnTo>
                    <a:lnTo>
                      <a:pt x="0" y="0"/>
                    </a:lnTo>
                    <a:lnTo>
                      <a:pt x="4" y="0"/>
                    </a:lnTo>
                    <a:lnTo>
                      <a:pt x="4" y="0"/>
                    </a:lnTo>
                    <a:lnTo>
                      <a:pt x="4" y="0"/>
                    </a:lnTo>
                    <a:lnTo>
                      <a:pt x="4" y="3"/>
                    </a:lnTo>
                    <a:lnTo>
                      <a:pt x="4" y="3"/>
                    </a:lnTo>
                    <a:lnTo>
                      <a:pt x="4" y="0"/>
                    </a:lnTo>
                    <a:lnTo>
                      <a:pt x="0" y="3"/>
                    </a:lnTo>
                    <a:lnTo>
                      <a:pt x="0" y="3"/>
                    </a:lnTo>
                    <a:lnTo>
                      <a:pt x="0" y="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77" name="Freeform 137"/>
              <p:cNvSpPr>
                <a:spLocks noChangeAspect="1" noEditPoints="1"/>
              </p:cNvSpPr>
              <p:nvPr/>
            </p:nvSpPr>
            <p:spPr bwMode="auto">
              <a:xfrm>
                <a:off x="5058" y="2322"/>
                <a:ext cx="8" cy="6"/>
              </a:xfrm>
              <a:custGeom>
                <a:avLst/>
                <a:gdLst/>
                <a:ahLst/>
                <a:cxnLst>
                  <a:cxn ang="0">
                    <a:pos x="0" y="4"/>
                  </a:cxn>
                  <a:cxn ang="0">
                    <a:pos x="0" y="0"/>
                  </a:cxn>
                  <a:cxn ang="0">
                    <a:pos x="4" y="0"/>
                  </a:cxn>
                  <a:cxn ang="0">
                    <a:pos x="4" y="0"/>
                  </a:cxn>
                  <a:cxn ang="0">
                    <a:pos x="4" y="0"/>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0" y="4"/>
                  </a:cxn>
                  <a:cxn ang="0">
                    <a:pos x="0" y="4"/>
                  </a:cxn>
                  <a:cxn ang="0">
                    <a:pos x="0" y="4"/>
                  </a:cxn>
                  <a:cxn ang="0">
                    <a:pos x="0" y="4"/>
                  </a:cxn>
                  <a:cxn ang="0">
                    <a:pos x="4" y="4"/>
                  </a:cxn>
                  <a:cxn ang="0">
                    <a:pos x="4" y="0"/>
                  </a:cxn>
                  <a:cxn ang="0">
                    <a:pos x="8" y="0"/>
                  </a:cxn>
                  <a:cxn ang="0">
                    <a:pos x="8" y="0"/>
                  </a:cxn>
                  <a:cxn ang="0">
                    <a:pos x="4" y="0"/>
                  </a:cxn>
                  <a:cxn ang="0">
                    <a:pos x="4" y="4"/>
                  </a:cxn>
                  <a:cxn ang="0">
                    <a:pos x="8" y="4"/>
                  </a:cxn>
                  <a:cxn ang="0">
                    <a:pos x="8" y="4"/>
                  </a:cxn>
                  <a:cxn ang="0">
                    <a:pos x="4" y="4"/>
                  </a:cxn>
                  <a:cxn ang="0">
                    <a:pos x="4" y="4"/>
                  </a:cxn>
                  <a:cxn ang="0">
                    <a:pos x="8" y="4"/>
                  </a:cxn>
                  <a:cxn ang="0">
                    <a:pos x="8" y="4"/>
                  </a:cxn>
                  <a:cxn ang="0">
                    <a:pos x="4" y="4"/>
                  </a:cxn>
                  <a:cxn ang="0">
                    <a:pos x="4" y="4"/>
                  </a:cxn>
                </a:cxnLst>
                <a:rect l="0" t="0" r="r" b="b"/>
                <a:pathLst>
                  <a:path w="8" h="4">
                    <a:moveTo>
                      <a:pt x="0" y="4"/>
                    </a:moveTo>
                    <a:lnTo>
                      <a:pt x="0" y="0"/>
                    </a:lnTo>
                    <a:lnTo>
                      <a:pt x="4" y="0"/>
                    </a:lnTo>
                    <a:lnTo>
                      <a:pt x="4" y="0"/>
                    </a:lnTo>
                    <a:lnTo>
                      <a:pt x="4" y="0"/>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0" y="4"/>
                    </a:lnTo>
                    <a:lnTo>
                      <a:pt x="0" y="4"/>
                    </a:lnTo>
                    <a:lnTo>
                      <a:pt x="0" y="4"/>
                    </a:lnTo>
                    <a:lnTo>
                      <a:pt x="0" y="4"/>
                    </a:lnTo>
                    <a:close/>
                    <a:moveTo>
                      <a:pt x="4" y="4"/>
                    </a:moveTo>
                    <a:lnTo>
                      <a:pt x="4" y="0"/>
                    </a:lnTo>
                    <a:lnTo>
                      <a:pt x="8" y="0"/>
                    </a:lnTo>
                    <a:lnTo>
                      <a:pt x="8" y="0"/>
                    </a:lnTo>
                    <a:lnTo>
                      <a:pt x="4" y="0"/>
                    </a:lnTo>
                    <a:lnTo>
                      <a:pt x="4" y="4"/>
                    </a:lnTo>
                    <a:lnTo>
                      <a:pt x="8" y="4"/>
                    </a:lnTo>
                    <a:lnTo>
                      <a:pt x="8" y="4"/>
                    </a:lnTo>
                    <a:lnTo>
                      <a:pt x="4" y="4"/>
                    </a:lnTo>
                    <a:lnTo>
                      <a:pt x="4" y="4"/>
                    </a:lnTo>
                    <a:lnTo>
                      <a:pt x="8" y="4"/>
                    </a:lnTo>
                    <a:lnTo>
                      <a:pt x="8" y="4"/>
                    </a:lnTo>
                    <a:lnTo>
                      <a:pt x="4" y="4"/>
                    </a:lnTo>
                    <a:lnTo>
                      <a:pt x="4" y="4"/>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78" name="Freeform 138"/>
              <p:cNvSpPr>
                <a:spLocks noChangeAspect="1"/>
              </p:cNvSpPr>
              <p:nvPr/>
            </p:nvSpPr>
            <p:spPr bwMode="auto">
              <a:xfrm>
                <a:off x="5066" y="2322"/>
                <a:ext cx="3" cy="6"/>
              </a:xfrm>
              <a:custGeom>
                <a:avLst/>
                <a:gdLst/>
                <a:ahLst/>
                <a:cxnLst>
                  <a:cxn ang="0">
                    <a:pos x="0" y="4"/>
                  </a:cxn>
                  <a:cxn ang="0">
                    <a:pos x="0" y="4"/>
                  </a:cxn>
                  <a:cxn ang="0">
                    <a:pos x="0" y="4"/>
                  </a:cxn>
                  <a:cxn ang="0">
                    <a:pos x="4" y="4"/>
                  </a:cxn>
                  <a:cxn ang="0">
                    <a:pos x="4" y="4"/>
                  </a:cxn>
                  <a:cxn ang="0">
                    <a:pos x="0" y="4"/>
                  </a:cxn>
                  <a:cxn ang="0">
                    <a:pos x="0" y="4"/>
                  </a:cxn>
                  <a:cxn ang="0">
                    <a:pos x="0" y="4"/>
                  </a:cxn>
                  <a:cxn ang="0">
                    <a:pos x="0" y="4"/>
                  </a:cxn>
                  <a:cxn ang="0">
                    <a:pos x="0" y="0"/>
                  </a:cxn>
                  <a:cxn ang="0">
                    <a:pos x="0" y="0"/>
                  </a:cxn>
                  <a:cxn ang="0">
                    <a:pos x="0" y="0"/>
                  </a:cxn>
                  <a:cxn ang="0">
                    <a:pos x="0" y="0"/>
                  </a:cxn>
                  <a:cxn ang="0">
                    <a:pos x="4" y="0"/>
                  </a:cxn>
                  <a:cxn ang="0">
                    <a:pos x="4" y="0"/>
                  </a:cxn>
                  <a:cxn ang="0">
                    <a:pos x="4" y="0"/>
                  </a:cxn>
                  <a:cxn ang="0">
                    <a:pos x="4" y="4"/>
                  </a:cxn>
                  <a:cxn ang="0">
                    <a:pos x="4" y="4"/>
                  </a:cxn>
                  <a:cxn ang="0">
                    <a:pos x="0" y="0"/>
                  </a:cxn>
                  <a:cxn ang="0">
                    <a:pos x="0" y="0"/>
                  </a:cxn>
                  <a:cxn ang="0">
                    <a:pos x="0" y="0"/>
                  </a:cxn>
                  <a:cxn ang="0">
                    <a:pos x="0" y="4"/>
                  </a:cxn>
                  <a:cxn ang="0">
                    <a:pos x="0" y="4"/>
                  </a:cxn>
                  <a:cxn ang="0">
                    <a:pos x="0" y="4"/>
                  </a:cxn>
                  <a:cxn ang="0">
                    <a:pos x="4" y="4"/>
                  </a:cxn>
                  <a:cxn ang="0">
                    <a:pos x="4" y="4"/>
                  </a:cxn>
                  <a:cxn ang="0">
                    <a:pos x="4" y="4"/>
                  </a:cxn>
                  <a:cxn ang="0">
                    <a:pos x="4" y="4"/>
                  </a:cxn>
                  <a:cxn ang="0">
                    <a:pos x="4" y="4"/>
                  </a:cxn>
                  <a:cxn ang="0">
                    <a:pos x="0" y="4"/>
                  </a:cxn>
                  <a:cxn ang="0">
                    <a:pos x="0" y="4"/>
                  </a:cxn>
                  <a:cxn ang="0">
                    <a:pos x="0" y="4"/>
                  </a:cxn>
                  <a:cxn ang="0">
                    <a:pos x="0" y="4"/>
                  </a:cxn>
                  <a:cxn ang="0">
                    <a:pos x="0" y="4"/>
                  </a:cxn>
                  <a:cxn ang="0">
                    <a:pos x="0" y="4"/>
                  </a:cxn>
                </a:cxnLst>
                <a:rect l="0" t="0" r="r" b="b"/>
                <a:pathLst>
                  <a:path w="4" h="4">
                    <a:moveTo>
                      <a:pt x="0" y="4"/>
                    </a:moveTo>
                    <a:lnTo>
                      <a:pt x="0" y="4"/>
                    </a:lnTo>
                    <a:lnTo>
                      <a:pt x="0" y="4"/>
                    </a:lnTo>
                    <a:lnTo>
                      <a:pt x="4" y="4"/>
                    </a:lnTo>
                    <a:lnTo>
                      <a:pt x="4" y="4"/>
                    </a:lnTo>
                    <a:lnTo>
                      <a:pt x="0" y="4"/>
                    </a:lnTo>
                    <a:lnTo>
                      <a:pt x="0" y="4"/>
                    </a:lnTo>
                    <a:lnTo>
                      <a:pt x="0" y="4"/>
                    </a:lnTo>
                    <a:lnTo>
                      <a:pt x="0" y="4"/>
                    </a:lnTo>
                    <a:lnTo>
                      <a:pt x="0" y="0"/>
                    </a:lnTo>
                    <a:lnTo>
                      <a:pt x="0" y="0"/>
                    </a:lnTo>
                    <a:lnTo>
                      <a:pt x="0" y="0"/>
                    </a:lnTo>
                    <a:lnTo>
                      <a:pt x="0" y="0"/>
                    </a:lnTo>
                    <a:lnTo>
                      <a:pt x="4" y="0"/>
                    </a:lnTo>
                    <a:lnTo>
                      <a:pt x="4" y="0"/>
                    </a:lnTo>
                    <a:lnTo>
                      <a:pt x="4" y="0"/>
                    </a:lnTo>
                    <a:lnTo>
                      <a:pt x="4" y="4"/>
                    </a:lnTo>
                    <a:lnTo>
                      <a:pt x="4" y="4"/>
                    </a:lnTo>
                    <a:lnTo>
                      <a:pt x="0" y="0"/>
                    </a:lnTo>
                    <a:lnTo>
                      <a:pt x="0" y="0"/>
                    </a:lnTo>
                    <a:lnTo>
                      <a:pt x="0" y="0"/>
                    </a:lnTo>
                    <a:lnTo>
                      <a:pt x="0" y="4"/>
                    </a:lnTo>
                    <a:lnTo>
                      <a:pt x="0" y="4"/>
                    </a:lnTo>
                    <a:lnTo>
                      <a:pt x="0" y="4"/>
                    </a:lnTo>
                    <a:lnTo>
                      <a:pt x="4" y="4"/>
                    </a:lnTo>
                    <a:lnTo>
                      <a:pt x="4" y="4"/>
                    </a:lnTo>
                    <a:lnTo>
                      <a:pt x="4" y="4"/>
                    </a:lnTo>
                    <a:lnTo>
                      <a:pt x="4" y="4"/>
                    </a:lnTo>
                    <a:lnTo>
                      <a:pt x="4" y="4"/>
                    </a:lnTo>
                    <a:lnTo>
                      <a:pt x="0" y="4"/>
                    </a:lnTo>
                    <a:lnTo>
                      <a:pt x="0" y="4"/>
                    </a:lnTo>
                    <a:lnTo>
                      <a:pt x="0" y="4"/>
                    </a:lnTo>
                    <a:lnTo>
                      <a:pt x="0" y="4"/>
                    </a:lnTo>
                    <a:lnTo>
                      <a:pt x="0" y="4"/>
                    </a:lnTo>
                    <a:lnTo>
                      <a:pt x="0" y="4"/>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79" name="Freeform 139"/>
              <p:cNvSpPr>
                <a:spLocks noChangeAspect="1" noEditPoints="1"/>
              </p:cNvSpPr>
              <p:nvPr/>
            </p:nvSpPr>
            <p:spPr bwMode="auto">
              <a:xfrm>
                <a:off x="5069" y="2322"/>
                <a:ext cx="3" cy="6"/>
              </a:xfrm>
              <a:custGeom>
                <a:avLst/>
                <a:gdLst/>
                <a:ahLst/>
                <a:cxnLst>
                  <a:cxn ang="0">
                    <a:pos x="0" y="4"/>
                  </a:cxn>
                  <a:cxn ang="0">
                    <a:pos x="0" y="0"/>
                  </a:cxn>
                  <a:cxn ang="0">
                    <a:pos x="0" y="0"/>
                  </a:cxn>
                  <a:cxn ang="0">
                    <a:pos x="0" y="0"/>
                  </a:cxn>
                  <a:cxn ang="0">
                    <a:pos x="0" y="4"/>
                  </a:cxn>
                  <a:cxn ang="0">
                    <a:pos x="0" y="4"/>
                  </a:cxn>
                  <a:cxn ang="0">
                    <a:pos x="0" y="4"/>
                  </a:cxn>
                  <a:cxn ang="0">
                    <a:pos x="0" y="4"/>
                  </a:cxn>
                  <a:cxn ang="0">
                    <a:pos x="0" y="4"/>
                  </a:cxn>
                  <a:cxn ang="0">
                    <a:pos x="0" y="4"/>
                  </a:cxn>
                  <a:cxn ang="0">
                    <a:pos x="0" y="4"/>
                  </a:cxn>
                  <a:cxn ang="0">
                    <a:pos x="0" y="4"/>
                  </a:cxn>
                  <a:cxn ang="0">
                    <a:pos x="0" y="4"/>
                  </a:cxn>
                  <a:cxn ang="0">
                    <a:pos x="0" y="4"/>
                  </a:cxn>
                  <a:cxn ang="0">
                    <a:pos x="3" y="4"/>
                  </a:cxn>
                  <a:cxn ang="0">
                    <a:pos x="3" y="0"/>
                  </a:cxn>
                  <a:cxn ang="0">
                    <a:pos x="0" y="0"/>
                  </a:cxn>
                  <a:cxn ang="0">
                    <a:pos x="0" y="0"/>
                  </a:cxn>
                  <a:cxn ang="0">
                    <a:pos x="3" y="0"/>
                  </a:cxn>
                  <a:cxn ang="0">
                    <a:pos x="3" y="0"/>
                  </a:cxn>
                  <a:cxn ang="0">
                    <a:pos x="3" y="0"/>
                  </a:cxn>
                  <a:cxn ang="0">
                    <a:pos x="3" y="4"/>
                  </a:cxn>
                  <a:cxn ang="0">
                    <a:pos x="3" y="4"/>
                  </a:cxn>
                  <a:cxn ang="0">
                    <a:pos x="3" y="4"/>
                  </a:cxn>
                </a:cxnLst>
                <a:rect l="0" t="0" r="r" b="b"/>
                <a:pathLst>
                  <a:path w="3" h="4">
                    <a:moveTo>
                      <a:pt x="0" y="4"/>
                    </a:moveTo>
                    <a:lnTo>
                      <a:pt x="0" y="0"/>
                    </a:lnTo>
                    <a:lnTo>
                      <a:pt x="0" y="0"/>
                    </a:lnTo>
                    <a:lnTo>
                      <a:pt x="0" y="0"/>
                    </a:lnTo>
                    <a:lnTo>
                      <a:pt x="0" y="4"/>
                    </a:lnTo>
                    <a:lnTo>
                      <a:pt x="0" y="4"/>
                    </a:lnTo>
                    <a:lnTo>
                      <a:pt x="0" y="4"/>
                    </a:lnTo>
                    <a:lnTo>
                      <a:pt x="0" y="4"/>
                    </a:lnTo>
                    <a:lnTo>
                      <a:pt x="0" y="4"/>
                    </a:lnTo>
                    <a:lnTo>
                      <a:pt x="0" y="4"/>
                    </a:lnTo>
                    <a:lnTo>
                      <a:pt x="0" y="4"/>
                    </a:lnTo>
                    <a:lnTo>
                      <a:pt x="0" y="4"/>
                    </a:lnTo>
                    <a:lnTo>
                      <a:pt x="0" y="4"/>
                    </a:lnTo>
                    <a:lnTo>
                      <a:pt x="0" y="4"/>
                    </a:lnTo>
                    <a:close/>
                    <a:moveTo>
                      <a:pt x="3" y="4"/>
                    </a:moveTo>
                    <a:lnTo>
                      <a:pt x="3" y="0"/>
                    </a:lnTo>
                    <a:lnTo>
                      <a:pt x="0" y="0"/>
                    </a:lnTo>
                    <a:lnTo>
                      <a:pt x="0" y="0"/>
                    </a:lnTo>
                    <a:lnTo>
                      <a:pt x="3" y="0"/>
                    </a:lnTo>
                    <a:lnTo>
                      <a:pt x="3" y="0"/>
                    </a:lnTo>
                    <a:lnTo>
                      <a:pt x="3" y="0"/>
                    </a:lnTo>
                    <a:lnTo>
                      <a:pt x="3" y="4"/>
                    </a:lnTo>
                    <a:lnTo>
                      <a:pt x="3" y="4"/>
                    </a:lnTo>
                    <a:lnTo>
                      <a:pt x="3" y="4"/>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80" name="Freeform 140"/>
              <p:cNvSpPr>
                <a:spLocks noChangeAspect="1"/>
              </p:cNvSpPr>
              <p:nvPr/>
            </p:nvSpPr>
            <p:spPr bwMode="auto">
              <a:xfrm>
                <a:off x="5058" y="2327"/>
                <a:ext cx="3" cy="0"/>
              </a:xfrm>
              <a:custGeom>
                <a:avLst/>
                <a:gdLst/>
                <a:ahLst/>
                <a:cxnLst>
                  <a:cxn ang="0">
                    <a:pos x="0" y="0"/>
                  </a:cxn>
                  <a:cxn ang="0">
                    <a:pos x="0"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0" y="0"/>
                  </a:cxn>
                  <a:cxn ang="0">
                    <a:pos x="0" y="0"/>
                  </a:cxn>
                  <a:cxn ang="0">
                    <a:pos x="0" y="0"/>
                  </a:cxn>
                </a:cxnLst>
                <a:rect l="0" t="0" r="r" b="b"/>
                <a:pathLst>
                  <a:path w="4">
                    <a:moveTo>
                      <a:pt x="0" y="0"/>
                    </a:moveTo>
                    <a:lnTo>
                      <a:pt x="0"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0" y="0"/>
                    </a:lnTo>
                    <a:lnTo>
                      <a:pt x="0" y="0"/>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81" name="Freeform 141"/>
              <p:cNvSpPr>
                <a:spLocks noChangeAspect="1"/>
              </p:cNvSpPr>
              <p:nvPr/>
            </p:nvSpPr>
            <p:spPr bwMode="auto">
              <a:xfrm>
                <a:off x="5061" y="2322"/>
                <a:ext cx="6" cy="6"/>
              </a:xfrm>
              <a:custGeom>
                <a:avLst/>
                <a:gdLst/>
                <a:ahLst/>
                <a:cxnLst>
                  <a:cxn ang="0">
                    <a:pos x="0" y="4"/>
                  </a:cxn>
                  <a:cxn ang="0">
                    <a:pos x="0" y="0"/>
                  </a:cxn>
                  <a:cxn ang="0">
                    <a:pos x="4" y="0"/>
                  </a:cxn>
                  <a:cxn ang="0">
                    <a:pos x="4" y="0"/>
                  </a:cxn>
                  <a:cxn ang="0">
                    <a:pos x="0" y="0"/>
                  </a:cxn>
                  <a:cxn ang="0">
                    <a:pos x="0" y="4"/>
                  </a:cxn>
                  <a:cxn ang="0">
                    <a:pos x="4" y="4"/>
                  </a:cxn>
                  <a:cxn ang="0">
                    <a:pos x="4" y="4"/>
                  </a:cxn>
                  <a:cxn ang="0">
                    <a:pos x="0" y="4"/>
                  </a:cxn>
                  <a:cxn ang="0">
                    <a:pos x="0" y="4"/>
                  </a:cxn>
                  <a:cxn ang="0">
                    <a:pos x="4" y="4"/>
                  </a:cxn>
                  <a:cxn ang="0">
                    <a:pos x="4" y="4"/>
                  </a:cxn>
                  <a:cxn ang="0">
                    <a:pos x="0" y="4"/>
                  </a:cxn>
                </a:cxnLst>
                <a:rect l="0" t="0" r="r" b="b"/>
                <a:pathLst>
                  <a:path w="4" h="4">
                    <a:moveTo>
                      <a:pt x="0" y="4"/>
                    </a:moveTo>
                    <a:lnTo>
                      <a:pt x="0" y="0"/>
                    </a:lnTo>
                    <a:lnTo>
                      <a:pt x="4" y="0"/>
                    </a:lnTo>
                    <a:lnTo>
                      <a:pt x="4" y="0"/>
                    </a:lnTo>
                    <a:lnTo>
                      <a:pt x="0" y="0"/>
                    </a:lnTo>
                    <a:lnTo>
                      <a:pt x="0" y="4"/>
                    </a:lnTo>
                    <a:lnTo>
                      <a:pt x="4" y="4"/>
                    </a:lnTo>
                    <a:lnTo>
                      <a:pt x="4" y="4"/>
                    </a:lnTo>
                    <a:lnTo>
                      <a:pt x="0" y="4"/>
                    </a:lnTo>
                    <a:lnTo>
                      <a:pt x="0" y="4"/>
                    </a:lnTo>
                    <a:lnTo>
                      <a:pt x="4" y="4"/>
                    </a:lnTo>
                    <a:lnTo>
                      <a:pt x="4"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82" name="Freeform 142"/>
              <p:cNvSpPr>
                <a:spLocks noChangeAspect="1"/>
              </p:cNvSpPr>
              <p:nvPr/>
            </p:nvSpPr>
            <p:spPr bwMode="auto">
              <a:xfrm>
                <a:off x="5066" y="2322"/>
                <a:ext cx="3" cy="6"/>
              </a:xfrm>
              <a:custGeom>
                <a:avLst/>
                <a:gdLst/>
                <a:ahLst/>
                <a:cxnLst>
                  <a:cxn ang="0">
                    <a:pos x="0" y="4"/>
                  </a:cxn>
                  <a:cxn ang="0">
                    <a:pos x="0" y="4"/>
                  </a:cxn>
                  <a:cxn ang="0">
                    <a:pos x="0" y="4"/>
                  </a:cxn>
                  <a:cxn ang="0">
                    <a:pos x="0" y="4"/>
                  </a:cxn>
                  <a:cxn ang="0">
                    <a:pos x="4" y="4"/>
                  </a:cxn>
                  <a:cxn ang="0">
                    <a:pos x="4" y="4"/>
                  </a:cxn>
                  <a:cxn ang="0">
                    <a:pos x="0" y="4"/>
                  </a:cxn>
                  <a:cxn ang="0">
                    <a:pos x="0" y="4"/>
                  </a:cxn>
                  <a:cxn ang="0">
                    <a:pos x="0" y="4"/>
                  </a:cxn>
                  <a:cxn ang="0">
                    <a:pos x="0" y="4"/>
                  </a:cxn>
                  <a:cxn ang="0">
                    <a:pos x="0" y="0"/>
                  </a:cxn>
                  <a:cxn ang="0">
                    <a:pos x="0" y="0"/>
                  </a:cxn>
                  <a:cxn ang="0">
                    <a:pos x="0" y="0"/>
                  </a:cxn>
                  <a:cxn ang="0">
                    <a:pos x="0" y="0"/>
                  </a:cxn>
                  <a:cxn ang="0">
                    <a:pos x="4" y="0"/>
                  </a:cxn>
                  <a:cxn ang="0">
                    <a:pos x="4" y="0"/>
                  </a:cxn>
                  <a:cxn ang="0">
                    <a:pos x="4" y="0"/>
                  </a:cxn>
                  <a:cxn ang="0">
                    <a:pos x="4" y="4"/>
                  </a:cxn>
                  <a:cxn ang="0">
                    <a:pos x="4" y="4"/>
                  </a:cxn>
                  <a:cxn ang="0">
                    <a:pos x="0" y="0"/>
                  </a:cxn>
                  <a:cxn ang="0">
                    <a:pos x="0" y="0"/>
                  </a:cxn>
                  <a:cxn ang="0">
                    <a:pos x="0" y="0"/>
                  </a:cxn>
                  <a:cxn ang="0">
                    <a:pos x="0" y="4"/>
                  </a:cxn>
                  <a:cxn ang="0">
                    <a:pos x="0" y="4"/>
                  </a:cxn>
                  <a:cxn ang="0">
                    <a:pos x="0" y="4"/>
                  </a:cxn>
                  <a:cxn ang="0">
                    <a:pos x="4" y="4"/>
                  </a:cxn>
                  <a:cxn ang="0">
                    <a:pos x="4" y="4"/>
                  </a:cxn>
                  <a:cxn ang="0">
                    <a:pos x="4" y="4"/>
                  </a:cxn>
                  <a:cxn ang="0">
                    <a:pos x="4" y="4"/>
                  </a:cxn>
                  <a:cxn ang="0">
                    <a:pos x="4" y="4"/>
                  </a:cxn>
                  <a:cxn ang="0">
                    <a:pos x="0" y="4"/>
                  </a:cxn>
                  <a:cxn ang="0">
                    <a:pos x="0" y="4"/>
                  </a:cxn>
                  <a:cxn ang="0">
                    <a:pos x="0" y="4"/>
                  </a:cxn>
                  <a:cxn ang="0">
                    <a:pos x="0" y="4"/>
                  </a:cxn>
                  <a:cxn ang="0">
                    <a:pos x="0" y="4"/>
                  </a:cxn>
                  <a:cxn ang="0">
                    <a:pos x="0" y="4"/>
                  </a:cxn>
                </a:cxnLst>
                <a:rect l="0" t="0" r="r" b="b"/>
                <a:pathLst>
                  <a:path w="4" h="4">
                    <a:moveTo>
                      <a:pt x="0" y="4"/>
                    </a:moveTo>
                    <a:lnTo>
                      <a:pt x="0" y="4"/>
                    </a:lnTo>
                    <a:lnTo>
                      <a:pt x="0" y="4"/>
                    </a:lnTo>
                    <a:lnTo>
                      <a:pt x="0" y="4"/>
                    </a:lnTo>
                    <a:lnTo>
                      <a:pt x="4" y="4"/>
                    </a:lnTo>
                    <a:lnTo>
                      <a:pt x="4" y="4"/>
                    </a:lnTo>
                    <a:lnTo>
                      <a:pt x="0" y="4"/>
                    </a:lnTo>
                    <a:lnTo>
                      <a:pt x="0" y="4"/>
                    </a:lnTo>
                    <a:lnTo>
                      <a:pt x="0" y="4"/>
                    </a:lnTo>
                    <a:lnTo>
                      <a:pt x="0" y="4"/>
                    </a:lnTo>
                    <a:lnTo>
                      <a:pt x="0" y="0"/>
                    </a:lnTo>
                    <a:lnTo>
                      <a:pt x="0" y="0"/>
                    </a:lnTo>
                    <a:lnTo>
                      <a:pt x="0" y="0"/>
                    </a:lnTo>
                    <a:lnTo>
                      <a:pt x="0" y="0"/>
                    </a:lnTo>
                    <a:lnTo>
                      <a:pt x="4" y="0"/>
                    </a:lnTo>
                    <a:lnTo>
                      <a:pt x="4" y="0"/>
                    </a:lnTo>
                    <a:lnTo>
                      <a:pt x="4" y="0"/>
                    </a:lnTo>
                    <a:lnTo>
                      <a:pt x="4" y="4"/>
                    </a:lnTo>
                    <a:lnTo>
                      <a:pt x="4" y="4"/>
                    </a:lnTo>
                    <a:lnTo>
                      <a:pt x="0" y="0"/>
                    </a:lnTo>
                    <a:lnTo>
                      <a:pt x="0" y="0"/>
                    </a:lnTo>
                    <a:lnTo>
                      <a:pt x="0" y="0"/>
                    </a:lnTo>
                    <a:lnTo>
                      <a:pt x="0" y="4"/>
                    </a:lnTo>
                    <a:lnTo>
                      <a:pt x="0" y="4"/>
                    </a:lnTo>
                    <a:lnTo>
                      <a:pt x="0" y="4"/>
                    </a:lnTo>
                    <a:lnTo>
                      <a:pt x="4" y="4"/>
                    </a:lnTo>
                    <a:lnTo>
                      <a:pt x="4" y="4"/>
                    </a:lnTo>
                    <a:lnTo>
                      <a:pt x="4" y="4"/>
                    </a:lnTo>
                    <a:lnTo>
                      <a:pt x="4" y="4"/>
                    </a:lnTo>
                    <a:lnTo>
                      <a:pt x="4" y="4"/>
                    </a:lnTo>
                    <a:lnTo>
                      <a:pt x="0" y="4"/>
                    </a:lnTo>
                    <a:lnTo>
                      <a:pt x="0" y="4"/>
                    </a:lnTo>
                    <a:lnTo>
                      <a:pt x="0" y="4"/>
                    </a:lnTo>
                    <a:lnTo>
                      <a:pt x="0" y="4"/>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83" name="Freeform 143"/>
              <p:cNvSpPr>
                <a:spLocks noChangeAspect="1"/>
              </p:cNvSpPr>
              <p:nvPr/>
            </p:nvSpPr>
            <p:spPr bwMode="auto">
              <a:xfrm>
                <a:off x="5069" y="2322"/>
                <a:ext cx="0" cy="6"/>
              </a:xfrm>
              <a:custGeom>
                <a:avLst/>
                <a:gdLst/>
                <a:ahLst/>
                <a:cxnLst>
                  <a:cxn ang="0">
                    <a:pos x="0" y="4"/>
                  </a:cxn>
                  <a:cxn ang="0">
                    <a:pos x="0" y="0"/>
                  </a:cxn>
                  <a:cxn ang="0">
                    <a:pos x="0" y="0"/>
                  </a:cxn>
                  <a:cxn ang="0">
                    <a:pos x="0" y="0"/>
                  </a:cxn>
                  <a:cxn ang="0">
                    <a:pos x="0" y="0"/>
                  </a:cxn>
                  <a:cxn ang="0">
                    <a:pos x="0" y="4"/>
                  </a:cxn>
                  <a:cxn ang="0">
                    <a:pos x="0" y="4"/>
                  </a:cxn>
                  <a:cxn ang="0">
                    <a:pos x="0" y="4"/>
                  </a:cxn>
                  <a:cxn ang="0">
                    <a:pos x="0" y="4"/>
                  </a:cxn>
                  <a:cxn ang="0">
                    <a:pos x="0" y="4"/>
                  </a:cxn>
                  <a:cxn ang="0">
                    <a:pos x="0" y="4"/>
                  </a:cxn>
                  <a:cxn ang="0">
                    <a:pos x="0" y="4"/>
                  </a:cxn>
                  <a:cxn ang="0">
                    <a:pos x="0" y="4"/>
                  </a:cxn>
                </a:cxnLst>
                <a:rect l="0" t="0" r="r" b="b"/>
                <a:pathLst>
                  <a:path h="4">
                    <a:moveTo>
                      <a:pt x="0" y="4"/>
                    </a:moveTo>
                    <a:lnTo>
                      <a:pt x="0" y="0"/>
                    </a:lnTo>
                    <a:lnTo>
                      <a:pt x="0" y="0"/>
                    </a:lnTo>
                    <a:lnTo>
                      <a:pt x="0" y="0"/>
                    </a:lnTo>
                    <a:lnTo>
                      <a:pt x="0" y="0"/>
                    </a:lnTo>
                    <a:lnTo>
                      <a:pt x="0" y="4"/>
                    </a:lnTo>
                    <a:lnTo>
                      <a:pt x="0" y="4"/>
                    </a:lnTo>
                    <a:lnTo>
                      <a:pt x="0" y="4"/>
                    </a:lnTo>
                    <a:lnTo>
                      <a:pt x="0" y="4"/>
                    </a:lnTo>
                    <a:lnTo>
                      <a:pt x="0" y="4"/>
                    </a:lnTo>
                    <a:lnTo>
                      <a:pt x="0" y="4"/>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84" name="Freeform 144"/>
              <p:cNvSpPr>
                <a:spLocks noChangeAspect="1"/>
              </p:cNvSpPr>
              <p:nvPr/>
            </p:nvSpPr>
            <p:spPr bwMode="auto">
              <a:xfrm>
                <a:off x="5072" y="2322"/>
                <a:ext cx="0" cy="6"/>
              </a:xfrm>
              <a:custGeom>
                <a:avLst/>
                <a:gdLst/>
                <a:ahLst/>
                <a:cxnLst>
                  <a:cxn ang="0">
                    <a:pos x="0" y="4"/>
                  </a:cxn>
                  <a:cxn ang="0">
                    <a:pos x="0" y="0"/>
                  </a:cxn>
                  <a:cxn ang="0">
                    <a:pos x="0" y="0"/>
                  </a:cxn>
                  <a:cxn ang="0">
                    <a:pos x="0" y="0"/>
                  </a:cxn>
                  <a:cxn ang="0">
                    <a:pos x="0" y="0"/>
                  </a:cxn>
                  <a:cxn ang="0">
                    <a:pos x="0" y="0"/>
                  </a:cxn>
                  <a:cxn ang="0">
                    <a:pos x="0" y="0"/>
                  </a:cxn>
                  <a:cxn ang="0">
                    <a:pos x="0" y="4"/>
                  </a:cxn>
                  <a:cxn ang="0">
                    <a:pos x="0" y="4"/>
                  </a:cxn>
                </a:cxnLst>
                <a:rect l="0" t="0" r="r" b="b"/>
                <a:pathLst>
                  <a:path h="4">
                    <a:moveTo>
                      <a:pt x="0" y="4"/>
                    </a:moveTo>
                    <a:lnTo>
                      <a:pt x="0" y="0"/>
                    </a:lnTo>
                    <a:lnTo>
                      <a:pt x="0" y="0"/>
                    </a:lnTo>
                    <a:lnTo>
                      <a:pt x="0" y="0"/>
                    </a:lnTo>
                    <a:lnTo>
                      <a:pt x="0" y="0"/>
                    </a:lnTo>
                    <a:lnTo>
                      <a:pt x="0" y="0"/>
                    </a:lnTo>
                    <a:lnTo>
                      <a:pt x="0" y="0"/>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85" name="Freeform 145"/>
              <p:cNvSpPr>
                <a:spLocks noChangeAspect="1"/>
              </p:cNvSpPr>
              <p:nvPr/>
            </p:nvSpPr>
            <p:spPr bwMode="auto">
              <a:xfrm>
                <a:off x="5305" y="2277"/>
                <a:ext cx="75" cy="80"/>
              </a:xfrm>
              <a:custGeom>
                <a:avLst/>
                <a:gdLst/>
                <a:ahLst/>
                <a:cxnLst>
                  <a:cxn ang="0">
                    <a:pos x="0" y="7"/>
                  </a:cxn>
                  <a:cxn ang="0">
                    <a:pos x="75" y="0"/>
                  </a:cxn>
                  <a:cxn ang="0">
                    <a:pos x="75" y="68"/>
                  </a:cxn>
                  <a:cxn ang="0">
                    <a:pos x="0" y="80"/>
                  </a:cxn>
                  <a:cxn ang="0">
                    <a:pos x="0" y="7"/>
                  </a:cxn>
                </a:cxnLst>
                <a:rect l="0" t="0" r="r" b="b"/>
                <a:pathLst>
                  <a:path w="75" h="80">
                    <a:moveTo>
                      <a:pt x="0" y="7"/>
                    </a:moveTo>
                    <a:lnTo>
                      <a:pt x="75" y="0"/>
                    </a:lnTo>
                    <a:lnTo>
                      <a:pt x="75" y="68"/>
                    </a:lnTo>
                    <a:lnTo>
                      <a:pt x="0" y="80"/>
                    </a:lnTo>
                    <a:lnTo>
                      <a:pt x="0"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86" name="Freeform 146"/>
              <p:cNvSpPr>
                <a:spLocks noChangeAspect="1"/>
              </p:cNvSpPr>
              <p:nvPr/>
            </p:nvSpPr>
            <p:spPr bwMode="auto">
              <a:xfrm>
                <a:off x="5305" y="2277"/>
                <a:ext cx="75" cy="80"/>
              </a:xfrm>
              <a:custGeom>
                <a:avLst/>
                <a:gdLst/>
                <a:ahLst/>
                <a:cxnLst>
                  <a:cxn ang="0">
                    <a:pos x="0" y="7"/>
                  </a:cxn>
                  <a:cxn ang="0">
                    <a:pos x="75" y="0"/>
                  </a:cxn>
                  <a:cxn ang="0">
                    <a:pos x="75" y="68"/>
                  </a:cxn>
                  <a:cxn ang="0">
                    <a:pos x="0" y="80"/>
                  </a:cxn>
                  <a:cxn ang="0">
                    <a:pos x="0" y="7"/>
                  </a:cxn>
                </a:cxnLst>
                <a:rect l="0" t="0" r="r" b="b"/>
                <a:pathLst>
                  <a:path w="75" h="80">
                    <a:moveTo>
                      <a:pt x="0" y="7"/>
                    </a:moveTo>
                    <a:lnTo>
                      <a:pt x="75" y="0"/>
                    </a:lnTo>
                    <a:lnTo>
                      <a:pt x="75" y="68"/>
                    </a:lnTo>
                    <a:lnTo>
                      <a:pt x="0" y="80"/>
                    </a:lnTo>
                    <a:lnTo>
                      <a:pt x="0" y="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87" name="Freeform 147"/>
              <p:cNvSpPr>
                <a:spLocks noChangeAspect="1"/>
              </p:cNvSpPr>
              <p:nvPr/>
            </p:nvSpPr>
            <p:spPr bwMode="auto">
              <a:xfrm>
                <a:off x="5316" y="2291"/>
                <a:ext cx="58" cy="47"/>
              </a:xfrm>
              <a:custGeom>
                <a:avLst/>
                <a:gdLst/>
                <a:ahLst/>
                <a:cxnLst>
                  <a:cxn ang="0">
                    <a:pos x="0" y="8"/>
                  </a:cxn>
                  <a:cxn ang="0">
                    <a:pos x="57" y="0"/>
                  </a:cxn>
                  <a:cxn ang="0">
                    <a:pos x="57" y="42"/>
                  </a:cxn>
                  <a:cxn ang="0">
                    <a:pos x="0" y="46"/>
                  </a:cxn>
                  <a:cxn ang="0">
                    <a:pos x="0" y="8"/>
                  </a:cxn>
                </a:cxnLst>
                <a:rect l="0" t="0" r="r" b="b"/>
                <a:pathLst>
                  <a:path w="57" h="46">
                    <a:moveTo>
                      <a:pt x="0" y="8"/>
                    </a:moveTo>
                    <a:lnTo>
                      <a:pt x="57" y="0"/>
                    </a:lnTo>
                    <a:lnTo>
                      <a:pt x="57" y="42"/>
                    </a:lnTo>
                    <a:lnTo>
                      <a:pt x="0" y="46"/>
                    </a:lnTo>
                    <a:lnTo>
                      <a:pt x="0" y="8"/>
                    </a:lnTo>
                    <a:close/>
                  </a:path>
                </a:pathLst>
              </a:custGeom>
              <a:solidFill>
                <a:srgbClr val="CC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88" name="Freeform 148"/>
              <p:cNvSpPr>
                <a:spLocks noChangeAspect="1"/>
              </p:cNvSpPr>
              <p:nvPr/>
            </p:nvSpPr>
            <p:spPr bwMode="auto">
              <a:xfrm>
                <a:off x="5316" y="2291"/>
                <a:ext cx="58" cy="47"/>
              </a:xfrm>
              <a:custGeom>
                <a:avLst/>
                <a:gdLst/>
                <a:ahLst/>
                <a:cxnLst>
                  <a:cxn ang="0">
                    <a:pos x="0" y="8"/>
                  </a:cxn>
                  <a:cxn ang="0">
                    <a:pos x="57" y="0"/>
                  </a:cxn>
                  <a:cxn ang="0">
                    <a:pos x="57" y="42"/>
                  </a:cxn>
                  <a:cxn ang="0">
                    <a:pos x="0" y="46"/>
                  </a:cxn>
                  <a:cxn ang="0">
                    <a:pos x="0" y="8"/>
                  </a:cxn>
                </a:cxnLst>
                <a:rect l="0" t="0" r="r" b="b"/>
                <a:pathLst>
                  <a:path w="57" h="46">
                    <a:moveTo>
                      <a:pt x="0" y="8"/>
                    </a:moveTo>
                    <a:lnTo>
                      <a:pt x="57" y="0"/>
                    </a:lnTo>
                    <a:lnTo>
                      <a:pt x="57" y="42"/>
                    </a:lnTo>
                    <a:lnTo>
                      <a:pt x="0" y="46"/>
                    </a:lnTo>
                    <a:lnTo>
                      <a:pt x="0" y="8"/>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89" name="Freeform 149"/>
              <p:cNvSpPr>
                <a:spLocks noChangeAspect="1"/>
              </p:cNvSpPr>
              <p:nvPr/>
            </p:nvSpPr>
            <p:spPr bwMode="auto">
              <a:xfrm>
                <a:off x="5316" y="2311"/>
                <a:ext cx="58" cy="19"/>
              </a:xfrm>
              <a:custGeom>
                <a:avLst/>
                <a:gdLst/>
                <a:ahLst/>
                <a:cxnLst>
                  <a:cxn ang="0">
                    <a:pos x="4" y="8"/>
                  </a:cxn>
                  <a:cxn ang="0">
                    <a:pos x="53" y="0"/>
                  </a:cxn>
                  <a:cxn ang="0">
                    <a:pos x="53" y="0"/>
                  </a:cxn>
                  <a:cxn ang="0">
                    <a:pos x="57" y="4"/>
                  </a:cxn>
                  <a:cxn ang="0">
                    <a:pos x="57" y="4"/>
                  </a:cxn>
                  <a:cxn ang="0">
                    <a:pos x="57" y="4"/>
                  </a:cxn>
                  <a:cxn ang="0">
                    <a:pos x="57" y="8"/>
                  </a:cxn>
                  <a:cxn ang="0">
                    <a:pos x="57" y="8"/>
                  </a:cxn>
                  <a:cxn ang="0">
                    <a:pos x="57" y="11"/>
                  </a:cxn>
                  <a:cxn ang="0">
                    <a:pos x="53" y="11"/>
                  </a:cxn>
                  <a:cxn ang="0">
                    <a:pos x="53" y="11"/>
                  </a:cxn>
                  <a:cxn ang="0">
                    <a:pos x="4" y="19"/>
                  </a:cxn>
                  <a:cxn ang="0">
                    <a:pos x="0" y="19"/>
                  </a:cxn>
                  <a:cxn ang="0">
                    <a:pos x="0" y="19"/>
                  </a:cxn>
                  <a:cxn ang="0">
                    <a:pos x="0" y="15"/>
                  </a:cxn>
                  <a:cxn ang="0">
                    <a:pos x="0" y="15"/>
                  </a:cxn>
                  <a:cxn ang="0">
                    <a:pos x="0" y="11"/>
                  </a:cxn>
                  <a:cxn ang="0">
                    <a:pos x="0" y="11"/>
                  </a:cxn>
                  <a:cxn ang="0">
                    <a:pos x="0" y="8"/>
                  </a:cxn>
                  <a:cxn ang="0">
                    <a:pos x="0" y="8"/>
                  </a:cxn>
                  <a:cxn ang="0">
                    <a:pos x="4" y="8"/>
                  </a:cxn>
                </a:cxnLst>
                <a:rect l="0" t="0" r="r" b="b"/>
                <a:pathLst>
                  <a:path w="57" h="19">
                    <a:moveTo>
                      <a:pt x="4" y="8"/>
                    </a:moveTo>
                    <a:lnTo>
                      <a:pt x="53" y="0"/>
                    </a:lnTo>
                    <a:lnTo>
                      <a:pt x="53" y="0"/>
                    </a:lnTo>
                    <a:lnTo>
                      <a:pt x="57" y="4"/>
                    </a:lnTo>
                    <a:lnTo>
                      <a:pt x="57" y="4"/>
                    </a:lnTo>
                    <a:lnTo>
                      <a:pt x="57" y="4"/>
                    </a:lnTo>
                    <a:lnTo>
                      <a:pt x="57" y="8"/>
                    </a:lnTo>
                    <a:lnTo>
                      <a:pt x="57" y="8"/>
                    </a:lnTo>
                    <a:lnTo>
                      <a:pt x="57" y="11"/>
                    </a:lnTo>
                    <a:lnTo>
                      <a:pt x="53" y="11"/>
                    </a:lnTo>
                    <a:lnTo>
                      <a:pt x="53" y="11"/>
                    </a:lnTo>
                    <a:lnTo>
                      <a:pt x="4" y="19"/>
                    </a:lnTo>
                    <a:lnTo>
                      <a:pt x="0" y="19"/>
                    </a:lnTo>
                    <a:lnTo>
                      <a:pt x="0" y="19"/>
                    </a:lnTo>
                    <a:lnTo>
                      <a:pt x="0" y="15"/>
                    </a:lnTo>
                    <a:lnTo>
                      <a:pt x="0" y="15"/>
                    </a:lnTo>
                    <a:lnTo>
                      <a:pt x="0" y="11"/>
                    </a:lnTo>
                    <a:lnTo>
                      <a:pt x="0" y="11"/>
                    </a:lnTo>
                    <a:lnTo>
                      <a:pt x="0" y="8"/>
                    </a:lnTo>
                    <a:lnTo>
                      <a:pt x="0" y="8"/>
                    </a:lnTo>
                    <a:lnTo>
                      <a:pt x="4" y="8"/>
                    </a:lnTo>
                    <a:close/>
                  </a:path>
                </a:pathLst>
              </a:custGeom>
              <a:solidFill>
                <a:srgbClr val="FF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90" name="Freeform 150"/>
              <p:cNvSpPr>
                <a:spLocks noChangeAspect="1"/>
              </p:cNvSpPr>
              <p:nvPr/>
            </p:nvSpPr>
            <p:spPr bwMode="auto">
              <a:xfrm>
                <a:off x="5316" y="2311"/>
                <a:ext cx="58" cy="19"/>
              </a:xfrm>
              <a:custGeom>
                <a:avLst/>
                <a:gdLst/>
                <a:ahLst/>
                <a:cxnLst>
                  <a:cxn ang="0">
                    <a:pos x="4" y="8"/>
                  </a:cxn>
                  <a:cxn ang="0">
                    <a:pos x="53" y="0"/>
                  </a:cxn>
                  <a:cxn ang="0">
                    <a:pos x="53" y="0"/>
                  </a:cxn>
                  <a:cxn ang="0">
                    <a:pos x="57" y="4"/>
                  </a:cxn>
                  <a:cxn ang="0">
                    <a:pos x="57" y="4"/>
                  </a:cxn>
                  <a:cxn ang="0">
                    <a:pos x="57" y="4"/>
                  </a:cxn>
                  <a:cxn ang="0">
                    <a:pos x="57" y="8"/>
                  </a:cxn>
                  <a:cxn ang="0">
                    <a:pos x="57" y="8"/>
                  </a:cxn>
                  <a:cxn ang="0">
                    <a:pos x="57" y="11"/>
                  </a:cxn>
                  <a:cxn ang="0">
                    <a:pos x="53" y="11"/>
                  </a:cxn>
                  <a:cxn ang="0">
                    <a:pos x="53" y="11"/>
                  </a:cxn>
                  <a:cxn ang="0">
                    <a:pos x="4" y="19"/>
                  </a:cxn>
                  <a:cxn ang="0">
                    <a:pos x="0" y="19"/>
                  </a:cxn>
                  <a:cxn ang="0">
                    <a:pos x="0" y="19"/>
                  </a:cxn>
                  <a:cxn ang="0">
                    <a:pos x="0" y="15"/>
                  </a:cxn>
                  <a:cxn ang="0">
                    <a:pos x="0" y="15"/>
                  </a:cxn>
                  <a:cxn ang="0">
                    <a:pos x="0" y="11"/>
                  </a:cxn>
                  <a:cxn ang="0">
                    <a:pos x="0" y="11"/>
                  </a:cxn>
                  <a:cxn ang="0">
                    <a:pos x="0" y="8"/>
                  </a:cxn>
                  <a:cxn ang="0">
                    <a:pos x="0" y="8"/>
                  </a:cxn>
                  <a:cxn ang="0">
                    <a:pos x="4" y="8"/>
                  </a:cxn>
                </a:cxnLst>
                <a:rect l="0" t="0" r="r" b="b"/>
                <a:pathLst>
                  <a:path w="57" h="19">
                    <a:moveTo>
                      <a:pt x="4" y="8"/>
                    </a:moveTo>
                    <a:lnTo>
                      <a:pt x="53" y="0"/>
                    </a:lnTo>
                    <a:lnTo>
                      <a:pt x="53" y="0"/>
                    </a:lnTo>
                    <a:lnTo>
                      <a:pt x="57" y="4"/>
                    </a:lnTo>
                    <a:lnTo>
                      <a:pt x="57" y="4"/>
                    </a:lnTo>
                    <a:lnTo>
                      <a:pt x="57" y="4"/>
                    </a:lnTo>
                    <a:lnTo>
                      <a:pt x="57" y="8"/>
                    </a:lnTo>
                    <a:lnTo>
                      <a:pt x="57" y="8"/>
                    </a:lnTo>
                    <a:lnTo>
                      <a:pt x="57" y="11"/>
                    </a:lnTo>
                    <a:lnTo>
                      <a:pt x="53" y="11"/>
                    </a:lnTo>
                    <a:lnTo>
                      <a:pt x="53" y="11"/>
                    </a:lnTo>
                    <a:lnTo>
                      <a:pt x="4" y="19"/>
                    </a:lnTo>
                    <a:lnTo>
                      <a:pt x="0" y="19"/>
                    </a:lnTo>
                    <a:lnTo>
                      <a:pt x="0" y="19"/>
                    </a:lnTo>
                    <a:lnTo>
                      <a:pt x="0" y="15"/>
                    </a:lnTo>
                    <a:lnTo>
                      <a:pt x="0" y="15"/>
                    </a:lnTo>
                    <a:lnTo>
                      <a:pt x="0" y="11"/>
                    </a:lnTo>
                    <a:lnTo>
                      <a:pt x="0" y="11"/>
                    </a:lnTo>
                    <a:lnTo>
                      <a:pt x="0" y="8"/>
                    </a:lnTo>
                    <a:lnTo>
                      <a:pt x="0" y="8"/>
                    </a:lnTo>
                    <a:lnTo>
                      <a:pt x="4" y="8"/>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91" name="Line 151"/>
              <p:cNvSpPr>
                <a:spLocks noChangeAspect="1" noChangeShapeType="1"/>
              </p:cNvSpPr>
              <p:nvPr/>
            </p:nvSpPr>
            <p:spPr bwMode="auto">
              <a:xfrm flipH="1" flipV="1">
                <a:off x="5305" y="2283"/>
                <a:ext cx="11" cy="17"/>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92" name="Line 152"/>
              <p:cNvSpPr>
                <a:spLocks noChangeAspect="1" noChangeShapeType="1"/>
              </p:cNvSpPr>
              <p:nvPr/>
            </p:nvSpPr>
            <p:spPr bwMode="auto">
              <a:xfrm flipV="1">
                <a:off x="5374" y="2277"/>
                <a:ext cx="6" cy="14"/>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93" name="Line 153"/>
              <p:cNvSpPr>
                <a:spLocks noChangeAspect="1" noChangeShapeType="1"/>
              </p:cNvSpPr>
              <p:nvPr/>
            </p:nvSpPr>
            <p:spPr bwMode="auto">
              <a:xfrm>
                <a:off x="5374" y="2333"/>
                <a:ext cx="6" cy="11"/>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94" name="Line 154"/>
              <p:cNvSpPr>
                <a:spLocks noChangeAspect="1" noChangeShapeType="1"/>
              </p:cNvSpPr>
              <p:nvPr/>
            </p:nvSpPr>
            <p:spPr bwMode="auto">
              <a:xfrm flipV="1">
                <a:off x="5305" y="2338"/>
                <a:ext cx="11" cy="19"/>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95" name="Freeform 155"/>
              <p:cNvSpPr>
                <a:spLocks noChangeAspect="1"/>
              </p:cNvSpPr>
              <p:nvPr/>
            </p:nvSpPr>
            <p:spPr bwMode="auto">
              <a:xfrm>
                <a:off x="5005" y="2927"/>
                <a:ext cx="383" cy="475"/>
              </a:xfrm>
              <a:custGeom>
                <a:avLst/>
                <a:gdLst/>
                <a:ahLst/>
                <a:cxnLst>
                  <a:cxn ang="0">
                    <a:pos x="0" y="49"/>
                  </a:cxn>
                  <a:cxn ang="0">
                    <a:pos x="384" y="0"/>
                  </a:cxn>
                  <a:cxn ang="0">
                    <a:pos x="384" y="425"/>
                  </a:cxn>
                  <a:cxn ang="0">
                    <a:pos x="0" y="475"/>
                  </a:cxn>
                  <a:cxn ang="0">
                    <a:pos x="0" y="49"/>
                  </a:cxn>
                </a:cxnLst>
                <a:rect l="0" t="0" r="r" b="b"/>
                <a:pathLst>
                  <a:path w="384" h="475">
                    <a:moveTo>
                      <a:pt x="0" y="49"/>
                    </a:moveTo>
                    <a:lnTo>
                      <a:pt x="384" y="0"/>
                    </a:lnTo>
                    <a:lnTo>
                      <a:pt x="384" y="425"/>
                    </a:lnTo>
                    <a:lnTo>
                      <a:pt x="0" y="475"/>
                    </a:lnTo>
                    <a:lnTo>
                      <a:pt x="0" y="49"/>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96" name="Freeform 156"/>
              <p:cNvSpPr>
                <a:spLocks noChangeAspect="1"/>
              </p:cNvSpPr>
              <p:nvPr/>
            </p:nvSpPr>
            <p:spPr bwMode="auto">
              <a:xfrm>
                <a:off x="5005" y="2927"/>
                <a:ext cx="383" cy="475"/>
              </a:xfrm>
              <a:custGeom>
                <a:avLst/>
                <a:gdLst/>
                <a:ahLst/>
                <a:cxnLst>
                  <a:cxn ang="0">
                    <a:pos x="0" y="49"/>
                  </a:cxn>
                  <a:cxn ang="0">
                    <a:pos x="384" y="0"/>
                  </a:cxn>
                  <a:cxn ang="0">
                    <a:pos x="384" y="425"/>
                  </a:cxn>
                  <a:cxn ang="0">
                    <a:pos x="0" y="475"/>
                  </a:cxn>
                  <a:cxn ang="0">
                    <a:pos x="0" y="49"/>
                  </a:cxn>
                </a:cxnLst>
                <a:rect l="0" t="0" r="r" b="b"/>
                <a:pathLst>
                  <a:path w="384" h="475">
                    <a:moveTo>
                      <a:pt x="0" y="49"/>
                    </a:moveTo>
                    <a:lnTo>
                      <a:pt x="384" y="0"/>
                    </a:lnTo>
                    <a:lnTo>
                      <a:pt x="384" y="425"/>
                    </a:lnTo>
                    <a:lnTo>
                      <a:pt x="0" y="475"/>
                    </a:lnTo>
                    <a:lnTo>
                      <a:pt x="0" y="49"/>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97" name="Freeform 157"/>
              <p:cNvSpPr>
                <a:spLocks noChangeAspect="1"/>
              </p:cNvSpPr>
              <p:nvPr/>
            </p:nvSpPr>
            <p:spPr bwMode="auto">
              <a:xfrm>
                <a:off x="5058" y="2963"/>
                <a:ext cx="86" cy="425"/>
              </a:xfrm>
              <a:custGeom>
                <a:avLst/>
                <a:gdLst/>
                <a:ahLst/>
                <a:cxnLst>
                  <a:cxn ang="0">
                    <a:pos x="0" y="11"/>
                  </a:cxn>
                  <a:cxn ang="0">
                    <a:pos x="87" y="0"/>
                  </a:cxn>
                  <a:cxn ang="0">
                    <a:pos x="87" y="414"/>
                  </a:cxn>
                  <a:cxn ang="0">
                    <a:pos x="0" y="425"/>
                  </a:cxn>
                  <a:cxn ang="0">
                    <a:pos x="0" y="11"/>
                  </a:cxn>
                </a:cxnLst>
                <a:rect l="0" t="0" r="r" b="b"/>
                <a:pathLst>
                  <a:path w="87" h="425">
                    <a:moveTo>
                      <a:pt x="0" y="11"/>
                    </a:moveTo>
                    <a:lnTo>
                      <a:pt x="87" y="0"/>
                    </a:lnTo>
                    <a:lnTo>
                      <a:pt x="87" y="414"/>
                    </a:lnTo>
                    <a:lnTo>
                      <a:pt x="0" y="425"/>
                    </a:lnTo>
                    <a:lnTo>
                      <a:pt x="0" y="11"/>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98" name="Freeform 158"/>
              <p:cNvSpPr>
                <a:spLocks noChangeAspect="1"/>
              </p:cNvSpPr>
              <p:nvPr/>
            </p:nvSpPr>
            <p:spPr bwMode="auto">
              <a:xfrm>
                <a:off x="5058" y="2963"/>
                <a:ext cx="86" cy="425"/>
              </a:xfrm>
              <a:custGeom>
                <a:avLst/>
                <a:gdLst/>
                <a:ahLst/>
                <a:cxnLst>
                  <a:cxn ang="0">
                    <a:pos x="0" y="11"/>
                  </a:cxn>
                  <a:cxn ang="0">
                    <a:pos x="87" y="0"/>
                  </a:cxn>
                  <a:cxn ang="0">
                    <a:pos x="87" y="414"/>
                  </a:cxn>
                  <a:cxn ang="0">
                    <a:pos x="0" y="425"/>
                  </a:cxn>
                  <a:cxn ang="0">
                    <a:pos x="0" y="11"/>
                  </a:cxn>
                </a:cxnLst>
                <a:rect l="0" t="0" r="r" b="b"/>
                <a:pathLst>
                  <a:path w="87" h="425">
                    <a:moveTo>
                      <a:pt x="0" y="11"/>
                    </a:moveTo>
                    <a:lnTo>
                      <a:pt x="87" y="0"/>
                    </a:lnTo>
                    <a:lnTo>
                      <a:pt x="87" y="414"/>
                    </a:lnTo>
                    <a:lnTo>
                      <a:pt x="0" y="425"/>
                    </a:lnTo>
                    <a:lnTo>
                      <a:pt x="0" y="11"/>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5999" name="Freeform 159"/>
              <p:cNvSpPr>
                <a:spLocks noChangeAspect="1"/>
              </p:cNvSpPr>
              <p:nvPr/>
            </p:nvSpPr>
            <p:spPr bwMode="auto">
              <a:xfrm>
                <a:off x="5258" y="2941"/>
                <a:ext cx="86" cy="422"/>
              </a:xfrm>
              <a:custGeom>
                <a:avLst/>
                <a:gdLst/>
                <a:ahLst/>
                <a:cxnLst>
                  <a:cxn ang="0">
                    <a:pos x="0" y="12"/>
                  </a:cxn>
                  <a:cxn ang="0">
                    <a:pos x="86" y="0"/>
                  </a:cxn>
                  <a:cxn ang="0">
                    <a:pos x="86" y="414"/>
                  </a:cxn>
                  <a:cxn ang="0">
                    <a:pos x="0" y="422"/>
                  </a:cxn>
                  <a:cxn ang="0">
                    <a:pos x="0" y="12"/>
                  </a:cxn>
                </a:cxnLst>
                <a:rect l="0" t="0" r="r" b="b"/>
                <a:pathLst>
                  <a:path w="86" h="422">
                    <a:moveTo>
                      <a:pt x="0" y="12"/>
                    </a:moveTo>
                    <a:lnTo>
                      <a:pt x="86" y="0"/>
                    </a:lnTo>
                    <a:lnTo>
                      <a:pt x="86" y="414"/>
                    </a:lnTo>
                    <a:lnTo>
                      <a:pt x="0" y="422"/>
                    </a:lnTo>
                    <a:lnTo>
                      <a:pt x="0" y="12"/>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00" name="Freeform 160"/>
              <p:cNvSpPr>
                <a:spLocks noChangeAspect="1"/>
              </p:cNvSpPr>
              <p:nvPr/>
            </p:nvSpPr>
            <p:spPr bwMode="auto">
              <a:xfrm>
                <a:off x="5258" y="2941"/>
                <a:ext cx="86" cy="422"/>
              </a:xfrm>
              <a:custGeom>
                <a:avLst/>
                <a:gdLst/>
                <a:ahLst/>
                <a:cxnLst>
                  <a:cxn ang="0">
                    <a:pos x="0" y="12"/>
                  </a:cxn>
                  <a:cxn ang="0">
                    <a:pos x="86" y="0"/>
                  </a:cxn>
                  <a:cxn ang="0">
                    <a:pos x="86" y="414"/>
                  </a:cxn>
                  <a:cxn ang="0">
                    <a:pos x="0" y="422"/>
                  </a:cxn>
                  <a:cxn ang="0">
                    <a:pos x="0" y="12"/>
                  </a:cxn>
                </a:cxnLst>
                <a:rect l="0" t="0" r="r" b="b"/>
                <a:pathLst>
                  <a:path w="86" h="422">
                    <a:moveTo>
                      <a:pt x="0" y="12"/>
                    </a:moveTo>
                    <a:lnTo>
                      <a:pt x="86" y="0"/>
                    </a:lnTo>
                    <a:lnTo>
                      <a:pt x="86" y="414"/>
                    </a:lnTo>
                    <a:lnTo>
                      <a:pt x="0" y="422"/>
                    </a:lnTo>
                    <a:lnTo>
                      <a:pt x="0" y="12"/>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01" name="Freeform 161"/>
              <p:cNvSpPr>
                <a:spLocks noChangeAspect="1"/>
              </p:cNvSpPr>
              <p:nvPr/>
            </p:nvSpPr>
            <p:spPr bwMode="auto">
              <a:xfrm>
                <a:off x="4997" y="2991"/>
                <a:ext cx="8" cy="19"/>
              </a:xfrm>
              <a:custGeom>
                <a:avLst/>
                <a:gdLst/>
                <a:ahLst/>
                <a:cxnLst>
                  <a:cxn ang="0">
                    <a:pos x="8" y="0"/>
                  </a:cxn>
                  <a:cxn ang="0">
                    <a:pos x="4" y="0"/>
                  </a:cxn>
                  <a:cxn ang="0">
                    <a:pos x="4" y="3"/>
                  </a:cxn>
                  <a:cxn ang="0">
                    <a:pos x="0" y="7"/>
                  </a:cxn>
                  <a:cxn ang="0">
                    <a:pos x="0" y="7"/>
                  </a:cxn>
                  <a:cxn ang="0">
                    <a:pos x="0" y="11"/>
                  </a:cxn>
                  <a:cxn ang="0">
                    <a:pos x="4" y="15"/>
                  </a:cxn>
                  <a:cxn ang="0">
                    <a:pos x="4" y="19"/>
                  </a:cxn>
                  <a:cxn ang="0">
                    <a:pos x="8" y="19"/>
                  </a:cxn>
                  <a:cxn ang="0">
                    <a:pos x="8" y="0"/>
                  </a:cxn>
                </a:cxnLst>
                <a:rect l="0" t="0" r="r" b="b"/>
                <a:pathLst>
                  <a:path w="8" h="19">
                    <a:moveTo>
                      <a:pt x="8" y="0"/>
                    </a:moveTo>
                    <a:lnTo>
                      <a:pt x="4" y="0"/>
                    </a:lnTo>
                    <a:lnTo>
                      <a:pt x="4" y="3"/>
                    </a:lnTo>
                    <a:lnTo>
                      <a:pt x="0" y="7"/>
                    </a:lnTo>
                    <a:lnTo>
                      <a:pt x="0" y="7"/>
                    </a:lnTo>
                    <a:lnTo>
                      <a:pt x="0" y="11"/>
                    </a:lnTo>
                    <a:lnTo>
                      <a:pt x="4" y="15"/>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02" name="Freeform 162"/>
              <p:cNvSpPr>
                <a:spLocks noChangeAspect="1"/>
              </p:cNvSpPr>
              <p:nvPr/>
            </p:nvSpPr>
            <p:spPr bwMode="auto">
              <a:xfrm>
                <a:off x="5005" y="2941"/>
                <a:ext cx="386" cy="69"/>
              </a:xfrm>
              <a:custGeom>
                <a:avLst/>
                <a:gdLst/>
                <a:ahLst/>
                <a:cxnLst>
                  <a:cxn ang="0">
                    <a:pos x="387" y="12"/>
                  </a:cxn>
                  <a:cxn ang="0">
                    <a:pos x="387" y="0"/>
                  </a:cxn>
                  <a:cxn ang="0">
                    <a:pos x="0" y="50"/>
                  </a:cxn>
                  <a:cxn ang="0">
                    <a:pos x="0" y="69"/>
                  </a:cxn>
                  <a:cxn ang="0">
                    <a:pos x="387" y="19"/>
                  </a:cxn>
                  <a:cxn ang="0">
                    <a:pos x="387" y="12"/>
                  </a:cxn>
                </a:cxnLst>
                <a:rect l="0" t="0" r="r" b="b"/>
                <a:pathLst>
                  <a:path w="387" h="69">
                    <a:moveTo>
                      <a:pt x="387" y="12"/>
                    </a:moveTo>
                    <a:lnTo>
                      <a:pt x="387" y="0"/>
                    </a:lnTo>
                    <a:lnTo>
                      <a:pt x="0" y="50"/>
                    </a:lnTo>
                    <a:lnTo>
                      <a:pt x="0" y="69"/>
                    </a:lnTo>
                    <a:lnTo>
                      <a:pt x="387" y="19"/>
                    </a:lnTo>
                    <a:lnTo>
                      <a:pt x="387" y="12"/>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03" name="Freeform 163"/>
              <p:cNvSpPr>
                <a:spLocks noChangeAspect="1"/>
              </p:cNvSpPr>
              <p:nvPr/>
            </p:nvSpPr>
            <p:spPr bwMode="auto">
              <a:xfrm>
                <a:off x="5391" y="2941"/>
                <a:ext cx="8" cy="19"/>
              </a:xfrm>
              <a:custGeom>
                <a:avLst/>
                <a:gdLst/>
                <a:ahLst/>
                <a:cxnLst>
                  <a:cxn ang="0">
                    <a:pos x="0" y="19"/>
                  </a:cxn>
                  <a:cxn ang="0">
                    <a:pos x="4" y="19"/>
                  </a:cxn>
                  <a:cxn ang="0">
                    <a:pos x="4" y="15"/>
                  </a:cxn>
                  <a:cxn ang="0">
                    <a:pos x="8" y="12"/>
                  </a:cxn>
                  <a:cxn ang="0">
                    <a:pos x="8" y="8"/>
                  </a:cxn>
                  <a:cxn ang="0">
                    <a:pos x="8" y="4"/>
                  </a:cxn>
                  <a:cxn ang="0">
                    <a:pos x="4" y="4"/>
                  </a:cxn>
                  <a:cxn ang="0">
                    <a:pos x="4" y="0"/>
                  </a:cxn>
                  <a:cxn ang="0">
                    <a:pos x="0" y="0"/>
                  </a:cxn>
                  <a:cxn ang="0">
                    <a:pos x="0" y="19"/>
                  </a:cxn>
                </a:cxnLst>
                <a:rect l="0" t="0" r="r" b="b"/>
                <a:pathLst>
                  <a:path w="8" h="19">
                    <a:moveTo>
                      <a:pt x="0" y="19"/>
                    </a:moveTo>
                    <a:lnTo>
                      <a:pt x="4" y="19"/>
                    </a:lnTo>
                    <a:lnTo>
                      <a:pt x="4" y="15"/>
                    </a:lnTo>
                    <a:lnTo>
                      <a:pt x="8" y="12"/>
                    </a:lnTo>
                    <a:lnTo>
                      <a:pt x="8" y="8"/>
                    </a:lnTo>
                    <a:lnTo>
                      <a:pt x="8" y="4"/>
                    </a:lnTo>
                    <a:lnTo>
                      <a:pt x="4" y="4"/>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04" name="Freeform 164"/>
              <p:cNvSpPr>
                <a:spLocks noChangeAspect="1"/>
              </p:cNvSpPr>
              <p:nvPr/>
            </p:nvSpPr>
            <p:spPr bwMode="auto">
              <a:xfrm>
                <a:off x="4997" y="3021"/>
                <a:ext cx="8" cy="19"/>
              </a:xfrm>
              <a:custGeom>
                <a:avLst/>
                <a:gdLst/>
                <a:ahLst/>
                <a:cxnLst>
                  <a:cxn ang="0">
                    <a:pos x="8" y="0"/>
                  </a:cxn>
                  <a:cxn ang="0">
                    <a:pos x="4" y="0"/>
                  </a:cxn>
                  <a:cxn ang="0">
                    <a:pos x="4" y="4"/>
                  </a:cxn>
                  <a:cxn ang="0">
                    <a:pos x="0" y="8"/>
                  </a:cxn>
                  <a:cxn ang="0">
                    <a:pos x="0" y="11"/>
                  </a:cxn>
                  <a:cxn ang="0">
                    <a:pos x="0" y="15"/>
                  </a:cxn>
                  <a:cxn ang="0">
                    <a:pos x="4" y="15"/>
                  </a:cxn>
                  <a:cxn ang="0">
                    <a:pos x="4" y="19"/>
                  </a:cxn>
                  <a:cxn ang="0">
                    <a:pos x="8" y="19"/>
                  </a:cxn>
                  <a:cxn ang="0">
                    <a:pos x="8" y="0"/>
                  </a:cxn>
                </a:cxnLst>
                <a:rect l="0" t="0" r="r" b="b"/>
                <a:pathLst>
                  <a:path w="8" h="19">
                    <a:moveTo>
                      <a:pt x="8" y="0"/>
                    </a:moveTo>
                    <a:lnTo>
                      <a:pt x="4" y="0"/>
                    </a:lnTo>
                    <a:lnTo>
                      <a:pt x="4" y="4"/>
                    </a:lnTo>
                    <a:lnTo>
                      <a:pt x="0" y="8"/>
                    </a:lnTo>
                    <a:lnTo>
                      <a:pt x="0" y="11"/>
                    </a:lnTo>
                    <a:lnTo>
                      <a:pt x="0" y="15"/>
                    </a:lnTo>
                    <a:lnTo>
                      <a:pt x="4" y="15"/>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05" name="Freeform 165"/>
              <p:cNvSpPr>
                <a:spLocks noChangeAspect="1"/>
              </p:cNvSpPr>
              <p:nvPr/>
            </p:nvSpPr>
            <p:spPr bwMode="auto">
              <a:xfrm>
                <a:off x="5005" y="2971"/>
                <a:ext cx="383" cy="69"/>
              </a:xfrm>
              <a:custGeom>
                <a:avLst/>
                <a:gdLst/>
                <a:ahLst/>
                <a:cxnLst>
                  <a:cxn ang="0">
                    <a:pos x="384" y="11"/>
                  </a:cxn>
                  <a:cxn ang="0">
                    <a:pos x="384" y="0"/>
                  </a:cxn>
                  <a:cxn ang="0">
                    <a:pos x="0" y="49"/>
                  </a:cxn>
                  <a:cxn ang="0">
                    <a:pos x="0" y="68"/>
                  </a:cxn>
                  <a:cxn ang="0">
                    <a:pos x="384" y="19"/>
                  </a:cxn>
                  <a:cxn ang="0">
                    <a:pos x="384" y="11"/>
                  </a:cxn>
                </a:cxnLst>
                <a:rect l="0" t="0" r="r" b="b"/>
                <a:pathLst>
                  <a:path w="384" h="68">
                    <a:moveTo>
                      <a:pt x="384" y="11"/>
                    </a:moveTo>
                    <a:lnTo>
                      <a:pt x="384" y="0"/>
                    </a:lnTo>
                    <a:lnTo>
                      <a:pt x="0" y="49"/>
                    </a:lnTo>
                    <a:lnTo>
                      <a:pt x="0" y="68"/>
                    </a:lnTo>
                    <a:lnTo>
                      <a:pt x="384" y="19"/>
                    </a:lnTo>
                    <a:lnTo>
                      <a:pt x="384" y="11"/>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06" name="Freeform 166"/>
              <p:cNvSpPr>
                <a:spLocks noChangeAspect="1"/>
              </p:cNvSpPr>
              <p:nvPr/>
            </p:nvSpPr>
            <p:spPr bwMode="auto">
              <a:xfrm>
                <a:off x="5388" y="2971"/>
                <a:ext cx="11" cy="19"/>
              </a:xfrm>
              <a:custGeom>
                <a:avLst/>
                <a:gdLst/>
                <a:ahLst/>
                <a:cxnLst>
                  <a:cxn ang="0">
                    <a:pos x="0" y="19"/>
                  </a:cxn>
                  <a:cxn ang="0">
                    <a:pos x="3" y="19"/>
                  </a:cxn>
                  <a:cxn ang="0">
                    <a:pos x="7" y="15"/>
                  </a:cxn>
                  <a:cxn ang="0">
                    <a:pos x="11" y="15"/>
                  </a:cxn>
                  <a:cxn ang="0">
                    <a:pos x="11" y="11"/>
                  </a:cxn>
                  <a:cxn ang="0">
                    <a:pos x="11" y="7"/>
                  </a:cxn>
                  <a:cxn ang="0">
                    <a:pos x="7" y="3"/>
                  </a:cxn>
                  <a:cxn ang="0">
                    <a:pos x="3" y="3"/>
                  </a:cxn>
                  <a:cxn ang="0">
                    <a:pos x="0" y="0"/>
                  </a:cxn>
                  <a:cxn ang="0">
                    <a:pos x="0" y="19"/>
                  </a:cxn>
                </a:cxnLst>
                <a:rect l="0" t="0" r="r" b="b"/>
                <a:pathLst>
                  <a:path w="11" h="19">
                    <a:moveTo>
                      <a:pt x="0" y="19"/>
                    </a:moveTo>
                    <a:lnTo>
                      <a:pt x="3" y="19"/>
                    </a:lnTo>
                    <a:lnTo>
                      <a:pt x="7" y="15"/>
                    </a:lnTo>
                    <a:lnTo>
                      <a:pt x="11" y="15"/>
                    </a:lnTo>
                    <a:lnTo>
                      <a:pt x="11" y="11"/>
                    </a:lnTo>
                    <a:lnTo>
                      <a:pt x="11" y="7"/>
                    </a:lnTo>
                    <a:lnTo>
                      <a:pt x="7" y="3"/>
                    </a:lnTo>
                    <a:lnTo>
                      <a:pt x="3" y="3"/>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07" name="Freeform 167"/>
              <p:cNvSpPr>
                <a:spLocks noChangeAspect="1"/>
              </p:cNvSpPr>
              <p:nvPr/>
            </p:nvSpPr>
            <p:spPr bwMode="auto">
              <a:xfrm>
                <a:off x="4997" y="3052"/>
                <a:ext cx="8" cy="19"/>
              </a:xfrm>
              <a:custGeom>
                <a:avLst/>
                <a:gdLst/>
                <a:ahLst/>
                <a:cxnLst>
                  <a:cxn ang="0">
                    <a:pos x="8" y="0"/>
                  </a:cxn>
                  <a:cxn ang="0">
                    <a:pos x="4" y="0"/>
                  </a:cxn>
                  <a:cxn ang="0">
                    <a:pos x="4" y="4"/>
                  </a:cxn>
                  <a:cxn ang="0">
                    <a:pos x="0" y="8"/>
                  </a:cxn>
                  <a:cxn ang="0">
                    <a:pos x="0" y="12"/>
                  </a:cxn>
                  <a:cxn ang="0">
                    <a:pos x="0" y="16"/>
                  </a:cxn>
                  <a:cxn ang="0">
                    <a:pos x="4" y="16"/>
                  </a:cxn>
                  <a:cxn ang="0">
                    <a:pos x="4" y="19"/>
                  </a:cxn>
                  <a:cxn ang="0">
                    <a:pos x="8" y="19"/>
                  </a:cxn>
                  <a:cxn ang="0">
                    <a:pos x="8" y="0"/>
                  </a:cxn>
                </a:cxnLst>
                <a:rect l="0" t="0" r="r" b="b"/>
                <a:pathLst>
                  <a:path w="8" h="19">
                    <a:moveTo>
                      <a:pt x="8" y="0"/>
                    </a:moveTo>
                    <a:lnTo>
                      <a:pt x="4" y="0"/>
                    </a:lnTo>
                    <a:lnTo>
                      <a:pt x="4" y="4"/>
                    </a:lnTo>
                    <a:lnTo>
                      <a:pt x="0" y="8"/>
                    </a:lnTo>
                    <a:lnTo>
                      <a:pt x="0" y="12"/>
                    </a:lnTo>
                    <a:lnTo>
                      <a:pt x="0" y="16"/>
                    </a:lnTo>
                    <a:lnTo>
                      <a:pt x="4" y="16"/>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08" name="Freeform 168"/>
              <p:cNvSpPr>
                <a:spLocks noChangeAspect="1"/>
              </p:cNvSpPr>
              <p:nvPr/>
            </p:nvSpPr>
            <p:spPr bwMode="auto">
              <a:xfrm>
                <a:off x="5005" y="3002"/>
                <a:ext cx="386" cy="69"/>
              </a:xfrm>
              <a:custGeom>
                <a:avLst/>
                <a:gdLst/>
                <a:ahLst/>
                <a:cxnLst>
                  <a:cxn ang="0">
                    <a:pos x="387" y="11"/>
                  </a:cxn>
                  <a:cxn ang="0">
                    <a:pos x="387" y="0"/>
                  </a:cxn>
                  <a:cxn ang="0">
                    <a:pos x="0" y="49"/>
                  </a:cxn>
                  <a:cxn ang="0">
                    <a:pos x="0" y="68"/>
                  </a:cxn>
                  <a:cxn ang="0">
                    <a:pos x="387" y="19"/>
                  </a:cxn>
                  <a:cxn ang="0">
                    <a:pos x="387" y="11"/>
                  </a:cxn>
                </a:cxnLst>
                <a:rect l="0" t="0" r="r" b="b"/>
                <a:pathLst>
                  <a:path w="387" h="68">
                    <a:moveTo>
                      <a:pt x="387" y="11"/>
                    </a:moveTo>
                    <a:lnTo>
                      <a:pt x="387" y="0"/>
                    </a:lnTo>
                    <a:lnTo>
                      <a:pt x="0" y="49"/>
                    </a:lnTo>
                    <a:lnTo>
                      <a:pt x="0" y="68"/>
                    </a:lnTo>
                    <a:lnTo>
                      <a:pt x="387" y="19"/>
                    </a:lnTo>
                    <a:lnTo>
                      <a:pt x="387" y="11"/>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09" name="Freeform 169"/>
              <p:cNvSpPr>
                <a:spLocks noChangeAspect="1"/>
              </p:cNvSpPr>
              <p:nvPr/>
            </p:nvSpPr>
            <p:spPr bwMode="auto">
              <a:xfrm>
                <a:off x="5391" y="3002"/>
                <a:ext cx="8" cy="19"/>
              </a:xfrm>
              <a:custGeom>
                <a:avLst/>
                <a:gdLst/>
                <a:ahLst/>
                <a:cxnLst>
                  <a:cxn ang="0">
                    <a:pos x="0" y="19"/>
                  </a:cxn>
                  <a:cxn ang="0">
                    <a:pos x="4" y="19"/>
                  </a:cxn>
                  <a:cxn ang="0">
                    <a:pos x="4" y="15"/>
                  </a:cxn>
                  <a:cxn ang="0">
                    <a:pos x="8" y="15"/>
                  </a:cxn>
                  <a:cxn ang="0">
                    <a:pos x="8" y="11"/>
                  </a:cxn>
                  <a:cxn ang="0">
                    <a:pos x="8" y="8"/>
                  </a:cxn>
                  <a:cxn ang="0">
                    <a:pos x="4" y="4"/>
                  </a:cxn>
                  <a:cxn ang="0">
                    <a:pos x="4" y="4"/>
                  </a:cxn>
                  <a:cxn ang="0">
                    <a:pos x="0" y="0"/>
                  </a:cxn>
                  <a:cxn ang="0">
                    <a:pos x="0" y="19"/>
                  </a:cxn>
                </a:cxnLst>
                <a:rect l="0" t="0" r="r" b="b"/>
                <a:pathLst>
                  <a:path w="8" h="19">
                    <a:moveTo>
                      <a:pt x="0" y="19"/>
                    </a:moveTo>
                    <a:lnTo>
                      <a:pt x="4" y="19"/>
                    </a:lnTo>
                    <a:lnTo>
                      <a:pt x="4" y="15"/>
                    </a:lnTo>
                    <a:lnTo>
                      <a:pt x="8" y="15"/>
                    </a:lnTo>
                    <a:lnTo>
                      <a:pt x="8" y="11"/>
                    </a:lnTo>
                    <a:lnTo>
                      <a:pt x="8" y="8"/>
                    </a:lnTo>
                    <a:lnTo>
                      <a:pt x="4" y="4"/>
                    </a:lnTo>
                    <a:lnTo>
                      <a:pt x="4" y="4"/>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10" name="Freeform 170"/>
              <p:cNvSpPr>
                <a:spLocks noChangeAspect="1"/>
              </p:cNvSpPr>
              <p:nvPr/>
            </p:nvSpPr>
            <p:spPr bwMode="auto">
              <a:xfrm>
                <a:off x="4997" y="3082"/>
                <a:ext cx="8" cy="19"/>
              </a:xfrm>
              <a:custGeom>
                <a:avLst/>
                <a:gdLst/>
                <a:ahLst/>
                <a:cxnLst>
                  <a:cxn ang="0">
                    <a:pos x="8" y="0"/>
                  </a:cxn>
                  <a:cxn ang="0">
                    <a:pos x="4" y="4"/>
                  </a:cxn>
                  <a:cxn ang="0">
                    <a:pos x="4" y="4"/>
                  </a:cxn>
                  <a:cxn ang="0">
                    <a:pos x="0" y="7"/>
                  </a:cxn>
                  <a:cxn ang="0">
                    <a:pos x="0" y="11"/>
                  </a:cxn>
                  <a:cxn ang="0">
                    <a:pos x="0" y="15"/>
                  </a:cxn>
                  <a:cxn ang="0">
                    <a:pos x="4" y="19"/>
                  </a:cxn>
                  <a:cxn ang="0">
                    <a:pos x="4" y="19"/>
                  </a:cxn>
                  <a:cxn ang="0">
                    <a:pos x="8" y="19"/>
                  </a:cxn>
                  <a:cxn ang="0">
                    <a:pos x="8" y="0"/>
                  </a:cxn>
                </a:cxnLst>
                <a:rect l="0" t="0" r="r" b="b"/>
                <a:pathLst>
                  <a:path w="8" h="19">
                    <a:moveTo>
                      <a:pt x="8" y="0"/>
                    </a:moveTo>
                    <a:lnTo>
                      <a:pt x="4" y="4"/>
                    </a:lnTo>
                    <a:lnTo>
                      <a:pt x="4" y="4"/>
                    </a:lnTo>
                    <a:lnTo>
                      <a:pt x="0" y="7"/>
                    </a:lnTo>
                    <a:lnTo>
                      <a:pt x="0" y="11"/>
                    </a:lnTo>
                    <a:lnTo>
                      <a:pt x="0" y="15"/>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11" name="Freeform 171"/>
              <p:cNvSpPr>
                <a:spLocks noChangeAspect="1"/>
              </p:cNvSpPr>
              <p:nvPr/>
            </p:nvSpPr>
            <p:spPr bwMode="auto">
              <a:xfrm>
                <a:off x="5005" y="3035"/>
                <a:ext cx="386" cy="67"/>
              </a:xfrm>
              <a:custGeom>
                <a:avLst/>
                <a:gdLst/>
                <a:ahLst/>
                <a:cxnLst>
                  <a:cxn ang="0">
                    <a:pos x="387" y="8"/>
                  </a:cxn>
                  <a:cxn ang="0">
                    <a:pos x="387" y="0"/>
                  </a:cxn>
                  <a:cxn ang="0">
                    <a:pos x="0" y="46"/>
                  </a:cxn>
                  <a:cxn ang="0">
                    <a:pos x="0" y="65"/>
                  </a:cxn>
                  <a:cxn ang="0">
                    <a:pos x="387" y="19"/>
                  </a:cxn>
                  <a:cxn ang="0">
                    <a:pos x="387" y="8"/>
                  </a:cxn>
                </a:cxnLst>
                <a:rect l="0" t="0" r="r" b="b"/>
                <a:pathLst>
                  <a:path w="387" h="65">
                    <a:moveTo>
                      <a:pt x="387" y="8"/>
                    </a:moveTo>
                    <a:lnTo>
                      <a:pt x="387" y="0"/>
                    </a:lnTo>
                    <a:lnTo>
                      <a:pt x="0" y="46"/>
                    </a:lnTo>
                    <a:lnTo>
                      <a:pt x="0" y="65"/>
                    </a:lnTo>
                    <a:lnTo>
                      <a:pt x="387" y="19"/>
                    </a:lnTo>
                    <a:lnTo>
                      <a:pt x="387" y="8"/>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12" name="Freeform 172"/>
              <p:cNvSpPr>
                <a:spLocks noChangeAspect="1"/>
              </p:cNvSpPr>
              <p:nvPr/>
            </p:nvSpPr>
            <p:spPr bwMode="auto">
              <a:xfrm>
                <a:off x="5391" y="3035"/>
                <a:ext cx="8" cy="19"/>
              </a:xfrm>
              <a:custGeom>
                <a:avLst/>
                <a:gdLst/>
                <a:ahLst/>
                <a:cxnLst>
                  <a:cxn ang="0">
                    <a:pos x="0" y="19"/>
                  </a:cxn>
                  <a:cxn ang="0">
                    <a:pos x="4" y="15"/>
                  </a:cxn>
                  <a:cxn ang="0">
                    <a:pos x="4" y="15"/>
                  </a:cxn>
                  <a:cxn ang="0">
                    <a:pos x="8" y="12"/>
                  </a:cxn>
                  <a:cxn ang="0">
                    <a:pos x="8" y="8"/>
                  </a:cxn>
                  <a:cxn ang="0">
                    <a:pos x="8" y="4"/>
                  </a:cxn>
                  <a:cxn ang="0">
                    <a:pos x="4" y="0"/>
                  </a:cxn>
                  <a:cxn ang="0">
                    <a:pos x="4" y="0"/>
                  </a:cxn>
                  <a:cxn ang="0">
                    <a:pos x="0" y="0"/>
                  </a:cxn>
                  <a:cxn ang="0">
                    <a:pos x="0" y="19"/>
                  </a:cxn>
                </a:cxnLst>
                <a:rect l="0" t="0" r="r" b="b"/>
                <a:pathLst>
                  <a:path w="8" h="19">
                    <a:moveTo>
                      <a:pt x="0" y="19"/>
                    </a:moveTo>
                    <a:lnTo>
                      <a:pt x="4" y="15"/>
                    </a:lnTo>
                    <a:lnTo>
                      <a:pt x="4" y="15"/>
                    </a:lnTo>
                    <a:lnTo>
                      <a:pt x="8" y="12"/>
                    </a:lnTo>
                    <a:lnTo>
                      <a:pt x="8" y="8"/>
                    </a:lnTo>
                    <a:lnTo>
                      <a:pt x="8" y="4"/>
                    </a:lnTo>
                    <a:lnTo>
                      <a:pt x="4"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13" name="Freeform 173"/>
              <p:cNvSpPr>
                <a:spLocks noChangeAspect="1"/>
              </p:cNvSpPr>
              <p:nvPr/>
            </p:nvSpPr>
            <p:spPr bwMode="auto">
              <a:xfrm>
                <a:off x="4997" y="3113"/>
                <a:ext cx="8" cy="19"/>
              </a:xfrm>
              <a:custGeom>
                <a:avLst/>
                <a:gdLst/>
                <a:ahLst/>
                <a:cxnLst>
                  <a:cxn ang="0">
                    <a:pos x="8" y="0"/>
                  </a:cxn>
                  <a:cxn ang="0">
                    <a:pos x="4" y="0"/>
                  </a:cxn>
                  <a:cxn ang="0">
                    <a:pos x="4" y="4"/>
                  </a:cxn>
                  <a:cxn ang="0">
                    <a:pos x="0" y="8"/>
                  </a:cxn>
                  <a:cxn ang="0">
                    <a:pos x="0" y="11"/>
                  </a:cxn>
                  <a:cxn ang="0">
                    <a:pos x="0" y="15"/>
                  </a:cxn>
                  <a:cxn ang="0">
                    <a:pos x="4" y="19"/>
                  </a:cxn>
                  <a:cxn ang="0">
                    <a:pos x="4" y="19"/>
                  </a:cxn>
                  <a:cxn ang="0">
                    <a:pos x="8" y="19"/>
                  </a:cxn>
                  <a:cxn ang="0">
                    <a:pos x="8" y="0"/>
                  </a:cxn>
                </a:cxnLst>
                <a:rect l="0" t="0" r="r" b="b"/>
                <a:pathLst>
                  <a:path w="8" h="19">
                    <a:moveTo>
                      <a:pt x="8" y="0"/>
                    </a:moveTo>
                    <a:lnTo>
                      <a:pt x="4" y="0"/>
                    </a:lnTo>
                    <a:lnTo>
                      <a:pt x="4" y="4"/>
                    </a:lnTo>
                    <a:lnTo>
                      <a:pt x="0" y="8"/>
                    </a:lnTo>
                    <a:lnTo>
                      <a:pt x="0" y="11"/>
                    </a:lnTo>
                    <a:lnTo>
                      <a:pt x="0" y="15"/>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14" name="Freeform 174"/>
              <p:cNvSpPr>
                <a:spLocks noChangeAspect="1"/>
              </p:cNvSpPr>
              <p:nvPr/>
            </p:nvSpPr>
            <p:spPr bwMode="auto">
              <a:xfrm>
                <a:off x="5005" y="3066"/>
                <a:ext cx="386" cy="67"/>
              </a:xfrm>
              <a:custGeom>
                <a:avLst/>
                <a:gdLst/>
                <a:ahLst/>
                <a:cxnLst>
                  <a:cxn ang="0">
                    <a:pos x="387" y="7"/>
                  </a:cxn>
                  <a:cxn ang="0">
                    <a:pos x="387" y="0"/>
                  </a:cxn>
                  <a:cxn ang="0">
                    <a:pos x="0" y="45"/>
                  </a:cxn>
                  <a:cxn ang="0">
                    <a:pos x="0" y="64"/>
                  </a:cxn>
                  <a:cxn ang="0">
                    <a:pos x="387" y="19"/>
                  </a:cxn>
                  <a:cxn ang="0">
                    <a:pos x="387" y="7"/>
                  </a:cxn>
                </a:cxnLst>
                <a:rect l="0" t="0" r="r" b="b"/>
                <a:pathLst>
                  <a:path w="387" h="64">
                    <a:moveTo>
                      <a:pt x="387" y="7"/>
                    </a:moveTo>
                    <a:lnTo>
                      <a:pt x="387" y="0"/>
                    </a:lnTo>
                    <a:lnTo>
                      <a:pt x="0" y="45"/>
                    </a:lnTo>
                    <a:lnTo>
                      <a:pt x="0" y="64"/>
                    </a:lnTo>
                    <a:lnTo>
                      <a:pt x="387" y="19"/>
                    </a:lnTo>
                    <a:lnTo>
                      <a:pt x="387"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15" name="Freeform 175"/>
              <p:cNvSpPr>
                <a:spLocks noChangeAspect="1"/>
              </p:cNvSpPr>
              <p:nvPr/>
            </p:nvSpPr>
            <p:spPr bwMode="auto">
              <a:xfrm>
                <a:off x="5391" y="3066"/>
                <a:ext cx="8" cy="19"/>
              </a:xfrm>
              <a:custGeom>
                <a:avLst/>
                <a:gdLst/>
                <a:ahLst/>
                <a:cxnLst>
                  <a:cxn ang="0">
                    <a:pos x="0" y="19"/>
                  </a:cxn>
                  <a:cxn ang="0">
                    <a:pos x="4" y="15"/>
                  </a:cxn>
                  <a:cxn ang="0">
                    <a:pos x="8" y="15"/>
                  </a:cxn>
                  <a:cxn ang="0">
                    <a:pos x="8" y="11"/>
                  </a:cxn>
                  <a:cxn ang="0">
                    <a:pos x="8" y="7"/>
                  </a:cxn>
                  <a:cxn ang="0">
                    <a:pos x="8" y="3"/>
                  </a:cxn>
                  <a:cxn ang="0">
                    <a:pos x="8" y="0"/>
                  </a:cxn>
                  <a:cxn ang="0">
                    <a:pos x="4" y="0"/>
                  </a:cxn>
                  <a:cxn ang="0">
                    <a:pos x="0" y="0"/>
                  </a:cxn>
                  <a:cxn ang="0">
                    <a:pos x="0" y="19"/>
                  </a:cxn>
                </a:cxnLst>
                <a:rect l="0" t="0" r="r" b="b"/>
                <a:pathLst>
                  <a:path w="8" h="19">
                    <a:moveTo>
                      <a:pt x="0" y="19"/>
                    </a:moveTo>
                    <a:lnTo>
                      <a:pt x="4" y="15"/>
                    </a:lnTo>
                    <a:lnTo>
                      <a:pt x="8" y="15"/>
                    </a:lnTo>
                    <a:lnTo>
                      <a:pt x="8" y="11"/>
                    </a:lnTo>
                    <a:lnTo>
                      <a:pt x="8" y="7"/>
                    </a:lnTo>
                    <a:lnTo>
                      <a:pt x="8" y="3"/>
                    </a:lnTo>
                    <a:lnTo>
                      <a:pt x="8"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16" name="Freeform 176"/>
              <p:cNvSpPr>
                <a:spLocks noChangeAspect="1"/>
              </p:cNvSpPr>
              <p:nvPr/>
            </p:nvSpPr>
            <p:spPr bwMode="auto">
              <a:xfrm>
                <a:off x="4997" y="3141"/>
                <a:ext cx="8" cy="19"/>
              </a:xfrm>
              <a:custGeom>
                <a:avLst/>
                <a:gdLst/>
                <a:ahLst/>
                <a:cxnLst>
                  <a:cxn ang="0">
                    <a:pos x="8" y="0"/>
                  </a:cxn>
                  <a:cxn ang="0">
                    <a:pos x="4" y="4"/>
                  </a:cxn>
                  <a:cxn ang="0">
                    <a:pos x="4" y="4"/>
                  </a:cxn>
                  <a:cxn ang="0">
                    <a:pos x="0" y="8"/>
                  </a:cxn>
                  <a:cxn ang="0">
                    <a:pos x="0" y="12"/>
                  </a:cxn>
                  <a:cxn ang="0">
                    <a:pos x="0" y="16"/>
                  </a:cxn>
                  <a:cxn ang="0">
                    <a:pos x="4" y="19"/>
                  </a:cxn>
                  <a:cxn ang="0">
                    <a:pos x="4" y="19"/>
                  </a:cxn>
                  <a:cxn ang="0">
                    <a:pos x="8" y="19"/>
                  </a:cxn>
                  <a:cxn ang="0">
                    <a:pos x="8" y="0"/>
                  </a:cxn>
                </a:cxnLst>
                <a:rect l="0" t="0" r="r" b="b"/>
                <a:pathLst>
                  <a:path w="8" h="19">
                    <a:moveTo>
                      <a:pt x="8" y="0"/>
                    </a:moveTo>
                    <a:lnTo>
                      <a:pt x="4" y="4"/>
                    </a:lnTo>
                    <a:lnTo>
                      <a:pt x="4" y="4"/>
                    </a:lnTo>
                    <a:lnTo>
                      <a:pt x="0" y="8"/>
                    </a:lnTo>
                    <a:lnTo>
                      <a:pt x="0" y="12"/>
                    </a:lnTo>
                    <a:lnTo>
                      <a:pt x="0" y="16"/>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17" name="Freeform 177"/>
              <p:cNvSpPr>
                <a:spLocks noChangeAspect="1"/>
              </p:cNvSpPr>
              <p:nvPr/>
            </p:nvSpPr>
            <p:spPr bwMode="auto">
              <a:xfrm>
                <a:off x="5005" y="3096"/>
                <a:ext cx="386" cy="64"/>
              </a:xfrm>
              <a:custGeom>
                <a:avLst/>
                <a:gdLst/>
                <a:ahLst/>
                <a:cxnLst>
                  <a:cxn ang="0">
                    <a:pos x="387" y="7"/>
                  </a:cxn>
                  <a:cxn ang="0">
                    <a:pos x="387" y="0"/>
                  </a:cxn>
                  <a:cxn ang="0">
                    <a:pos x="0" y="49"/>
                  </a:cxn>
                  <a:cxn ang="0">
                    <a:pos x="0" y="64"/>
                  </a:cxn>
                  <a:cxn ang="0">
                    <a:pos x="387" y="19"/>
                  </a:cxn>
                  <a:cxn ang="0">
                    <a:pos x="387" y="7"/>
                  </a:cxn>
                </a:cxnLst>
                <a:rect l="0" t="0" r="r" b="b"/>
                <a:pathLst>
                  <a:path w="387" h="64">
                    <a:moveTo>
                      <a:pt x="387" y="7"/>
                    </a:moveTo>
                    <a:lnTo>
                      <a:pt x="387" y="0"/>
                    </a:lnTo>
                    <a:lnTo>
                      <a:pt x="0" y="49"/>
                    </a:lnTo>
                    <a:lnTo>
                      <a:pt x="0" y="64"/>
                    </a:lnTo>
                    <a:lnTo>
                      <a:pt x="387" y="19"/>
                    </a:lnTo>
                    <a:lnTo>
                      <a:pt x="387"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18" name="Freeform 178"/>
              <p:cNvSpPr>
                <a:spLocks noChangeAspect="1"/>
              </p:cNvSpPr>
              <p:nvPr/>
            </p:nvSpPr>
            <p:spPr bwMode="auto">
              <a:xfrm>
                <a:off x="5391" y="3096"/>
                <a:ext cx="8" cy="19"/>
              </a:xfrm>
              <a:custGeom>
                <a:avLst/>
                <a:gdLst/>
                <a:ahLst/>
                <a:cxnLst>
                  <a:cxn ang="0">
                    <a:pos x="0" y="19"/>
                  </a:cxn>
                  <a:cxn ang="0">
                    <a:pos x="4" y="19"/>
                  </a:cxn>
                  <a:cxn ang="0">
                    <a:pos x="4" y="15"/>
                  </a:cxn>
                  <a:cxn ang="0">
                    <a:pos x="8" y="11"/>
                  </a:cxn>
                  <a:cxn ang="0">
                    <a:pos x="8" y="7"/>
                  </a:cxn>
                  <a:cxn ang="0">
                    <a:pos x="8" y="4"/>
                  </a:cxn>
                  <a:cxn ang="0">
                    <a:pos x="4" y="4"/>
                  </a:cxn>
                  <a:cxn ang="0">
                    <a:pos x="4" y="0"/>
                  </a:cxn>
                  <a:cxn ang="0">
                    <a:pos x="0" y="0"/>
                  </a:cxn>
                  <a:cxn ang="0">
                    <a:pos x="0" y="19"/>
                  </a:cxn>
                </a:cxnLst>
                <a:rect l="0" t="0" r="r" b="b"/>
                <a:pathLst>
                  <a:path w="8" h="19">
                    <a:moveTo>
                      <a:pt x="0" y="19"/>
                    </a:moveTo>
                    <a:lnTo>
                      <a:pt x="4" y="19"/>
                    </a:lnTo>
                    <a:lnTo>
                      <a:pt x="4" y="15"/>
                    </a:lnTo>
                    <a:lnTo>
                      <a:pt x="8" y="11"/>
                    </a:lnTo>
                    <a:lnTo>
                      <a:pt x="8" y="7"/>
                    </a:lnTo>
                    <a:lnTo>
                      <a:pt x="8" y="4"/>
                    </a:lnTo>
                    <a:lnTo>
                      <a:pt x="4" y="4"/>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19" name="Freeform 179"/>
              <p:cNvSpPr>
                <a:spLocks noChangeAspect="1"/>
              </p:cNvSpPr>
              <p:nvPr/>
            </p:nvSpPr>
            <p:spPr bwMode="auto">
              <a:xfrm>
                <a:off x="4997" y="3174"/>
                <a:ext cx="8" cy="17"/>
              </a:xfrm>
              <a:custGeom>
                <a:avLst/>
                <a:gdLst/>
                <a:ahLst/>
                <a:cxnLst>
                  <a:cxn ang="0">
                    <a:pos x="8" y="0"/>
                  </a:cxn>
                  <a:cxn ang="0">
                    <a:pos x="4" y="4"/>
                  </a:cxn>
                  <a:cxn ang="0">
                    <a:pos x="4" y="4"/>
                  </a:cxn>
                  <a:cxn ang="0">
                    <a:pos x="0" y="7"/>
                  </a:cxn>
                  <a:cxn ang="0">
                    <a:pos x="0" y="11"/>
                  </a:cxn>
                  <a:cxn ang="0">
                    <a:pos x="0" y="15"/>
                  </a:cxn>
                  <a:cxn ang="0">
                    <a:pos x="4" y="19"/>
                  </a:cxn>
                  <a:cxn ang="0">
                    <a:pos x="4" y="19"/>
                  </a:cxn>
                  <a:cxn ang="0">
                    <a:pos x="8" y="19"/>
                  </a:cxn>
                  <a:cxn ang="0">
                    <a:pos x="8" y="0"/>
                  </a:cxn>
                </a:cxnLst>
                <a:rect l="0" t="0" r="r" b="b"/>
                <a:pathLst>
                  <a:path w="8" h="19">
                    <a:moveTo>
                      <a:pt x="8" y="0"/>
                    </a:moveTo>
                    <a:lnTo>
                      <a:pt x="4" y="4"/>
                    </a:lnTo>
                    <a:lnTo>
                      <a:pt x="4" y="4"/>
                    </a:lnTo>
                    <a:lnTo>
                      <a:pt x="0" y="7"/>
                    </a:lnTo>
                    <a:lnTo>
                      <a:pt x="0" y="11"/>
                    </a:lnTo>
                    <a:lnTo>
                      <a:pt x="0" y="15"/>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20" name="Freeform 180"/>
              <p:cNvSpPr>
                <a:spLocks noChangeAspect="1"/>
              </p:cNvSpPr>
              <p:nvPr/>
            </p:nvSpPr>
            <p:spPr bwMode="auto">
              <a:xfrm>
                <a:off x="5005" y="3127"/>
                <a:ext cx="386" cy="64"/>
              </a:xfrm>
              <a:custGeom>
                <a:avLst/>
                <a:gdLst/>
                <a:ahLst/>
                <a:cxnLst>
                  <a:cxn ang="0">
                    <a:pos x="387" y="8"/>
                  </a:cxn>
                  <a:cxn ang="0">
                    <a:pos x="387" y="0"/>
                  </a:cxn>
                  <a:cxn ang="0">
                    <a:pos x="0" y="46"/>
                  </a:cxn>
                  <a:cxn ang="0">
                    <a:pos x="0" y="65"/>
                  </a:cxn>
                  <a:cxn ang="0">
                    <a:pos x="387" y="19"/>
                  </a:cxn>
                  <a:cxn ang="0">
                    <a:pos x="387" y="8"/>
                  </a:cxn>
                </a:cxnLst>
                <a:rect l="0" t="0" r="r" b="b"/>
                <a:pathLst>
                  <a:path w="387" h="65">
                    <a:moveTo>
                      <a:pt x="387" y="8"/>
                    </a:moveTo>
                    <a:lnTo>
                      <a:pt x="387" y="0"/>
                    </a:lnTo>
                    <a:lnTo>
                      <a:pt x="0" y="46"/>
                    </a:lnTo>
                    <a:lnTo>
                      <a:pt x="0" y="65"/>
                    </a:lnTo>
                    <a:lnTo>
                      <a:pt x="387" y="19"/>
                    </a:lnTo>
                    <a:lnTo>
                      <a:pt x="387" y="8"/>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21" name="Freeform 181"/>
              <p:cNvSpPr>
                <a:spLocks noChangeAspect="1"/>
              </p:cNvSpPr>
              <p:nvPr/>
            </p:nvSpPr>
            <p:spPr bwMode="auto">
              <a:xfrm>
                <a:off x="5391" y="3127"/>
                <a:ext cx="8" cy="19"/>
              </a:xfrm>
              <a:custGeom>
                <a:avLst/>
                <a:gdLst/>
                <a:ahLst/>
                <a:cxnLst>
                  <a:cxn ang="0">
                    <a:pos x="0" y="19"/>
                  </a:cxn>
                  <a:cxn ang="0">
                    <a:pos x="4" y="19"/>
                  </a:cxn>
                  <a:cxn ang="0">
                    <a:pos x="4" y="15"/>
                  </a:cxn>
                  <a:cxn ang="0">
                    <a:pos x="8" y="12"/>
                  </a:cxn>
                  <a:cxn ang="0">
                    <a:pos x="8" y="8"/>
                  </a:cxn>
                  <a:cxn ang="0">
                    <a:pos x="8" y="4"/>
                  </a:cxn>
                  <a:cxn ang="0">
                    <a:pos x="4" y="0"/>
                  </a:cxn>
                  <a:cxn ang="0">
                    <a:pos x="4" y="0"/>
                  </a:cxn>
                  <a:cxn ang="0">
                    <a:pos x="0" y="0"/>
                  </a:cxn>
                  <a:cxn ang="0">
                    <a:pos x="0" y="19"/>
                  </a:cxn>
                </a:cxnLst>
                <a:rect l="0" t="0" r="r" b="b"/>
                <a:pathLst>
                  <a:path w="8" h="19">
                    <a:moveTo>
                      <a:pt x="0" y="19"/>
                    </a:moveTo>
                    <a:lnTo>
                      <a:pt x="4" y="19"/>
                    </a:lnTo>
                    <a:lnTo>
                      <a:pt x="4" y="15"/>
                    </a:lnTo>
                    <a:lnTo>
                      <a:pt x="8" y="12"/>
                    </a:lnTo>
                    <a:lnTo>
                      <a:pt x="8" y="8"/>
                    </a:lnTo>
                    <a:lnTo>
                      <a:pt x="8" y="4"/>
                    </a:lnTo>
                    <a:lnTo>
                      <a:pt x="4"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22" name="Freeform 182"/>
              <p:cNvSpPr>
                <a:spLocks noChangeAspect="1"/>
              </p:cNvSpPr>
              <p:nvPr/>
            </p:nvSpPr>
            <p:spPr bwMode="auto">
              <a:xfrm>
                <a:off x="4997" y="3207"/>
                <a:ext cx="8" cy="19"/>
              </a:xfrm>
              <a:custGeom>
                <a:avLst/>
                <a:gdLst/>
                <a:ahLst/>
                <a:cxnLst>
                  <a:cxn ang="0">
                    <a:pos x="8" y="0"/>
                  </a:cxn>
                  <a:cxn ang="0">
                    <a:pos x="4" y="0"/>
                  </a:cxn>
                  <a:cxn ang="0">
                    <a:pos x="4" y="4"/>
                  </a:cxn>
                  <a:cxn ang="0">
                    <a:pos x="0" y="8"/>
                  </a:cxn>
                  <a:cxn ang="0">
                    <a:pos x="0" y="11"/>
                  </a:cxn>
                  <a:cxn ang="0">
                    <a:pos x="0" y="11"/>
                  </a:cxn>
                  <a:cxn ang="0">
                    <a:pos x="4" y="15"/>
                  </a:cxn>
                  <a:cxn ang="0">
                    <a:pos x="4" y="19"/>
                  </a:cxn>
                  <a:cxn ang="0">
                    <a:pos x="8" y="19"/>
                  </a:cxn>
                  <a:cxn ang="0">
                    <a:pos x="8" y="0"/>
                  </a:cxn>
                </a:cxnLst>
                <a:rect l="0" t="0" r="r" b="b"/>
                <a:pathLst>
                  <a:path w="8" h="19">
                    <a:moveTo>
                      <a:pt x="8" y="0"/>
                    </a:moveTo>
                    <a:lnTo>
                      <a:pt x="4" y="0"/>
                    </a:lnTo>
                    <a:lnTo>
                      <a:pt x="4" y="4"/>
                    </a:lnTo>
                    <a:lnTo>
                      <a:pt x="0" y="8"/>
                    </a:lnTo>
                    <a:lnTo>
                      <a:pt x="0" y="11"/>
                    </a:lnTo>
                    <a:lnTo>
                      <a:pt x="0" y="11"/>
                    </a:lnTo>
                    <a:lnTo>
                      <a:pt x="4" y="15"/>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23" name="Freeform 183"/>
              <p:cNvSpPr>
                <a:spLocks noChangeAspect="1"/>
              </p:cNvSpPr>
              <p:nvPr/>
            </p:nvSpPr>
            <p:spPr bwMode="auto">
              <a:xfrm>
                <a:off x="5005" y="3157"/>
                <a:ext cx="386" cy="69"/>
              </a:xfrm>
              <a:custGeom>
                <a:avLst/>
                <a:gdLst/>
                <a:ahLst/>
                <a:cxnLst>
                  <a:cxn ang="0">
                    <a:pos x="387" y="11"/>
                  </a:cxn>
                  <a:cxn ang="0">
                    <a:pos x="387" y="0"/>
                  </a:cxn>
                  <a:cxn ang="0">
                    <a:pos x="0" y="49"/>
                  </a:cxn>
                  <a:cxn ang="0">
                    <a:pos x="0" y="68"/>
                  </a:cxn>
                  <a:cxn ang="0">
                    <a:pos x="387" y="19"/>
                  </a:cxn>
                  <a:cxn ang="0">
                    <a:pos x="387" y="11"/>
                  </a:cxn>
                </a:cxnLst>
                <a:rect l="0" t="0" r="r" b="b"/>
                <a:pathLst>
                  <a:path w="387" h="68">
                    <a:moveTo>
                      <a:pt x="387" y="11"/>
                    </a:moveTo>
                    <a:lnTo>
                      <a:pt x="387" y="0"/>
                    </a:lnTo>
                    <a:lnTo>
                      <a:pt x="0" y="49"/>
                    </a:lnTo>
                    <a:lnTo>
                      <a:pt x="0" y="68"/>
                    </a:lnTo>
                    <a:lnTo>
                      <a:pt x="387" y="19"/>
                    </a:lnTo>
                    <a:lnTo>
                      <a:pt x="387" y="11"/>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24" name="Freeform 184"/>
              <p:cNvSpPr>
                <a:spLocks noChangeAspect="1"/>
              </p:cNvSpPr>
              <p:nvPr/>
            </p:nvSpPr>
            <p:spPr bwMode="auto">
              <a:xfrm>
                <a:off x="5391" y="3157"/>
                <a:ext cx="8" cy="19"/>
              </a:xfrm>
              <a:custGeom>
                <a:avLst/>
                <a:gdLst/>
                <a:ahLst/>
                <a:cxnLst>
                  <a:cxn ang="0">
                    <a:pos x="0" y="19"/>
                  </a:cxn>
                  <a:cxn ang="0">
                    <a:pos x="4" y="19"/>
                  </a:cxn>
                  <a:cxn ang="0">
                    <a:pos x="4" y="15"/>
                  </a:cxn>
                  <a:cxn ang="0">
                    <a:pos x="8" y="11"/>
                  </a:cxn>
                  <a:cxn ang="0">
                    <a:pos x="8" y="7"/>
                  </a:cxn>
                  <a:cxn ang="0">
                    <a:pos x="8" y="7"/>
                  </a:cxn>
                  <a:cxn ang="0">
                    <a:pos x="4" y="3"/>
                  </a:cxn>
                  <a:cxn ang="0">
                    <a:pos x="4" y="0"/>
                  </a:cxn>
                  <a:cxn ang="0">
                    <a:pos x="0" y="0"/>
                  </a:cxn>
                  <a:cxn ang="0">
                    <a:pos x="0" y="19"/>
                  </a:cxn>
                </a:cxnLst>
                <a:rect l="0" t="0" r="r" b="b"/>
                <a:pathLst>
                  <a:path w="8" h="19">
                    <a:moveTo>
                      <a:pt x="0" y="19"/>
                    </a:moveTo>
                    <a:lnTo>
                      <a:pt x="4" y="19"/>
                    </a:lnTo>
                    <a:lnTo>
                      <a:pt x="4" y="15"/>
                    </a:lnTo>
                    <a:lnTo>
                      <a:pt x="8" y="11"/>
                    </a:lnTo>
                    <a:lnTo>
                      <a:pt x="8" y="7"/>
                    </a:lnTo>
                    <a:lnTo>
                      <a:pt x="8" y="7"/>
                    </a:lnTo>
                    <a:lnTo>
                      <a:pt x="4" y="3"/>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25" name="Freeform 185"/>
              <p:cNvSpPr>
                <a:spLocks noChangeAspect="1"/>
              </p:cNvSpPr>
              <p:nvPr/>
            </p:nvSpPr>
            <p:spPr bwMode="auto">
              <a:xfrm>
                <a:off x="4997" y="3238"/>
                <a:ext cx="8" cy="19"/>
              </a:xfrm>
              <a:custGeom>
                <a:avLst/>
                <a:gdLst/>
                <a:ahLst/>
                <a:cxnLst>
                  <a:cxn ang="0">
                    <a:pos x="8" y="0"/>
                  </a:cxn>
                  <a:cxn ang="0">
                    <a:pos x="4" y="0"/>
                  </a:cxn>
                  <a:cxn ang="0">
                    <a:pos x="4" y="4"/>
                  </a:cxn>
                  <a:cxn ang="0">
                    <a:pos x="0" y="8"/>
                  </a:cxn>
                  <a:cxn ang="0">
                    <a:pos x="0" y="12"/>
                  </a:cxn>
                  <a:cxn ang="0">
                    <a:pos x="0" y="16"/>
                  </a:cxn>
                  <a:cxn ang="0">
                    <a:pos x="4" y="19"/>
                  </a:cxn>
                  <a:cxn ang="0">
                    <a:pos x="4" y="19"/>
                  </a:cxn>
                  <a:cxn ang="0">
                    <a:pos x="8" y="19"/>
                  </a:cxn>
                  <a:cxn ang="0">
                    <a:pos x="8" y="0"/>
                  </a:cxn>
                </a:cxnLst>
                <a:rect l="0" t="0" r="r" b="b"/>
                <a:pathLst>
                  <a:path w="8" h="19">
                    <a:moveTo>
                      <a:pt x="8" y="0"/>
                    </a:moveTo>
                    <a:lnTo>
                      <a:pt x="4" y="0"/>
                    </a:lnTo>
                    <a:lnTo>
                      <a:pt x="4" y="4"/>
                    </a:lnTo>
                    <a:lnTo>
                      <a:pt x="0" y="8"/>
                    </a:lnTo>
                    <a:lnTo>
                      <a:pt x="0" y="12"/>
                    </a:lnTo>
                    <a:lnTo>
                      <a:pt x="0" y="16"/>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26" name="Freeform 186"/>
              <p:cNvSpPr>
                <a:spLocks noChangeAspect="1"/>
              </p:cNvSpPr>
              <p:nvPr/>
            </p:nvSpPr>
            <p:spPr bwMode="auto">
              <a:xfrm>
                <a:off x="5005" y="3191"/>
                <a:ext cx="386" cy="67"/>
              </a:xfrm>
              <a:custGeom>
                <a:avLst/>
                <a:gdLst/>
                <a:ahLst/>
                <a:cxnLst>
                  <a:cxn ang="0">
                    <a:pos x="387" y="7"/>
                  </a:cxn>
                  <a:cxn ang="0">
                    <a:pos x="387" y="0"/>
                  </a:cxn>
                  <a:cxn ang="0">
                    <a:pos x="0" y="45"/>
                  </a:cxn>
                  <a:cxn ang="0">
                    <a:pos x="0" y="64"/>
                  </a:cxn>
                  <a:cxn ang="0">
                    <a:pos x="387" y="15"/>
                  </a:cxn>
                  <a:cxn ang="0">
                    <a:pos x="387" y="7"/>
                  </a:cxn>
                </a:cxnLst>
                <a:rect l="0" t="0" r="r" b="b"/>
                <a:pathLst>
                  <a:path w="387" h="64">
                    <a:moveTo>
                      <a:pt x="387" y="7"/>
                    </a:moveTo>
                    <a:lnTo>
                      <a:pt x="387" y="0"/>
                    </a:lnTo>
                    <a:lnTo>
                      <a:pt x="0" y="45"/>
                    </a:lnTo>
                    <a:lnTo>
                      <a:pt x="0" y="64"/>
                    </a:lnTo>
                    <a:lnTo>
                      <a:pt x="387" y="15"/>
                    </a:lnTo>
                    <a:lnTo>
                      <a:pt x="387"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27" name="Freeform 187"/>
              <p:cNvSpPr>
                <a:spLocks noChangeAspect="1"/>
              </p:cNvSpPr>
              <p:nvPr/>
            </p:nvSpPr>
            <p:spPr bwMode="auto">
              <a:xfrm>
                <a:off x="5391" y="3191"/>
                <a:ext cx="8" cy="19"/>
              </a:xfrm>
              <a:custGeom>
                <a:avLst/>
                <a:gdLst/>
                <a:ahLst/>
                <a:cxnLst>
                  <a:cxn ang="0">
                    <a:pos x="0" y="19"/>
                  </a:cxn>
                  <a:cxn ang="0">
                    <a:pos x="4" y="15"/>
                  </a:cxn>
                  <a:cxn ang="0">
                    <a:pos x="8" y="15"/>
                  </a:cxn>
                  <a:cxn ang="0">
                    <a:pos x="8" y="11"/>
                  </a:cxn>
                  <a:cxn ang="0">
                    <a:pos x="8" y="7"/>
                  </a:cxn>
                  <a:cxn ang="0">
                    <a:pos x="8" y="4"/>
                  </a:cxn>
                  <a:cxn ang="0">
                    <a:pos x="8" y="0"/>
                  </a:cxn>
                  <a:cxn ang="0">
                    <a:pos x="4" y="0"/>
                  </a:cxn>
                  <a:cxn ang="0">
                    <a:pos x="0" y="0"/>
                  </a:cxn>
                  <a:cxn ang="0">
                    <a:pos x="0" y="19"/>
                  </a:cxn>
                </a:cxnLst>
                <a:rect l="0" t="0" r="r" b="b"/>
                <a:pathLst>
                  <a:path w="8" h="19">
                    <a:moveTo>
                      <a:pt x="0" y="19"/>
                    </a:moveTo>
                    <a:lnTo>
                      <a:pt x="4" y="15"/>
                    </a:lnTo>
                    <a:lnTo>
                      <a:pt x="8" y="15"/>
                    </a:lnTo>
                    <a:lnTo>
                      <a:pt x="8" y="11"/>
                    </a:lnTo>
                    <a:lnTo>
                      <a:pt x="8" y="7"/>
                    </a:lnTo>
                    <a:lnTo>
                      <a:pt x="8" y="4"/>
                    </a:lnTo>
                    <a:lnTo>
                      <a:pt x="8"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28" name="Freeform 188"/>
              <p:cNvSpPr>
                <a:spLocks noChangeAspect="1"/>
              </p:cNvSpPr>
              <p:nvPr/>
            </p:nvSpPr>
            <p:spPr bwMode="auto">
              <a:xfrm>
                <a:off x="4997" y="3268"/>
                <a:ext cx="8" cy="19"/>
              </a:xfrm>
              <a:custGeom>
                <a:avLst/>
                <a:gdLst/>
                <a:ahLst/>
                <a:cxnLst>
                  <a:cxn ang="0">
                    <a:pos x="8" y="0"/>
                  </a:cxn>
                  <a:cxn ang="0">
                    <a:pos x="4" y="0"/>
                  </a:cxn>
                  <a:cxn ang="0">
                    <a:pos x="4" y="4"/>
                  </a:cxn>
                  <a:cxn ang="0">
                    <a:pos x="0" y="7"/>
                  </a:cxn>
                  <a:cxn ang="0">
                    <a:pos x="0" y="11"/>
                  </a:cxn>
                  <a:cxn ang="0">
                    <a:pos x="0" y="15"/>
                  </a:cxn>
                  <a:cxn ang="0">
                    <a:pos x="4" y="15"/>
                  </a:cxn>
                  <a:cxn ang="0">
                    <a:pos x="4" y="19"/>
                  </a:cxn>
                  <a:cxn ang="0">
                    <a:pos x="8" y="19"/>
                  </a:cxn>
                  <a:cxn ang="0">
                    <a:pos x="8" y="0"/>
                  </a:cxn>
                </a:cxnLst>
                <a:rect l="0" t="0" r="r" b="b"/>
                <a:pathLst>
                  <a:path w="8" h="19">
                    <a:moveTo>
                      <a:pt x="8" y="0"/>
                    </a:moveTo>
                    <a:lnTo>
                      <a:pt x="4" y="0"/>
                    </a:lnTo>
                    <a:lnTo>
                      <a:pt x="4" y="4"/>
                    </a:lnTo>
                    <a:lnTo>
                      <a:pt x="0" y="7"/>
                    </a:lnTo>
                    <a:lnTo>
                      <a:pt x="0" y="11"/>
                    </a:lnTo>
                    <a:lnTo>
                      <a:pt x="0" y="15"/>
                    </a:lnTo>
                    <a:lnTo>
                      <a:pt x="4" y="15"/>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29" name="Freeform 189"/>
              <p:cNvSpPr>
                <a:spLocks noChangeAspect="1"/>
              </p:cNvSpPr>
              <p:nvPr/>
            </p:nvSpPr>
            <p:spPr bwMode="auto">
              <a:xfrm>
                <a:off x="5005" y="3218"/>
                <a:ext cx="383" cy="69"/>
              </a:xfrm>
              <a:custGeom>
                <a:avLst/>
                <a:gdLst/>
                <a:ahLst/>
                <a:cxnLst>
                  <a:cxn ang="0">
                    <a:pos x="384" y="12"/>
                  </a:cxn>
                  <a:cxn ang="0">
                    <a:pos x="384" y="0"/>
                  </a:cxn>
                  <a:cxn ang="0">
                    <a:pos x="0" y="50"/>
                  </a:cxn>
                  <a:cxn ang="0">
                    <a:pos x="0" y="69"/>
                  </a:cxn>
                  <a:cxn ang="0">
                    <a:pos x="384" y="19"/>
                  </a:cxn>
                  <a:cxn ang="0">
                    <a:pos x="384" y="12"/>
                  </a:cxn>
                </a:cxnLst>
                <a:rect l="0" t="0" r="r" b="b"/>
                <a:pathLst>
                  <a:path w="384" h="69">
                    <a:moveTo>
                      <a:pt x="384" y="12"/>
                    </a:moveTo>
                    <a:lnTo>
                      <a:pt x="384" y="0"/>
                    </a:lnTo>
                    <a:lnTo>
                      <a:pt x="0" y="50"/>
                    </a:lnTo>
                    <a:lnTo>
                      <a:pt x="0" y="69"/>
                    </a:lnTo>
                    <a:lnTo>
                      <a:pt x="384" y="19"/>
                    </a:lnTo>
                    <a:lnTo>
                      <a:pt x="384" y="12"/>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30" name="Freeform 190"/>
              <p:cNvSpPr>
                <a:spLocks noChangeAspect="1"/>
              </p:cNvSpPr>
              <p:nvPr/>
            </p:nvSpPr>
            <p:spPr bwMode="auto">
              <a:xfrm>
                <a:off x="5388" y="3218"/>
                <a:ext cx="11" cy="19"/>
              </a:xfrm>
              <a:custGeom>
                <a:avLst/>
                <a:gdLst/>
                <a:ahLst/>
                <a:cxnLst>
                  <a:cxn ang="0">
                    <a:pos x="0" y="19"/>
                  </a:cxn>
                  <a:cxn ang="0">
                    <a:pos x="3" y="19"/>
                  </a:cxn>
                  <a:cxn ang="0">
                    <a:pos x="7" y="19"/>
                  </a:cxn>
                  <a:cxn ang="0">
                    <a:pos x="11" y="16"/>
                  </a:cxn>
                  <a:cxn ang="0">
                    <a:pos x="11" y="12"/>
                  </a:cxn>
                  <a:cxn ang="0">
                    <a:pos x="11" y="8"/>
                  </a:cxn>
                  <a:cxn ang="0">
                    <a:pos x="7" y="4"/>
                  </a:cxn>
                  <a:cxn ang="0">
                    <a:pos x="3" y="4"/>
                  </a:cxn>
                  <a:cxn ang="0">
                    <a:pos x="0" y="0"/>
                  </a:cxn>
                  <a:cxn ang="0">
                    <a:pos x="0" y="19"/>
                  </a:cxn>
                </a:cxnLst>
                <a:rect l="0" t="0" r="r" b="b"/>
                <a:pathLst>
                  <a:path w="11" h="19">
                    <a:moveTo>
                      <a:pt x="0" y="19"/>
                    </a:moveTo>
                    <a:lnTo>
                      <a:pt x="3" y="19"/>
                    </a:lnTo>
                    <a:lnTo>
                      <a:pt x="7" y="19"/>
                    </a:lnTo>
                    <a:lnTo>
                      <a:pt x="11" y="16"/>
                    </a:lnTo>
                    <a:lnTo>
                      <a:pt x="11" y="12"/>
                    </a:lnTo>
                    <a:lnTo>
                      <a:pt x="11" y="8"/>
                    </a:lnTo>
                    <a:lnTo>
                      <a:pt x="7" y="4"/>
                    </a:lnTo>
                    <a:lnTo>
                      <a:pt x="3" y="4"/>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31" name="Freeform 191"/>
              <p:cNvSpPr>
                <a:spLocks noChangeAspect="1"/>
              </p:cNvSpPr>
              <p:nvPr/>
            </p:nvSpPr>
            <p:spPr bwMode="auto">
              <a:xfrm>
                <a:off x="4997" y="3299"/>
                <a:ext cx="8" cy="19"/>
              </a:xfrm>
              <a:custGeom>
                <a:avLst/>
                <a:gdLst/>
                <a:ahLst/>
                <a:cxnLst>
                  <a:cxn ang="0">
                    <a:pos x="8" y="0"/>
                  </a:cxn>
                  <a:cxn ang="0">
                    <a:pos x="4" y="4"/>
                  </a:cxn>
                  <a:cxn ang="0">
                    <a:pos x="4" y="4"/>
                  </a:cxn>
                  <a:cxn ang="0">
                    <a:pos x="0" y="8"/>
                  </a:cxn>
                  <a:cxn ang="0">
                    <a:pos x="0" y="11"/>
                  </a:cxn>
                  <a:cxn ang="0">
                    <a:pos x="0" y="15"/>
                  </a:cxn>
                  <a:cxn ang="0">
                    <a:pos x="4" y="19"/>
                  </a:cxn>
                  <a:cxn ang="0">
                    <a:pos x="4" y="19"/>
                  </a:cxn>
                  <a:cxn ang="0">
                    <a:pos x="8" y="19"/>
                  </a:cxn>
                  <a:cxn ang="0">
                    <a:pos x="8" y="0"/>
                  </a:cxn>
                </a:cxnLst>
                <a:rect l="0" t="0" r="r" b="b"/>
                <a:pathLst>
                  <a:path w="8" h="19">
                    <a:moveTo>
                      <a:pt x="8" y="0"/>
                    </a:moveTo>
                    <a:lnTo>
                      <a:pt x="4" y="4"/>
                    </a:lnTo>
                    <a:lnTo>
                      <a:pt x="4" y="4"/>
                    </a:lnTo>
                    <a:lnTo>
                      <a:pt x="0" y="8"/>
                    </a:lnTo>
                    <a:lnTo>
                      <a:pt x="0" y="11"/>
                    </a:lnTo>
                    <a:lnTo>
                      <a:pt x="0" y="15"/>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32" name="Freeform 192"/>
              <p:cNvSpPr>
                <a:spLocks noChangeAspect="1"/>
              </p:cNvSpPr>
              <p:nvPr/>
            </p:nvSpPr>
            <p:spPr bwMode="auto">
              <a:xfrm>
                <a:off x="5005" y="3252"/>
                <a:ext cx="386" cy="67"/>
              </a:xfrm>
              <a:custGeom>
                <a:avLst/>
                <a:gdLst/>
                <a:ahLst/>
                <a:cxnLst>
                  <a:cxn ang="0">
                    <a:pos x="387" y="7"/>
                  </a:cxn>
                  <a:cxn ang="0">
                    <a:pos x="387" y="0"/>
                  </a:cxn>
                  <a:cxn ang="0">
                    <a:pos x="0" y="45"/>
                  </a:cxn>
                  <a:cxn ang="0">
                    <a:pos x="0" y="64"/>
                  </a:cxn>
                  <a:cxn ang="0">
                    <a:pos x="387" y="19"/>
                  </a:cxn>
                  <a:cxn ang="0">
                    <a:pos x="387" y="7"/>
                  </a:cxn>
                </a:cxnLst>
                <a:rect l="0" t="0" r="r" b="b"/>
                <a:pathLst>
                  <a:path w="387" h="64">
                    <a:moveTo>
                      <a:pt x="387" y="7"/>
                    </a:moveTo>
                    <a:lnTo>
                      <a:pt x="387" y="0"/>
                    </a:lnTo>
                    <a:lnTo>
                      <a:pt x="0" y="45"/>
                    </a:lnTo>
                    <a:lnTo>
                      <a:pt x="0" y="64"/>
                    </a:lnTo>
                    <a:lnTo>
                      <a:pt x="387" y="19"/>
                    </a:lnTo>
                    <a:lnTo>
                      <a:pt x="387"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33" name="Freeform 193"/>
              <p:cNvSpPr>
                <a:spLocks noChangeAspect="1"/>
              </p:cNvSpPr>
              <p:nvPr/>
            </p:nvSpPr>
            <p:spPr bwMode="auto">
              <a:xfrm>
                <a:off x="5391" y="3252"/>
                <a:ext cx="8" cy="19"/>
              </a:xfrm>
              <a:custGeom>
                <a:avLst/>
                <a:gdLst/>
                <a:ahLst/>
                <a:cxnLst>
                  <a:cxn ang="0">
                    <a:pos x="0" y="19"/>
                  </a:cxn>
                  <a:cxn ang="0">
                    <a:pos x="4" y="15"/>
                  </a:cxn>
                  <a:cxn ang="0">
                    <a:pos x="4" y="15"/>
                  </a:cxn>
                  <a:cxn ang="0">
                    <a:pos x="8" y="11"/>
                  </a:cxn>
                  <a:cxn ang="0">
                    <a:pos x="8" y="7"/>
                  </a:cxn>
                  <a:cxn ang="0">
                    <a:pos x="8" y="3"/>
                  </a:cxn>
                  <a:cxn ang="0">
                    <a:pos x="4" y="0"/>
                  </a:cxn>
                  <a:cxn ang="0">
                    <a:pos x="4" y="0"/>
                  </a:cxn>
                  <a:cxn ang="0">
                    <a:pos x="0" y="0"/>
                  </a:cxn>
                  <a:cxn ang="0">
                    <a:pos x="0" y="19"/>
                  </a:cxn>
                </a:cxnLst>
                <a:rect l="0" t="0" r="r" b="b"/>
                <a:pathLst>
                  <a:path w="8" h="19">
                    <a:moveTo>
                      <a:pt x="0" y="19"/>
                    </a:moveTo>
                    <a:lnTo>
                      <a:pt x="4" y="15"/>
                    </a:lnTo>
                    <a:lnTo>
                      <a:pt x="4" y="15"/>
                    </a:lnTo>
                    <a:lnTo>
                      <a:pt x="8" y="11"/>
                    </a:lnTo>
                    <a:lnTo>
                      <a:pt x="8" y="7"/>
                    </a:lnTo>
                    <a:lnTo>
                      <a:pt x="8" y="3"/>
                    </a:lnTo>
                    <a:lnTo>
                      <a:pt x="4"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34" name="Freeform 194"/>
              <p:cNvSpPr>
                <a:spLocks noChangeAspect="1"/>
              </p:cNvSpPr>
              <p:nvPr/>
            </p:nvSpPr>
            <p:spPr bwMode="auto">
              <a:xfrm>
                <a:off x="4997" y="3327"/>
                <a:ext cx="8" cy="19"/>
              </a:xfrm>
              <a:custGeom>
                <a:avLst/>
                <a:gdLst/>
                <a:ahLst/>
                <a:cxnLst>
                  <a:cxn ang="0">
                    <a:pos x="8" y="0"/>
                  </a:cxn>
                  <a:cxn ang="0">
                    <a:pos x="4" y="4"/>
                  </a:cxn>
                  <a:cxn ang="0">
                    <a:pos x="4" y="4"/>
                  </a:cxn>
                  <a:cxn ang="0">
                    <a:pos x="0" y="8"/>
                  </a:cxn>
                  <a:cxn ang="0">
                    <a:pos x="0" y="12"/>
                  </a:cxn>
                  <a:cxn ang="0">
                    <a:pos x="0" y="16"/>
                  </a:cxn>
                  <a:cxn ang="0">
                    <a:pos x="4" y="19"/>
                  </a:cxn>
                  <a:cxn ang="0">
                    <a:pos x="4" y="19"/>
                  </a:cxn>
                  <a:cxn ang="0">
                    <a:pos x="8" y="19"/>
                  </a:cxn>
                  <a:cxn ang="0">
                    <a:pos x="8" y="0"/>
                  </a:cxn>
                </a:cxnLst>
                <a:rect l="0" t="0" r="r" b="b"/>
                <a:pathLst>
                  <a:path w="8" h="19">
                    <a:moveTo>
                      <a:pt x="8" y="0"/>
                    </a:moveTo>
                    <a:lnTo>
                      <a:pt x="4" y="4"/>
                    </a:lnTo>
                    <a:lnTo>
                      <a:pt x="4" y="4"/>
                    </a:lnTo>
                    <a:lnTo>
                      <a:pt x="0" y="8"/>
                    </a:lnTo>
                    <a:lnTo>
                      <a:pt x="0" y="12"/>
                    </a:lnTo>
                    <a:lnTo>
                      <a:pt x="0" y="16"/>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35" name="Freeform 195"/>
              <p:cNvSpPr>
                <a:spLocks noChangeAspect="1"/>
              </p:cNvSpPr>
              <p:nvPr/>
            </p:nvSpPr>
            <p:spPr bwMode="auto">
              <a:xfrm>
                <a:off x="5005" y="3282"/>
                <a:ext cx="383" cy="64"/>
              </a:xfrm>
              <a:custGeom>
                <a:avLst/>
                <a:gdLst/>
                <a:ahLst/>
                <a:cxnLst>
                  <a:cxn ang="0">
                    <a:pos x="384" y="8"/>
                  </a:cxn>
                  <a:cxn ang="0">
                    <a:pos x="384" y="0"/>
                  </a:cxn>
                  <a:cxn ang="0">
                    <a:pos x="0" y="45"/>
                  </a:cxn>
                  <a:cxn ang="0">
                    <a:pos x="0" y="64"/>
                  </a:cxn>
                  <a:cxn ang="0">
                    <a:pos x="384" y="19"/>
                  </a:cxn>
                  <a:cxn ang="0">
                    <a:pos x="384" y="8"/>
                  </a:cxn>
                </a:cxnLst>
                <a:rect l="0" t="0" r="r" b="b"/>
                <a:pathLst>
                  <a:path w="384" h="64">
                    <a:moveTo>
                      <a:pt x="384" y="8"/>
                    </a:moveTo>
                    <a:lnTo>
                      <a:pt x="384" y="0"/>
                    </a:lnTo>
                    <a:lnTo>
                      <a:pt x="0" y="45"/>
                    </a:lnTo>
                    <a:lnTo>
                      <a:pt x="0" y="64"/>
                    </a:lnTo>
                    <a:lnTo>
                      <a:pt x="384" y="19"/>
                    </a:lnTo>
                    <a:lnTo>
                      <a:pt x="384" y="8"/>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36" name="Freeform 196"/>
              <p:cNvSpPr>
                <a:spLocks noChangeAspect="1"/>
              </p:cNvSpPr>
              <p:nvPr/>
            </p:nvSpPr>
            <p:spPr bwMode="auto">
              <a:xfrm>
                <a:off x="5388" y="3282"/>
                <a:ext cx="11" cy="19"/>
              </a:xfrm>
              <a:custGeom>
                <a:avLst/>
                <a:gdLst/>
                <a:ahLst/>
                <a:cxnLst>
                  <a:cxn ang="0">
                    <a:pos x="0" y="19"/>
                  </a:cxn>
                  <a:cxn ang="0">
                    <a:pos x="3" y="15"/>
                  </a:cxn>
                  <a:cxn ang="0">
                    <a:pos x="7" y="15"/>
                  </a:cxn>
                  <a:cxn ang="0">
                    <a:pos x="11" y="11"/>
                  </a:cxn>
                  <a:cxn ang="0">
                    <a:pos x="11" y="8"/>
                  </a:cxn>
                  <a:cxn ang="0">
                    <a:pos x="11" y="4"/>
                  </a:cxn>
                  <a:cxn ang="0">
                    <a:pos x="7" y="0"/>
                  </a:cxn>
                  <a:cxn ang="0">
                    <a:pos x="3" y="0"/>
                  </a:cxn>
                  <a:cxn ang="0">
                    <a:pos x="0" y="0"/>
                  </a:cxn>
                  <a:cxn ang="0">
                    <a:pos x="0" y="19"/>
                  </a:cxn>
                </a:cxnLst>
                <a:rect l="0" t="0" r="r" b="b"/>
                <a:pathLst>
                  <a:path w="11" h="19">
                    <a:moveTo>
                      <a:pt x="0" y="19"/>
                    </a:moveTo>
                    <a:lnTo>
                      <a:pt x="3" y="15"/>
                    </a:lnTo>
                    <a:lnTo>
                      <a:pt x="7" y="15"/>
                    </a:lnTo>
                    <a:lnTo>
                      <a:pt x="11" y="11"/>
                    </a:lnTo>
                    <a:lnTo>
                      <a:pt x="11" y="8"/>
                    </a:lnTo>
                    <a:lnTo>
                      <a:pt x="11" y="4"/>
                    </a:lnTo>
                    <a:lnTo>
                      <a:pt x="7" y="0"/>
                    </a:lnTo>
                    <a:lnTo>
                      <a:pt x="3"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37" name="Freeform 197"/>
              <p:cNvSpPr>
                <a:spLocks noChangeAspect="1"/>
              </p:cNvSpPr>
              <p:nvPr/>
            </p:nvSpPr>
            <p:spPr bwMode="auto">
              <a:xfrm>
                <a:off x="4997" y="3363"/>
                <a:ext cx="8" cy="19"/>
              </a:xfrm>
              <a:custGeom>
                <a:avLst/>
                <a:gdLst/>
                <a:ahLst/>
                <a:cxnLst>
                  <a:cxn ang="0">
                    <a:pos x="8" y="0"/>
                  </a:cxn>
                  <a:cxn ang="0">
                    <a:pos x="4" y="0"/>
                  </a:cxn>
                  <a:cxn ang="0">
                    <a:pos x="4" y="3"/>
                  </a:cxn>
                  <a:cxn ang="0">
                    <a:pos x="0" y="3"/>
                  </a:cxn>
                  <a:cxn ang="0">
                    <a:pos x="0" y="7"/>
                  </a:cxn>
                  <a:cxn ang="0">
                    <a:pos x="0" y="11"/>
                  </a:cxn>
                  <a:cxn ang="0">
                    <a:pos x="4" y="15"/>
                  </a:cxn>
                  <a:cxn ang="0">
                    <a:pos x="4" y="15"/>
                  </a:cxn>
                  <a:cxn ang="0">
                    <a:pos x="8" y="19"/>
                  </a:cxn>
                  <a:cxn ang="0">
                    <a:pos x="8" y="0"/>
                  </a:cxn>
                </a:cxnLst>
                <a:rect l="0" t="0" r="r" b="b"/>
                <a:pathLst>
                  <a:path w="8" h="19">
                    <a:moveTo>
                      <a:pt x="8" y="0"/>
                    </a:moveTo>
                    <a:lnTo>
                      <a:pt x="4" y="0"/>
                    </a:lnTo>
                    <a:lnTo>
                      <a:pt x="4" y="3"/>
                    </a:lnTo>
                    <a:lnTo>
                      <a:pt x="0" y="3"/>
                    </a:lnTo>
                    <a:lnTo>
                      <a:pt x="0" y="7"/>
                    </a:lnTo>
                    <a:lnTo>
                      <a:pt x="0" y="11"/>
                    </a:lnTo>
                    <a:lnTo>
                      <a:pt x="4" y="15"/>
                    </a:lnTo>
                    <a:lnTo>
                      <a:pt x="4" y="15"/>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38" name="Freeform 198"/>
              <p:cNvSpPr>
                <a:spLocks noChangeAspect="1"/>
              </p:cNvSpPr>
              <p:nvPr/>
            </p:nvSpPr>
            <p:spPr bwMode="auto">
              <a:xfrm>
                <a:off x="5005" y="3313"/>
                <a:ext cx="386" cy="69"/>
              </a:xfrm>
              <a:custGeom>
                <a:avLst/>
                <a:gdLst/>
                <a:ahLst/>
                <a:cxnLst>
                  <a:cxn ang="0">
                    <a:pos x="387" y="12"/>
                  </a:cxn>
                  <a:cxn ang="0">
                    <a:pos x="387" y="0"/>
                  </a:cxn>
                  <a:cxn ang="0">
                    <a:pos x="0" y="50"/>
                  </a:cxn>
                  <a:cxn ang="0">
                    <a:pos x="0" y="69"/>
                  </a:cxn>
                  <a:cxn ang="0">
                    <a:pos x="387" y="19"/>
                  </a:cxn>
                  <a:cxn ang="0">
                    <a:pos x="387" y="12"/>
                  </a:cxn>
                </a:cxnLst>
                <a:rect l="0" t="0" r="r" b="b"/>
                <a:pathLst>
                  <a:path w="387" h="69">
                    <a:moveTo>
                      <a:pt x="387" y="12"/>
                    </a:moveTo>
                    <a:lnTo>
                      <a:pt x="387" y="0"/>
                    </a:lnTo>
                    <a:lnTo>
                      <a:pt x="0" y="50"/>
                    </a:lnTo>
                    <a:lnTo>
                      <a:pt x="0" y="69"/>
                    </a:lnTo>
                    <a:lnTo>
                      <a:pt x="387" y="19"/>
                    </a:lnTo>
                    <a:lnTo>
                      <a:pt x="387" y="12"/>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39" name="Freeform 199"/>
              <p:cNvSpPr>
                <a:spLocks noChangeAspect="1"/>
              </p:cNvSpPr>
              <p:nvPr/>
            </p:nvSpPr>
            <p:spPr bwMode="auto">
              <a:xfrm>
                <a:off x="5391" y="3313"/>
                <a:ext cx="8" cy="19"/>
              </a:xfrm>
              <a:custGeom>
                <a:avLst/>
                <a:gdLst/>
                <a:ahLst/>
                <a:cxnLst>
                  <a:cxn ang="0">
                    <a:pos x="0" y="19"/>
                  </a:cxn>
                  <a:cxn ang="0">
                    <a:pos x="4" y="19"/>
                  </a:cxn>
                  <a:cxn ang="0">
                    <a:pos x="4" y="15"/>
                  </a:cxn>
                  <a:cxn ang="0">
                    <a:pos x="8" y="12"/>
                  </a:cxn>
                  <a:cxn ang="0">
                    <a:pos x="8" y="8"/>
                  </a:cxn>
                  <a:cxn ang="0">
                    <a:pos x="8" y="4"/>
                  </a:cxn>
                  <a:cxn ang="0">
                    <a:pos x="4" y="4"/>
                  </a:cxn>
                  <a:cxn ang="0">
                    <a:pos x="4" y="0"/>
                  </a:cxn>
                  <a:cxn ang="0">
                    <a:pos x="0" y="0"/>
                  </a:cxn>
                  <a:cxn ang="0">
                    <a:pos x="0" y="19"/>
                  </a:cxn>
                </a:cxnLst>
                <a:rect l="0" t="0" r="r" b="b"/>
                <a:pathLst>
                  <a:path w="8" h="19">
                    <a:moveTo>
                      <a:pt x="0" y="19"/>
                    </a:moveTo>
                    <a:lnTo>
                      <a:pt x="4" y="19"/>
                    </a:lnTo>
                    <a:lnTo>
                      <a:pt x="4" y="15"/>
                    </a:lnTo>
                    <a:lnTo>
                      <a:pt x="8" y="12"/>
                    </a:lnTo>
                    <a:lnTo>
                      <a:pt x="8" y="8"/>
                    </a:lnTo>
                    <a:lnTo>
                      <a:pt x="8" y="4"/>
                    </a:lnTo>
                    <a:lnTo>
                      <a:pt x="4" y="4"/>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40" name="Freeform 200"/>
              <p:cNvSpPr>
                <a:spLocks noChangeAspect="1"/>
              </p:cNvSpPr>
              <p:nvPr/>
            </p:nvSpPr>
            <p:spPr bwMode="auto">
              <a:xfrm>
                <a:off x="4966" y="3352"/>
                <a:ext cx="461" cy="94"/>
              </a:xfrm>
              <a:custGeom>
                <a:avLst/>
                <a:gdLst/>
                <a:ahLst/>
                <a:cxnLst>
                  <a:cxn ang="0">
                    <a:pos x="0" y="95"/>
                  </a:cxn>
                  <a:cxn ang="0">
                    <a:pos x="38" y="50"/>
                  </a:cxn>
                  <a:cxn ang="0">
                    <a:pos x="422" y="0"/>
                  </a:cxn>
                  <a:cxn ang="0">
                    <a:pos x="459" y="38"/>
                  </a:cxn>
                  <a:cxn ang="0">
                    <a:pos x="0" y="95"/>
                  </a:cxn>
                </a:cxnLst>
                <a:rect l="0" t="0" r="r" b="b"/>
                <a:pathLst>
                  <a:path w="459" h="95">
                    <a:moveTo>
                      <a:pt x="0" y="95"/>
                    </a:moveTo>
                    <a:lnTo>
                      <a:pt x="38" y="50"/>
                    </a:lnTo>
                    <a:lnTo>
                      <a:pt x="422" y="0"/>
                    </a:lnTo>
                    <a:lnTo>
                      <a:pt x="459" y="38"/>
                    </a:lnTo>
                    <a:lnTo>
                      <a:pt x="0" y="95"/>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41" name="Freeform 201"/>
              <p:cNvSpPr>
                <a:spLocks noChangeAspect="1"/>
              </p:cNvSpPr>
              <p:nvPr/>
            </p:nvSpPr>
            <p:spPr bwMode="auto">
              <a:xfrm>
                <a:off x="4966" y="3352"/>
                <a:ext cx="461" cy="94"/>
              </a:xfrm>
              <a:custGeom>
                <a:avLst/>
                <a:gdLst/>
                <a:ahLst/>
                <a:cxnLst>
                  <a:cxn ang="0">
                    <a:pos x="0" y="95"/>
                  </a:cxn>
                  <a:cxn ang="0">
                    <a:pos x="38" y="50"/>
                  </a:cxn>
                  <a:cxn ang="0">
                    <a:pos x="422" y="0"/>
                  </a:cxn>
                  <a:cxn ang="0">
                    <a:pos x="459" y="38"/>
                  </a:cxn>
                  <a:cxn ang="0">
                    <a:pos x="0" y="95"/>
                  </a:cxn>
                </a:cxnLst>
                <a:rect l="0" t="0" r="r" b="b"/>
                <a:pathLst>
                  <a:path w="459" h="95">
                    <a:moveTo>
                      <a:pt x="0" y="95"/>
                    </a:moveTo>
                    <a:lnTo>
                      <a:pt x="38" y="50"/>
                    </a:lnTo>
                    <a:lnTo>
                      <a:pt x="422" y="0"/>
                    </a:lnTo>
                    <a:lnTo>
                      <a:pt x="459" y="38"/>
                    </a:lnTo>
                    <a:lnTo>
                      <a:pt x="0" y="95"/>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42" name="Freeform 202"/>
              <p:cNvSpPr>
                <a:spLocks noChangeAspect="1"/>
              </p:cNvSpPr>
              <p:nvPr/>
            </p:nvSpPr>
            <p:spPr bwMode="auto">
              <a:xfrm>
                <a:off x="4414" y="2122"/>
                <a:ext cx="552" cy="1321"/>
              </a:xfrm>
              <a:custGeom>
                <a:avLst/>
                <a:gdLst/>
                <a:ahLst/>
                <a:cxnLst>
                  <a:cxn ang="0">
                    <a:pos x="553" y="1321"/>
                  </a:cxn>
                  <a:cxn ang="0">
                    <a:pos x="0" y="1033"/>
                  </a:cxn>
                  <a:cxn ang="0">
                    <a:pos x="0" y="0"/>
                  </a:cxn>
                  <a:cxn ang="0">
                    <a:pos x="553" y="122"/>
                  </a:cxn>
                  <a:cxn ang="0">
                    <a:pos x="553" y="1321"/>
                  </a:cxn>
                </a:cxnLst>
                <a:rect l="0" t="0" r="r" b="b"/>
                <a:pathLst>
                  <a:path w="553" h="1321">
                    <a:moveTo>
                      <a:pt x="553" y="1321"/>
                    </a:moveTo>
                    <a:lnTo>
                      <a:pt x="0" y="1033"/>
                    </a:lnTo>
                    <a:lnTo>
                      <a:pt x="0" y="0"/>
                    </a:lnTo>
                    <a:lnTo>
                      <a:pt x="553" y="122"/>
                    </a:lnTo>
                    <a:lnTo>
                      <a:pt x="553" y="1321"/>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43" name="Freeform 203"/>
              <p:cNvSpPr>
                <a:spLocks noChangeAspect="1"/>
              </p:cNvSpPr>
              <p:nvPr/>
            </p:nvSpPr>
            <p:spPr bwMode="auto">
              <a:xfrm>
                <a:off x="4414" y="2122"/>
                <a:ext cx="552" cy="1321"/>
              </a:xfrm>
              <a:custGeom>
                <a:avLst/>
                <a:gdLst/>
                <a:ahLst/>
                <a:cxnLst>
                  <a:cxn ang="0">
                    <a:pos x="553" y="1321"/>
                  </a:cxn>
                  <a:cxn ang="0">
                    <a:pos x="0" y="1033"/>
                  </a:cxn>
                  <a:cxn ang="0">
                    <a:pos x="0" y="0"/>
                  </a:cxn>
                  <a:cxn ang="0">
                    <a:pos x="553" y="122"/>
                  </a:cxn>
                  <a:cxn ang="0">
                    <a:pos x="553" y="1321"/>
                  </a:cxn>
                </a:cxnLst>
                <a:rect l="0" t="0" r="r" b="b"/>
                <a:pathLst>
                  <a:path w="553" h="1321">
                    <a:moveTo>
                      <a:pt x="553" y="1321"/>
                    </a:moveTo>
                    <a:lnTo>
                      <a:pt x="0" y="1033"/>
                    </a:lnTo>
                    <a:lnTo>
                      <a:pt x="0" y="0"/>
                    </a:lnTo>
                    <a:lnTo>
                      <a:pt x="553" y="122"/>
                    </a:lnTo>
                    <a:lnTo>
                      <a:pt x="553" y="1321"/>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44" name="Freeform 204"/>
              <p:cNvSpPr>
                <a:spLocks noChangeAspect="1"/>
              </p:cNvSpPr>
              <p:nvPr/>
            </p:nvSpPr>
            <p:spPr bwMode="auto">
              <a:xfrm>
                <a:off x="4414" y="2072"/>
                <a:ext cx="1013" cy="172"/>
              </a:xfrm>
              <a:custGeom>
                <a:avLst/>
                <a:gdLst/>
                <a:ahLst/>
                <a:cxnLst>
                  <a:cxn ang="0">
                    <a:pos x="0" y="53"/>
                  </a:cxn>
                  <a:cxn ang="0">
                    <a:pos x="429" y="0"/>
                  </a:cxn>
                  <a:cxn ang="0">
                    <a:pos x="1012" y="114"/>
                  </a:cxn>
                  <a:cxn ang="0">
                    <a:pos x="553" y="171"/>
                  </a:cxn>
                  <a:cxn ang="0">
                    <a:pos x="0" y="53"/>
                  </a:cxn>
                </a:cxnLst>
                <a:rect l="0" t="0" r="r" b="b"/>
                <a:pathLst>
                  <a:path w="1012" h="171">
                    <a:moveTo>
                      <a:pt x="0" y="53"/>
                    </a:moveTo>
                    <a:lnTo>
                      <a:pt x="429" y="0"/>
                    </a:lnTo>
                    <a:lnTo>
                      <a:pt x="1012" y="114"/>
                    </a:lnTo>
                    <a:lnTo>
                      <a:pt x="553" y="171"/>
                    </a:lnTo>
                    <a:lnTo>
                      <a:pt x="0" y="53"/>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45" name="Freeform 205"/>
              <p:cNvSpPr>
                <a:spLocks noChangeAspect="1"/>
              </p:cNvSpPr>
              <p:nvPr/>
            </p:nvSpPr>
            <p:spPr bwMode="auto">
              <a:xfrm>
                <a:off x="4414" y="2072"/>
                <a:ext cx="1013" cy="172"/>
              </a:xfrm>
              <a:custGeom>
                <a:avLst/>
                <a:gdLst/>
                <a:ahLst/>
                <a:cxnLst>
                  <a:cxn ang="0">
                    <a:pos x="0" y="53"/>
                  </a:cxn>
                  <a:cxn ang="0">
                    <a:pos x="429" y="0"/>
                  </a:cxn>
                  <a:cxn ang="0">
                    <a:pos x="1012" y="114"/>
                  </a:cxn>
                  <a:cxn ang="0">
                    <a:pos x="553" y="171"/>
                  </a:cxn>
                  <a:cxn ang="0">
                    <a:pos x="0" y="53"/>
                  </a:cxn>
                </a:cxnLst>
                <a:rect l="0" t="0" r="r" b="b"/>
                <a:pathLst>
                  <a:path w="1012" h="171">
                    <a:moveTo>
                      <a:pt x="0" y="53"/>
                    </a:moveTo>
                    <a:lnTo>
                      <a:pt x="429" y="0"/>
                    </a:lnTo>
                    <a:lnTo>
                      <a:pt x="1012" y="114"/>
                    </a:lnTo>
                    <a:lnTo>
                      <a:pt x="553" y="171"/>
                    </a:lnTo>
                    <a:lnTo>
                      <a:pt x="0" y="5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grpSp>
        <p:grpSp>
          <p:nvGrpSpPr>
            <p:cNvPr id="75792" name="Group 206"/>
            <p:cNvGrpSpPr>
              <a:grpSpLocks noChangeAspect="1"/>
            </p:cNvGrpSpPr>
            <p:nvPr/>
          </p:nvGrpSpPr>
          <p:grpSpPr bwMode="auto">
            <a:xfrm>
              <a:off x="3405" y="2986"/>
              <a:ext cx="366" cy="495"/>
              <a:chOff x="4414" y="2072"/>
              <a:chExt cx="1016" cy="1374"/>
            </a:xfrm>
          </p:grpSpPr>
          <p:sp>
            <p:nvSpPr>
              <p:cNvPr id="676047" name="Freeform 207"/>
              <p:cNvSpPr>
                <a:spLocks noChangeAspect="1"/>
              </p:cNvSpPr>
              <p:nvPr/>
            </p:nvSpPr>
            <p:spPr bwMode="auto">
              <a:xfrm>
                <a:off x="4966" y="2186"/>
                <a:ext cx="464" cy="1260"/>
              </a:xfrm>
              <a:custGeom>
                <a:avLst/>
                <a:gdLst/>
                <a:ahLst/>
                <a:cxnLst>
                  <a:cxn ang="0">
                    <a:pos x="4" y="57"/>
                  </a:cxn>
                  <a:cxn ang="0">
                    <a:pos x="455" y="0"/>
                  </a:cxn>
                  <a:cxn ang="0">
                    <a:pos x="459" y="0"/>
                  </a:cxn>
                  <a:cxn ang="0">
                    <a:pos x="459" y="4"/>
                  </a:cxn>
                  <a:cxn ang="0">
                    <a:pos x="459" y="4"/>
                  </a:cxn>
                  <a:cxn ang="0">
                    <a:pos x="463" y="7"/>
                  </a:cxn>
                  <a:cxn ang="0">
                    <a:pos x="463" y="1199"/>
                  </a:cxn>
                  <a:cxn ang="0">
                    <a:pos x="459" y="1199"/>
                  </a:cxn>
                  <a:cxn ang="0">
                    <a:pos x="459" y="1203"/>
                  </a:cxn>
                  <a:cxn ang="0">
                    <a:pos x="459" y="1203"/>
                  </a:cxn>
                  <a:cxn ang="0">
                    <a:pos x="455" y="1203"/>
                  </a:cxn>
                  <a:cxn ang="0">
                    <a:pos x="4" y="1260"/>
                  </a:cxn>
                  <a:cxn ang="0">
                    <a:pos x="4" y="1260"/>
                  </a:cxn>
                  <a:cxn ang="0">
                    <a:pos x="0" y="1256"/>
                  </a:cxn>
                  <a:cxn ang="0">
                    <a:pos x="0" y="1256"/>
                  </a:cxn>
                  <a:cxn ang="0">
                    <a:pos x="0" y="1253"/>
                  </a:cxn>
                  <a:cxn ang="0">
                    <a:pos x="0" y="64"/>
                  </a:cxn>
                  <a:cxn ang="0">
                    <a:pos x="0" y="60"/>
                  </a:cxn>
                  <a:cxn ang="0">
                    <a:pos x="0" y="60"/>
                  </a:cxn>
                  <a:cxn ang="0">
                    <a:pos x="4" y="57"/>
                  </a:cxn>
                  <a:cxn ang="0">
                    <a:pos x="4" y="57"/>
                  </a:cxn>
                </a:cxnLst>
                <a:rect l="0" t="0" r="r" b="b"/>
                <a:pathLst>
                  <a:path w="463" h="1260">
                    <a:moveTo>
                      <a:pt x="4" y="57"/>
                    </a:moveTo>
                    <a:lnTo>
                      <a:pt x="455" y="0"/>
                    </a:lnTo>
                    <a:lnTo>
                      <a:pt x="459" y="0"/>
                    </a:lnTo>
                    <a:lnTo>
                      <a:pt x="459" y="4"/>
                    </a:lnTo>
                    <a:lnTo>
                      <a:pt x="459" y="4"/>
                    </a:lnTo>
                    <a:lnTo>
                      <a:pt x="463" y="7"/>
                    </a:lnTo>
                    <a:lnTo>
                      <a:pt x="463" y="1199"/>
                    </a:lnTo>
                    <a:lnTo>
                      <a:pt x="459" y="1199"/>
                    </a:lnTo>
                    <a:lnTo>
                      <a:pt x="459" y="1203"/>
                    </a:lnTo>
                    <a:lnTo>
                      <a:pt x="459" y="1203"/>
                    </a:lnTo>
                    <a:lnTo>
                      <a:pt x="455" y="1203"/>
                    </a:lnTo>
                    <a:lnTo>
                      <a:pt x="4" y="1260"/>
                    </a:lnTo>
                    <a:lnTo>
                      <a:pt x="4" y="1260"/>
                    </a:lnTo>
                    <a:lnTo>
                      <a:pt x="0" y="1256"/>
                    </a:lnTo>
                    <a:lnTo>
                      <a:pt x="0" y="1256"/>
                    </a:lnTo>
                    <a:lnTo>
                      <a:pt x="0" y="1253"/>
                    </a:lnTo>
                    <a:lnTo>
                      <a:pt x="0" y="64"/>
                    </a:lnTo>
                    <a:lnTo>
                      <a:pt x="0" y="60"/>
                    </a:lnTo>
                    <a:lnTo>
                      <a:pt x="0" y="60"/>
                    </a:lnTo>
                    <a:lnTo>
                      <a:pt x="4" y="57"/>
                    </a:lnTo>
                    <a:lnTo>
                      <a:pt x="4" y="5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48" name="Freeform 208"/>
              <p:cNvSpPr>
                <a:spLocks noChangeAspect="1"/>
              </p:cNvSpPr>
              <p:nvPr/>
            </p:nvSpPr>
            <p:spPr bwMode="auto">
              <a:xfrm>
                <a:off x="4966" y="2186"/>
                <a:ext cx="464" cy="1260"/>
              </a:xfrm>
              <a:custGeom>
                <a:avLst/>
                <a:gdLst/>
                <a:ahLst/>
                <a:cxnLst>
                  <a:cxn ang="0">
                    <a:pos x="4" y="57"/>
                  </a:cxn>
                  <a:cxn ang="0">
                    <a:pos x="455" y="0"/>
                  </a:cxn>
                  <a:cxn ang="0">
                    <a:pos x="459" y="0"/>
                  </a:cxn>
                  <a:cxn ang="0">
                    <a:pos x="459" y="4"/>
                  </a:cxn>
                  <a:cxn ang="0">
                    <a:pos x="459" y="4"/>
                  </a:cxn>
                  <a:cxn ang="0">
                    <a:pos x="463" y="7"/>
                  </a:cxn>
                  <a:cxn ang="0">
                    <a:pos x="463" y="1199"/>
                  </a:cxn>
                  <a:cxn ang="0">
                    <a:pos x="459" y="1199"/>
                  </a:cxn>
                  <a:cxn ang="0">
                    <a:pos x="459" y="1203"/>
                  </a:cxn>
                  <a:cxn ang="0">
                    <a:pos x="459" y="1203"/>
                  </a:cxn>
                  <a:cxn ang="0">
                    <a:pos x="455" y="1203"/>
                  </a:cxn>
                  <a:cxn ang="0">
                    <a:pos x="4" y="1260"/>
                  </a:cxn>
                  <a:cxn ang="0">
                    <a:pos x="4" y="1260"/>
                  </a:cxn>
                  <a:cxn ang="0">
                    <a:pos x="0" y="1256"/>
                  </a:cxn>
                  <a:cxn ang="0">
                    <a:pos x="0" y="1256"/>
                  </a:cxn>
                  <a:cxn ang="0">
                    <a:pos x="0" y="1253"/>
                  </a:cxn>
                  <a:cxn ang="0">
                    <a:pos x="0" y="64"/>
                  </a:cxn>
                  <a:cxn ang="0">
                    <a:pos x="0" y="60"/>
                  </a:cxn>
                  <a:cxn ang="0">
                    <a:pos x="0" y="60"/>
                  </a:cxn>
                  <a:cxn ang="0">
                    <a:pos x="4" y="57"/>
                  </a:cxn>
                  <a:cxn ang="0">
                    <a:pos x="4" y="57"/>
                  </a:cxn>
                </a:cxnLst>
                <a:rect l="0" t="0" r="r" b="b"/>
                <a:pathLst>
                  <a:path w="463" h="1260">
                    <a:moveTo>
                      <a:pt x="4" y="57"/>
                    </a:moveTo>
                    <a:lnTo>
                      <a:pt x="455" y="0"/>
                    </a:lnTo>
                    <a:lnTo>
                      <a:pt x="459" y="0"/>
                    </a:lnTo>
                    <a:lnTo>
                      <a:pt x="459" y="4"/>
                    </a:lnTo>
                    <a:lnTo>
                      <a:pt x="459" y="4"/>
                    </a:lnTo>
                    <a:lnTo>
                      <a:pt x="463" y="7"/>
                    </a:lnTo>
                    <a:lnTo>
                      <a:pt x="463" y="1199"/>
                    </a:lnTo>
                    <a:lnTo>
                      <a:pt x="459" y="1199"/>
                    </a:lnTo>
                    <a:lnTo>
                      <a:pt x="459" y="1203"/>
                    </a:lnTo>
                    <a:lnTo>
                      <a:pt x="459" y="1203"/>
                    </a:lnTo>
                    <a:lnTo>
                      <a:pt x="455" y="1203"/>
                    </a:lnTo>
                    <a:lnTo>
                      <a:pt x="4" y="1260"/>
                    </a:lnTo>
                    <a:lnTo>
                      <a:pt x="4" y="1260"/>
                    </a:lnTo>
                    <a:lnTo>
                      <a:pt x="0" y="1256"/>
                    </a:lnTo>
                    <a:lnTo>
                      <a:pt x="0" y="1256"/>
                    </a:lnTo>
                    <a:lnTo>
                      <a:pt x="0" y="1253"/>
                    </a:lnTo>
                    <a:lnTo>
                      <a:pt x="0" y="64"/>
                    </a:lnTo>
                    <a:lnTo>
                      <a:pt x="0" y="60"/>
                    </a:lnTo>
                    <a:lnTo>
                      <a:pt x="0" y="60"/>
                    </a:lnTo>
                    <a:lnTo>
                      <a:pt x="4" y="57"/>
                    </a:lnTo>
                    <a:lnTo>
                      <a:pt x="4" y="5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49" name="Freeform 209"/>
              <p:cNvSpPr>
                <a:spLocks noChangeAspect="1"/>
              </p:cNvSpPr>
              <p:nvPr/>
            </p:nvSpPr>
            <p:spPr bwMode="auto">
              <a:xfrm>
                <a:off x="4966" y="2186"/>
                <a:ext cx="461" cy="247"/>
              </a:xfrm>
              <a:custGeom>
                <a:avLst/>
                <a:gdLst/>
                <a:ahLst/>
                <a:cxnLst>
                  <a:cxn ang="0">
                    <a:pos x="0" y="57"/>
                  </a:cxn>
                  <a:cxn ang="0">
                    <a:pos x="11" y="247"/>
                  </a:cxn>
                  <a:cxn ang="0">
                    <a:pos x="452" y="193"/>
                  </a:cxn>
                  <a:cxn ang="0">
                    <a:pos x="459" y="0"/>
                  </a:cxn>
                  <a:cxn ang="0">
                    <a:pos x="0" y="57"/>
                  </a:cxn>
                </a:cxnLst>
                <a:rect l="0" t="0" r="r" b="b"/>
                <a:pathLst>
                  <a:path w="459" h="247">
                    <a:moveTo>
                      <a:pt x="0" y="57"/>
                    </a:moveTo>
                    <a:lnTo>
                      <a:pt x="11" y="247"/>
                    </a:lnTo>
                    <a:lnTo>
                      <a:pt x="452" y="193"/>
                    </a:lnTo>
                    <a:lnTo>
                      <a:pt x="459" y="0"/>
                    </a:lnTo>
                    <a:lnTo>
                      <a:pt x="0" y="57"/>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50" name="Freeform 210"/>
              <p:cNvSpPr>
                <a:spLocks noChangeAspect="1"/>
              </p:cNvSpPr>
              <p:nvPr/>
            </p:nvSpPr>
            <p:spPr bwMode="auto">
              <a:xfrm>
                <a:off x="4966" y="2186"/>
                <a:ext cx="461" cy="247"/>
              </a:xfrm>
              <a:custGeom>
                <a:avLst/>
                <a:gdLst/>
                <a:ahLst/>
                <a:cxnLst>
                  <a:cxn ang="0">
                    <a:pos x="0" y="57"/>
                  </a:cxn>
                  <a:cxn ang="0">
                    <a:pos x="11" y="247"/>
                  </a:cxn>
                  <a:cxn ang="0">
                    <a:pos x="452" y="193"/>
                  </a:cxn>
                  <a:cxn ang="0">
                    <a:pos x="459" y="0"/>
                  </a:cxn>
                  <a:cxn ang="0">
                    <a:pos x="0" y="57"/>
                  </a:cxn>
                </a:cxnLst>
                <a:rect l="0" t="0" r="r" b="b"/>
                <a:pathLst>
                  <a:path w="459" h="247">
                    <a:moveTo>
                      <a:pt x="0" y="57"/>
                    </a:moveTo>
                    <a:lnTo>
                      <a:pt x="11" y="247"/>
                    </a:lnTo>
                    <a:lnTo>
                      <a:pt x="452" y="193"/>
                    </a:lnTo>
                    <a:lnTo>
                      <a:pt x="459" y="0"/>
                    </a:lnTo>
                    <a:lnTo>
                      <a:pt x="0" y="5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51" name="Freeform 211"/>
              <p:cNvSpPr>
                <a:spLocks noChangeAspect="1"/>
              </p:cNvSpPr>
              <p:nvPr/>
            </p:nvSpPr>
            <p:spPr bwMode="auto">
              <a:xfrm>
                <a:off x="4978" y="2380"/>
                <a:ext cx="441" cy="75"/>
              </a:xfrm>
              <a:custGeom>
                <a:avLst/>
                <a:gdLst/>
                <a:ahLst/>
                <a:cxnLst>
                  <a:cxn ang="0">
                    <a:pos x="0" y="54"/>
                  </a:cxn>
                  <a:cxn ang="0">
                    <a:pos x="441" y="0"/>
                  </a:cxn>
                  <a:cxn ang="0">
                    <a:pos x="441" y="23"/>
                  </a:cxn>
                  <a:cxn ang="0">
                    <a:pos x="0" y="76"/>
                  </a:cxn>
                  <a:cxn ang="0">
                    <a:pos x="0" y="54"/>
                  </a:cxn>
                </a:cxnLst>
                <a:rect l="0" t="0" r="r" b="b"/>
                <a:pathLst>
                  <a:path w="441" h="76">
                    <a:moveTo>
                      <a:pt x="0" y="54"/>
                    </a:moveTo>
                    <a:lnTo>
                      <a:pt x="441" y="0"/>
                    </a:lnTo>
                    <a:lnTo>
                      <a:pt x="441" y="23"/>
                    </a:lnTo>
                    <a:lnTo>
                      <a:pt x="0" y="76"/>
                    </a:lnTo>
                    <a:lnTo>
                      <a:pt x="0" y="54"/>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52" name="Freeform 212"/>
              <p:cNvSpPr>
                <a:spLocks noChangeAspect="1"/>
              </p:cNvSpPr>
              <p:nvPr/>
            </p:nvSpPr>
            <p:spPr bwMode="auto">
              <a:xfrm>
                <a:off x="4978" y="2380"/>
                <a:ext cx="441" cy="75"/>
              </a:xfrm>
              <a:custGeom>
                <a:avLst/>
                <a:gdLst/>
                <a:ahLst/>
                <a:cxnLst>
                  <a:cxn ang="0">
                    <a:pos x="0" y="54"/>
                  </a:cxn>
                  <a:cxn ang="0">
                    <a:pos x="441" y="0"/>
                  </a:cxn>
                  <a:cxn ang="0">
                    <a:pos x="441" y="23"/>
                  </a:cxn>
                  <a:cxn ang="0">
                    <a:pos x="0" y="76"/>
                  </a:cxn>
                  <a:cxn ang="0">
                    <a:pos x="0" y="54"/>
                  </a:cxn>
                </a:cxnLst>
                <a:rect l="0" t="0" r="r" b="b"/>
                <a:pathLst>
                  <a:path w="441" h="76">
                    <a:moveTo>
                      <a:pt x="0" y="54"/>
                    </a:moveTo>
                    <a:lnTo>
                      <a:pt x="441" y="0"/>
                    </a:lnTo>
                    <a:lnTo>
                      <a:pt x="441" y="23"/>
                    </a:lnTo>
                    <a:lnTo>
                      <a:pt x="0" y="76"/>
                    </a:lnTo>
                    <a:lnTo>
                      <a:pt x="0" y="5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53" name="Freeform 213"/>
              <p:cNvSpPr>
                <a:spLocks noChangeAspect="1"/>
              </p:cNvSpPr>
              <p:nvPr/>
            </p:nvSpPr>
            <p:spPr bwMode="auto">
              <a:xfrm>
                <a:off x="4975" y="2402"/>
                <a:ext cx="447" cy="544"/>
              </a:xfrm>
              <a:custGeom>
                <a:avLst/>
                <a:gdLst/>
                <a:ahLst/>
                <a:cxnLst>
                  <a:cxn ang="0">
                    <a:pos x="0" y="543"/>
                  </a:cxn>
                  <a:cxn ang="0">
                    <a:pos x="447" y="490"/>
                  </a:cxn>
                  <a:cxn ang="0">
                    <a:pos x="447" y="0"/>
                  </a:cxn>
                  <a:cxn ang="0">
                    <a:pos x="0" y="53"/>
                  </a:cxn>
                  <a:cxn ang="0">
                    <a:pos x="0" y="543"/>
                  </a:cxn>
                </a:cxnLst>
                <a:rect l="0" t="0" r="r" b="b"/>
                <a:pathLst>
                  <a:path w="447" h="543">
                    <a:moveTo>
                      <a:pt x="0" y="543"/>
                    </a:moveTo>
                    <a:lnTo>
                      <a:pt x="447" y="490"/>
                    </a:lnTo>
                    <a:lnTo>
                      <a:pt x="447" y="0"/>
                    </a:lnTo>
                    <a:lnTo>
                      <a:pt x="0" y="53"/>
                    </a:lnTo>
                    <a:lnTo>
                      <a:pt x="0" y="543"/>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54" name="Freeform 214"/>
              <p:cNvSpPr>
                <a:spLocks noChangeAspect="1"/>
              </p:cNvSpPr>
              <p:nvPr/>
            </p:nvSpPr>
            <p:spPr bwMode="auto">
              <a:xfrm>
                <a:off x="4975" y="2402"/>
                <a:ext cx="447" cy="544"/>
              </a:xfrm>
              <a:custGeom>
                <a:avLst/>
                <a:gdLst/>
                <a:ahLst/>
                <a:cxnLst>
                  <a:cxn ang="0">
                    <a:pos x="0" y="543"/>
                  </a:cxn>
                  <a:cxn ang="0">
                    <a:pos x="447" y="490"/>
                  </a:cxn>
                  <a:cxn ang="0">
                    <a:pos x="447" y="0"/>
                  </a:cxn>
                  <a:cxn ang="0">
                    <a:pos x="0" y="53"/>
                  </a:cxn>
                  <a:cxn ang="0">
                    <a:pos x="0" y="543"/>
                  </a:cxn>
                </a:cxnLst>
                <a:rect l="0" t="0" r="r" b="b"/>
                <a:pathLst>
                  <a:path w="447" h="543">
                    <a:moveTo>
                      <a:pt x="0" y="543"/>
                    </a:moveTo>
                    <a:lnTo>
                      <a:pt x="447" y="490"/>
                    </a:lnTo>
                    <a:lnTo>
                      <a:pt x="447" y="0"/>
                    </a:lnTo>
                    <a:lnTo>
                      <a:pt x="0" y="53"/>
                    </a:lnTo>
                    <a:lnTo>
                      <a:pt x="0" y="54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55" name="Freeform 215"/>
              <p:cNvSpPr>
                <a:spLocks noChangeAspect="1"/>
              </p:cNvSpPr>
              <p:nvPr/>
            </p:nvSpPr>
            <p:spPr bwMode="auto">
              <a:xfrm>
                <a:off x="5005" y="2422"/>
                <a:ext cx="386" cy="144"/>
              </a:xfrm>
              <a:custGeom>
                <a:avLst/>
                <a:gdLst/>
                <a:ahLst/>
                <a:cxnLst>
                  <a:cxn ang="0">
                    <a:pos x="0" y="46"/>
                  </a:cxn>
                  <a:cxn ang="0">
                    <a:pos x="387" y="0"/>
                  </a:cxn>
                  <a:cxn ang="0">
                    <a:pos x="387" y="99"/>
                  </a:cxn>
                  <a:cxn ang="0">
                    <a:pos x="0" y="144"/>
                  </a:cxn>
                  <a:cxn ang="0">
                    <a:pos x="0" y="46"/>
                  </a:cxn>
                </a:cxnLst>
                <a:rect l="0" t="0" r="r" b="b"/>
                <a:pathLst>
                  <a:path w="387" h="144">
                    <a:moveTo>
                      <a:pt x="0" y="46"/>
                    </a:moveTo>
                    <a:lnTo>
                      <a:pt x="387" y="0"/>
                    </a:lnTo>
                    <a:lnTo>
                      <a:pt x="387" y="99"/>
                    </a:lnTo>
                    <a:lnTo>
                      <a:pt x="0" y="144"/>
                    </a:lnTo>
                    <a:lnTo>
                      <a:pt x="0" y="46"/>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56" name="Freeform 216"/>
              <p:cNvSpPr>
                <a:spLocks noChangeAspect="1"/>
              </p:cNvSpPr>
              <p:nvPr/>
            </p:nvSpPr>
            <p:spPr bwMode="auto">
              <a:xfrm>
                <a:off x="5005" y="2422"/>
                <a:ext cx="386" cy="144"/>
              </a:xfrm>
              <a:custGeom>
                <a:avLst/>
                <a:gdLst/>
                <a:ahLst/>
                <a:cxnLst>
                  <a:cxn ang="0">
                    <a:pos x="0" y="46"/>
                  </a:cxn>
                  <a:cxn ang="0">
                    <a:pos x="387" y="0"/>
                  </a:cxn>
                  <a:cxn ang="0">
                    <a:pos x="387" y="99"/>
                  </a:cxn>
                  <a:cxn ang="0">
                    <a:pos x="0" y="144"/>
                  </a:cxn>
                  <a:cxn ang="0">
                    <a:pos x="0" y="46"/>
                  </a:cxn>
                </a:cxnLst>
                <a:rect l="0" t="0" r="r" b="b"/>
                <a:pathLst>
                  <a:path w="387" h="144">
                    <a:moveTo>
                      <a:pt x="0" y="46"/>
                    </a:moveTo>
                    <a:lnTo>
                      <a:pt x="387" y="0"/>
                    </a:lnTo>
                    <a:lnTo>
                      <a:pt x="387" y="99"/>
                    </a:lnTo>
                    <a:lnTo>
                      <a:pt x="0" y="144"/>
                    </a:lnTo>
                    <a:lnTo>
                      <a:pt x="0" y="46"/>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57" name="Freeform 217"/>
              <p:cNvSpPr>
                <a:spLocks noChangeAspect="1"/>
              </p:cNvSpPr>
              <p:nvPr/>
            </p:nvSpPr>
            <p:spPr bwMode="auto">
              <a:xfrm>
                <a:off x="5055" y="2474"/>
                <a:ext cx="25" cy="11"/>
              </a:xfrm>
              <a:custGeom>
                <a:avLst/>
                <a:gdLst/>
                <a:ahLst/>
                <a:cxnLst>
                  <a:cxn ang="0">
                    <a:pos x="0" y="4"/>
                  </a:cxn>
                  <a:cxn ang="0">
                    <a:pos x="26" y="0"/>
                  </a:cxn>
                  <a:cxn ang="0">
                    <a:pos x="26" y="8"/>
                  </a:cxn>
                  <a:cxn ang="0">
                    <a:pos x="0" y="12"/>
                  </a:cxn>
                  <a:cxn ang="0">
                    <a:pos x="0" y="4"/>
                  </a:cxn>
                </a:cxnLst>
                <a:rect l="0" t="0" r="r" b="b"/>
                <a:pathLst>
                  <a:path w="26" h="12">
                    <a:moveTo>
                      <a:pt x="0" y="4"/>
                    </a:moveTo>
                    <a:lnTo>
                      <a:pt x="26" y="0"/>
                    </a:lnTo>
                    <a:lnTo>
                      <a:pt x="26" y="8"/>
                    </a:lnTo>
                    <a:lnTo>
                      <a:pt x="0" y="12"/>
                    </a:lnTo>
                    <a:lnTo>
                      <a:pt x="0" y="4"/>
                    </a:lnTo>
                    <a:close/>
                  </a:path>
                </a:pathLst>
              </a:custGeom>
              <a:solidFill>
                <a:srgbClr val="FF003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58" name="Freeform 218"/>
              <p:cNvSpPr>
                <a:spLocks noChangeAspect="1"/>
              </p:cNvSpPr>
              <p:nvPr/>
            </p:nvSpPr>
            <p:spPr bwMode="auto">
              <a:xfrm>
                <a:off x="5055" y="2474"/>
                <a:ext cx="25" cy="11"/>
              </a:xfrm>
              <a:custGeom>
                <a:avLst/>
                <a:gdLst/>
                <a:ahLst/>
                <a:cxnLst>
                  <a:cxn ang="0">
                    <a:pos x="0" y="4"/>
                  </a:cxn>
                  <a:cxn ang="0">
                    <a:pos x="26" y="0"/>
                  </a:cxn>
                  <a:cxn ang="0">
                    <a:pos x="26" y="8"/>
                  </a:cxn>
                  <a:cxn ang="0">
                    <a:pos x="0" y="12"/>
                  </a:cxn>
                  <a:cxn ang="0">
                    <a:pos x="0" y="4"/>
                  </a:cxn>
                </a:cxnLst>
                <a:rect l="0" t="0" r="r" b="b"/>
                <a:pathLst>
                  <a:path w="26" h="12">
                    <a:moveTo>
                      <a:pt x="0" y="4"/>
                    </a:moveTo>
                    <a:lnTo>
                      <a:pt x="26" y="0"/>
                    </a:lnTo>
                    <a:lnTo>
                      <a:pt x="26" y="8"/>
                    </a:lnTo>
                    <a:lnTo>
                      <a:pt x="0" y="12"/>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59" name="Freeform 219"/>
              <p:cNvSpPr>
                <a:spLocks noChangeAspect="1"/>
              </p:cNvSpPr>
              <p:nvPr/>
            </p:nvSpPr>
            <p:spPr bwMode="auto">
              <a:xfrm>
                <a:off x="5019" y="2447"/>
                <a:ext cx="355" cy="72"/>
              </a:xfrm>
              <a:custGeom>
                <a:avLst/>
                <a:gdLst/>
                <a:ahLst/>
                <a:cxnLst>
                  <a:cxn ang="0">
                    <a:pos x="0" y="53"/>
                  </a:cxn>
                  <a:cxn ang="0">
                    <a:pos x="131" y="38"/>
                  </a:cxn>
                  <a:cxn ang="0">
                    <a:pos x="131" y="22"/>
                  </a:cxn>
                  <a:cxn ang="0">
                    <a:pos x="131" y="22"/>
                  </a:cxn>
                  <a:cxn ang="0">
                    <a:pos x="131" y="22"/>
                  </a:cxn>
                  <a:cxn ang="0">
                    <a:pos x="131" y="19"/>
                  </a:cxn>
                  <a:cxn ang="0">
                    <a:pos x="135" y="19"/>
                  </a:cxn>
                  <a:cxn ang="0">
                    <a:pos x="305" y="0"/>
                  </a:cxn>
                  <a:cxn ang="0">
                    <a:pos x="308" y="0"/>
                  </a:cxn>
                  <a:cxn ang="0">
                    <a:pos x="308" y="0"/>
                  </a:cxn>
                  <a:cxn ang="0">
                    <a:pos x="308" y="0"/>
                  </a:cxn>
                  <a:cxn ang="0">
                    <a:pos x="308" y="0"/>
                  </a:cxn>
                  <a:cxn ang="0">
                    <a:pos x="308" y="15"/>
                  </a:cxn>
                  <a:cxn ang="0">
                    <a:pos x="354" y="11"/>
                  </a:cxn>
                  <a:cxn ang="0">
                    <a:pos x="354" y="30"/>
                  </a:cxn>
                  <a:cxn ang="0">
                    <a:pos x="308" y="34"/>
                  </a:cxn>
                  <a:cxn ang="0">
                    <a:pos x="308" y="49"/>
                  </a:cxn>
                  <a:cxn ang="0">
                    <a:pos x="308" y="49"/>
                  </a:cxn>
                  <a:cxn ang="0">
                    <a:pos x="308" y="49"/>
                  </a:cxn>
                  <a:cxn ang="0">
                    <a:pos x="308" y="53"/>
                  </a:cxn>
                  <a:cxn ang="0">
                    <a:pos x="305" y="53"/>
                  </a:cxn>
                  <a:cxn ang="0">
                    <a:pos x="135" y="72"/>
                  </a:cxn>
                  <a:cxn ang="0">
                    <a:pos x="131" y="72"/>
                  </a:cxn>
                  <a:cxn ang="0">
                    <a:pos x="131" y="72"/>
                  </a:cxn>
                  <a:cxn ang="0">
                    <a:pos x="131" y="72"/>
                  </a:cxn>
                  <a:cxn ang="0">
                    <a:pos x="131" y="72"/>
                  </a:cxn>
                  <a:cxn ang="0">
                    <a:pos x="131" y="57"/>
                  </a:cxn>
                  <a:cxn ang="0">
                    <a:pos x="0" y="72"/>
                  </a:cxn>
                  <a:cxn ang="0">
                    <a:pos x="0" y="53"/>
                  </a:cxn>
                </a:cxnLst>
                <a:rect l="0" t="0" r="r" b="b"/>
                <a:pathLst>
                  <a:path w="354" h="72">
                    <a:moveTo>
                      <a:pt x="0" y="53"/>
                    </a:moveTo>
                    <a:lnTo>
                      <a:pt x="131" y="38"/>
                    </a:lnTo>
                    <a:lnTo>
                      <a:pt x="131" y="22"/>
                    </a:lnTo>
                    <a:lnTo>
                      <a:pt x="131" y="22"/>
                    </a:lnTo>
                    <a:lnTo>
                      <a:pt x="131" y="22"/>
                    </a:lnTo>
                    <a:lnTo>
                      <a:pt x="131" y="19"/>
                    </a:lnTo>
                    <a:lnTo>
                      <a:pt x="135" y="19"/>
                    </a:lnTo>
                    <a:lnTo>
                      <a:pt x="305" y="0"/>
                    </a:lnTo>
                    <a:lnTo>
                      <a:pt x="308" y="0"/>
                    </a:lnTo>
                    <a:lnTo>
                      <a:pt x="308" y="0"/>
                    </a:lnTo>
                    <a:lnTo>
                      <a:pt x="308" y="0"/>
                    </a:lnTo>
                    <a:lnTo>
                      <a:pt x="308" y="0"/>
                    </a:lnTo>
                    <a:lnTo>
                      <a:pt x="308" y="15"/>
                    </a:lnTo>
                    <a:lnTo>
                      <a:pt x="354" y="11"/>
                    </a:lnTo>
                    <a:lnTo>
                      <a:pt x="354" y="30"/>
                    </a:lnTo>
                    <a:lnTo>
                      <a:pt x="308" y="34"/>
                    </a:lnTo>
                    <a:lnTo>
                      <a:pt x="308" y="49"/>
                    </a:lnTo>
                    <a:lnTo>
                      <a:pt x="308" y="49"/>
                    </a:lnTo>
                    <a:lnTo>
                      <a:pt x="308" y="49"/>
                    </a:lnTo>
                    <a:lnTo>
                      <a:pt x="308" y="53"/>
                    </a:lnTo>
                    <a:lnTo>
                      <a:pt x="305" y="53"/>
                    </a:lnTo>
                    <a:lnTo>
                      <a:pt x="135" y="72"/>
                    </a:lnTo>
                    <a:lnTo>
                      <a:pt x="131" y="72"/>
                    </a:lnTo>
                    <a:lnTo>
                      <a:pt x="131" y="72"/>
                    </a:lnTo>
                    <a:lnTo>
                      <a:pt x="131" y="72"/>
                    </a:lnTo>
                    <a:lnTo>
                      <a:pt x="131" y="72"/>
                    </a:lnTo>
                    <a:lnTo>
                      <a:pt x="131" y="57"/>
                    </a:lnTo>
                    <a:lnTo>
                      <a:pt x="0" y="72"/>
                    </a:lnTo>
                    <a:lnTo>
                      <a:pt x="0" y="53"/>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60" name="Freeform 220"/>
              <p:cNvSpPr>
                <a:spLocks noChangeAspect="1"/>
              </p:cNvSpPr>
              <p:nvPr/>
            </p:nvSpPr>
            <p:spPr bwMode="auto">
              <a:xfrm>
                <a:off x="5019" y="2447"/>
                <a:ext cx="355" cy="72"/>
              </a:xfrm>
              <a:custGeom>
                <a:avLst/>
                <a:gdLst/>
                <a:ahLst/>
                <a:cxnLst>
                  <a:cxn ang="0">
                    <a:pos x="0" y="53"/>
                  </a:cxn>
                  <a:cxn ang="0">
                    <a:pos x="131" y="38"/>
                  </a:cxn>
                  <a:cxn ang="0">
                    <a:pos x="131" y="22"/>
                  </a:cxn>
                  <a:cxn ang="0">
                    <a:pos x="131" y="22"/>
                  </a:cxn>
                  <a:cxn ang="0">
                    <a:pos x="131" y="22"/>
                  </a:cxn>
                  <a:cxn ang="0">
                    <a:pos x="131" y="19"/>
                  </a:cxn>
                  <a:cxn ang="0">
                    <a:pos x="135" y="19"/>
                  </a:cxn>
                  <a:cxn ang="0">
                    <a:pos x="305" y="0"/>
                  </a:cxn>
                  <a:cxn ang="0">
                    <a:pos x="308" y="0"/>
                  </a:cxn>
                  <a:cxn ang="0">
                    <a:pos x="308" y="0"/>
                  </a:cxn>
                  <a:cxn ang="0">
                    <a:pos x="308" y="0"/>
                  </a:cxn>
                  <a:cxn ang="0">
                    <a:pos x="308" y="0"/>
                  </a:cxn>
                  <a:cxn ang="0">
                    <a:pos x="308" y="15"/>
                  </a:cxn>
                  <a:cxn ang="0">
                    <a:pos x="354" y="11"/>
                  </a:cxn>
                  <a:cxn ang="0">
                    <a:pos x="354" y="30"/>
                  </a:cxn>
                  <a:cxn ang="0">
                    <a:pos x="308" y="34"/>
                  </a:cxn>
                  <a:cxn ang="0">
                    <a:pos x="308" y="49"/>
                  </a:cxn>
                  <a:cxn ang="0">
                    <a:pos x="308" y="49"/>
                  </a:cxn>
                  <a:cxn ang="0">
                    <a:pos x="308" y="49"/>
                  </a:cxn>
                  <a:cxn ang="0">
                    <a:pos x="308" y="53"/>
                  </a:cxn>
                  <a:cxn ang="0">
                    <a:pos x="305" y="53"/>
                  </a:cxn>
                  <a:cxn ang="0">
                    <a:pos x="135" y="72"/>
                  </a:cxn>
                  <a:cxn ang="0">
                    <a:pos x="131" y="72"/>
                  </a:cxn>
                  <a:cxn ang="0">
                    <a:pos x="131" y="72"/>
                  </a:cxn>
                  <a:cxn ang="0">
                    <a:pos x="131" y="72"/>
                  </a:cxn>
                  <a:cxn ang="0">
                    <a:pos x="131" y="72"/>
                  </a:cxn>
                  <a:cxn ang="0">
                    <a:pos x="131" y="57"/>
                  </a:cxn>
                  <a:cxn ang="0">
                    <a:pos x="0" y="72"/>
                  </a:cxn>
                  <a:cxn ang="0">
                    <a:pos x="0" y="53"/>
                  </a:cxn>
                </a:cxnLst>
                <a:rect l="0" t="0" r="r" b="b"/>
                <a:pathLst>
                  <a:path w="354" h="72">
                    <a:moveTo>
                      <a:pt x="0" y="53"/>
                    </a:moveTo>
                    <a:lnTo>
                      <a:pt x="131" y="38"/>
                    </a:lnTo>
                    <a:lnTo>
                      <a:pt x="131" y="22"/>
                    </a:lnTo>
                    <a:lnTo>
                      <a:pt x="131" y="22"/>
                    </a:lnTo>
                    <a:lnTo>
                      <a:pt x="131" y="22"/>
                    </a:lnTo>
                    <a:lnTo>
                      <a:pt x="131" y="19"/>
                    </a:lnTo>
                    <a:lnTo>
                      <a:pt x="135" y="19"/>
                    </a:lnTo>
                    <a:lnTo>
                      <a:pt x="305" y="0"/>
                    </a:lnTo>
                    <a:lnTo>
                      <a:pt x="308" y="0"/>
                    </a:lnTo>
                    <a:lnTo>
                      <a:pt x="308" y="0"/>
                    </a:lnTo>
                    <a:lnTo>
                      <a:pt x="308" y="0"/>
                    </a:lnTo>
                    <a:lnTo>
                      <a:pt x="308" y="0"/>
                    </a:lnTo>
                    <a:lnTo>
                      <a:pt x="308" y="15"/>
                    </a:lnTo>
                    <a:lnTo>
                      <a:pt x="354" y="11"/>
                    </a:lnTo>
                    <a:lnTo>
                      <a:pt x="354" y="30"/>
                    </a:lnTo>
                    <a:lnTo>
                      <a:pt x="308" y="34"/>
                    </a:lnTo>
                    <a:lnTo>
                      <a:pt x="308" y="49"/>
                    </a:lnTo>
                    <a:lnTo>
                      <a:pt x="308" y="49"/>
                    </a:lnTo>
                    <a:lnTo>
                      <a:pt x="308" y="49"/>
                    </a:lnTo>
                    <a:lnTo>
                      <a:pt x="308" y="53"/>
                    </a:lnTo>
                    <a:lnTo>
                      <a:pt x="305" y="53"/>
                    </a:lnTo>
                    <a:lnTo>
                      <a:pt x="135" y="72"/>
                    </a:lnTo>
                    <a:lnTo>
                      <a:pt x="131" y="72"/>
                    </a:lnTo>
                    <a:lnTo>
                      <a:pt x="131" y="72"/>
                    </a:lnTo>
                    <a:lnTo>
                      <a:pt x="131" y="72"/>
                    </a:lnTo>
                    <a:lnTo>
                      <a:pt x="131" y="72"/>
                    </a:lnTo>
                    <a:lnTo>
                      <a:pt x="131" y="57"/>
                    </a:lnTo>
                    <a:lnTo>
                      <a:pt x="0" y="72"/>
                    </a:lnTo>
                    <a:lnTo>
                      <a:pt x="0" y="5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61" name="Line 221"/>
              <p:cNvSpPr>
                <a:spLocks noChangeAspect="1" noChangeShapeType="1"/>
              </p:cNvSpPr>
              <p:nvPr/>
            </p:nvSpPr>
            <p:spPr bwMode="auto">
              <a:xfrm>
                <a:off x="5019" y="2502"/>
                <a:ext cx="8" cy="3"/>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62" name="Line 222"/>
              <p:cNvSpPr>
                <a:spLocks noChangeAspect="1" noChangeShapeType="1"/>
              </p:cNvSpPr>
              <p:nvPr/>
            </p:nvSpPr>
            <p:spPr bwMode="auto">
              <a:xfrm flipV="1">
                <a:off x="5019" y="2516"/>
                <a:ext cx="8" cy="3"/>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63" name="Line 223"/>
              <p:cNvSpPr>
                <a:spLocks noChangeAspect="1" noChangeShapeType="1"/>
              </p:cNvSpPr>
              <p:nvPr/>
            </p:nvSpPr>
            <p:spPr bwMode="auto">
              <a:xfrm flipV="1">
                <a:off x="5363" y="2458"/>
                <a:ext cx="11" cy="6"/>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64" name="Line 224"/>
              <p:cNvSpPr>
                <a:spLocks noChangeAspect="1" noChangeShapeType="1"/>
              </p:cNvSpPr>
              <p:nvPr/>
            </p:nvSpPr>
            <p:spPr bwMode="auto">
              <a:xfrm>
                <a:off x="5363" y="2474"/>
                <a:ext cx="11" cy="3"/>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65" name="Freeform 225"/>
              <p:cNvSpPr>
                <a:spLocks noChangeAspect="1"/>
              </p:cNvSpPr>
              <p:nvPr/>
            </p:nvSpPr>
            <p:spPr bwMode="auto">
              <a:xfrm>
                <a:off x="5027" y="2463"/>
                <a:ext cx="336" cy="53"/>
              </a:xfrm>
              <a:custGeom>
                <a:avLst/>
                <a:gdLst/>
                <a:ahLst/>
                <a:cxnLst>
                  <a:cxn ang="0">
                    <a:pos x="0" y="42"/>
                  </a:cxn>
                  <a:cxn ang="0">
                    <a:pos x="335" y="0"/>
                  </a:cxn>
                  <a:cxn ang="0">
                    <a:pos x="335" y="11"/>
                  </a:cxn>
                  <a:cxn ang="0">
                    <a:pos x="0" y="53"/>
                  </a:cxn>
                  <a:cxn ang="0">
                    <a:pos x="0" y="42"/>
                  </a:cxn>
                </a:cxnLst>
                <a:rect l="0" t="0" r="r" b="b"/>
                <a:pathLst>
                  <a:path w="335" h="53">
                    <a:moveTo>
                      <a:pt x="0" y="42"/>
                    </a:moveTo>
                    <a:lnTo>
                      <a:pt x="335" y="0"/>
                    </a:lnTo>
                    <a:lnTo>
                      <a:pt x="335" y="11"/>
                    </a:lnTo>
                    <a:lnTo>
                      <a:pt x="0" y="53"/>
                    </a:lnTo>
                    <a:lnTo>
                      <a:pt x="0" y="42"/>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66" name="Freeform 226"/>
              <p:cNvSpPr>
                <a:spLocks noChangeAspect="1"/>
              </p:cNvSpPr>
              <p:nvPr/>
            </p:nvSpPr>
            <p:spPr bwMode="auto">
              <a:xfrm>
                <a:off x="5027" y="2463"/>
                <a:ext cx="336" cy="53"/>
              </a:xfrm>
              <a:custGeom>
                <a:avLst/>
                <a:gdLst/>
                <a:ahLst/>
                <a:cxnLst>
                  <a:cxn ang="0">
                    <a:pos x="0" y="42"/>
                  </a:cxn>
                  <a:cxn ang="0">
                    <a:pos x="335" y="0"/>
                  </a:cxn>
                  <a:cxn ang="0">
                    <a:pos x="335" y="11"/>
                  </a:cxn>
                  <a:cxn ang="0">
                    <a:pos x="0" y="53"/>
                  </a:cxn>
                  <a:cxn ang="0">
                    <a:pos x="0" y="42"/>
                  </a:cxn>
                </a:cxnLst>
                <a:rect l="0" t="0" r="r" b="b"/>
                <a:pathLst>
                  <a:path w="335" h="53">
                    <a:moveTo>
                      <a:pt x="0" y="42"/>
                    </a:moveTo>
                    <a:lnTo>
                      <a:pt x="335" y="0"/>
                    </a:lnTo>
                    <a:lnTo>
                      <a:pt x="335" y="11"/>
                    </a:lnTo>
                    <a:lnTo>
                      <a:pt x="0" y="53"/>
                    </a:lnTo>
                    <a:lnTo>
                      <a:pt x="0" y="42"/>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67" name="Freeform 227"/>
              <p:cNvSpPr>
                <a:spLocks noChangeAspect="1"/>
              </p:cNvSpPr>
              <p:nvPr/>
            </p:nvSpPr>
            <p:spPr bwMode="auto">
              <a:xfrm>
                <a:off x="5238" y="2444"/>
                <a:ext cx="78" cy="31"/>
              </a:xfrm>
              <a:custGeom>
                <a:avLst/>
                <a:gdLst/>
                <a:ahLst/>
                <a:cxnLst>
                  <a:cxn ang="0">
                    <a:pos x="15" y="7"/>
                  </a:cxn>
                  <a:cxn ang="0">
                    <a:pos x="79" y="0"/>
                  </a:cxn>
                  <a:cxn ang="0">
                    <a:pos x="79" y="4"/>
                  </a:cxn>
                  <a:cxn ang="0">
                    <a:pos x="79" y="4"/>
                  </a:cxn>
                  <a:cxn ang="0">
                    <a:pos x="79" y="7"/>
                  </a:cxn>
                  <a:cxn ang="0">
                    <a:pos x="79" y="11"/>
                  </a:cxn>
                  <a:cxn ang="0">
                    <a:pos x="72" y="11"/>
                  </a:cxn>
                  <a:cxn ang="0">
                    <a:pos x="68" y="11"/>
                  </a:cxn>
                  <a:cxn ang="0">
                    <a:pos x="64" y="11"/>
                  </a:cxn>
                  <a:cxn ang="0">
                    <a:pos x="60" y="15"/>
                  </a:cxn>
                  <a:cxn ang="0">
                    <a:pos x="56" y="15"/>
                  </a:cxn>
                  <a:cxn ang="0">
                    <a:pos x="53" y="19"/>
                  </a:cxn>
                  <a:cxn ang="0">
                    <a:pos x="49" y="19"/>
                  </a:cxn>
                  <a:cxn ang="0">
                    <a:pos x="45" y="19"/>
                  </a:cxn>
                  <a:cxn ang="0">
                    <a:pos x="41" y="23"/>
                  </a:cxn>
                  <a:cxn ang="0">
                    <a:pos x="38" y="23"/>
                  </a:cxn>
                  <a:cxn ang="0">
                    <a:pos x="34" y="23"/>
                  </a:cxn>
                  <a:cxn ang="0">
                    <a:pos x="30" y="26"/>
                  </a:cxn>
                  <a:cxn ang="0">
                    <a:pos x="26" y="26"/>
                  </a:cxn>
                  <a:cxn ang="0">
                    <a:pos x="23" y="30"/>
                  </a:cxn>
                  <a:cxn ang="0">
                    <a:pos x="19" y="30"/>
                  </a:cxn>
                  <a:cxn ang="0">
                    <a:pos x="15" y="30"/>
                  </a:cxn>
                  <a:cxn ang="0">
                    <a:pos x="8" y="30"/>
                  </a:cxn>
                  <a:cxn ang="0">
                    <a:pos x="4" y="30"/>
                  </a:cxn>
                  <a:cxn ang="0">
                    <a:pos x="0" y="26"/>
                  </a:cxn>
                  <a:cxn ang="0">
                    <a:pos x="0" y="23"/>
                  </a:cxn>
                  <a:cxn ang="0">
                    <a:pos x="0" y="19"/>
                  </a:cxn>
                  <a:cxn ang="0">
                    <a:pos x="4" y="15"/>
                  </a:cxn>
                  <a:cxn ang="0">
                    <a:pos x="8" y="11"/>
                  </a:cxn>
                  <a:cxn ang="0">
                    <a:pos x="15" y="7"/>
                  </a:cxn>
                </a:cxnLst>
                <a:rect l="0" t="0" r="r" b="b"/>
                <a:pathLst>
                  <a:path w="79" h="30">
                    <a:moveTo>
                      <a:pt x="15" y="7"/>
                    </a:moveTo>
                    <a:lnTo>
                      <a:pt x="79" y="0"/>
                    </a:lnTo>
                    <a:lnTo>
                      <a:pt x="79" y="4"/>
                    </a:lnTo>
                    <a:lnTo>
                      <a:pt x="79" y="4"/>
                    </a:lnTo>
                    <a:lnTo>
                      <a:pt x="79" y="7"/>
                    </a:lnTo>
                    <a:lnTo>
                      <a:pt x="79" y="11"/>
                    </a:lnTo>
                    <a:lnTo>
                      <a:pt x="72" y="11"/>
                    </a:lnTo>
                    <a:lnTo>
                      <a:pt x="68" y="11"/>
                    </a:lnTo>
                    <a:lnTo>
                      <a:pt x="64" y="11"/>
                    </a:lnTo>
                    <a:lnTo>
                      <a:pt x="60" y="15"/>
                    </a:lnTo>
                    <a:lnTo>
                      <a:pt x="56" y="15"/>
                    </a:lnTo>
                    <a:lnTo>
                      <a:pt x="53" y="19"/>
                    </a:lnTo>
                    <a:lnTo>
                      <a:pt x="49" y="19"/>
                    </a:lnTo>
                    <a:lnTo>
                      <a:pt x="45" y="19"/>
                    </a:lnTo>
                    <a:lnTo>
                      <a:pt x="41" y="23"/>
                    </a:lnTo>
                    <a:lnTo>
                      <a:pt x="38" y="23"/>
                    </a:lnTo>
                    <a:lnTo>
                      <a:pt x="34" y="23"/>
                    </a:lnTo>
                    <a:lnTo>
                      <a:pt x="30" y="26"/>
                    </a:lnTo>
                    <a:lnTo>
                      <a:pt x="26" y="26"/>
                    </a:lnTo>
                    <a:lnTo>
                      <a:pt x="23" y="30"/>
                    </a:lnTo>
                    <a:lnTo>
                      <a:pt x="19" y="30"/>
                    </a:lnTo>
                    <a:lnTo>
                      <a:pt x="15" y="30"/>
                    </a:lnTo>
                    <a:lnTo>
                      <a:pt x="8" y="30"/>
                    </a:lnTo>
                    <a:lnTo>
                      <a:pt x="4" y="30"/>
                    </a:lnTo>
                    <a:lnTo>
                      <a:pt x="0" y="26"/>
                    </a:lnTo>
                    <a:lnTo>
                      <a:pt x="0" y="23"/>
                    </a:lnTo>
                    <a:lnTo>
                      <a:pt x="0" y="19"/>
                    </a:lnTo>
                    <a:lnTo>
                      <a:pt x="4" y="15"/>
                    </a:lnTo>
                    <a:lnTo>
                      <a:pt x="8" y="11"/>
                    </a:lnTo>
                    <a:lnTo>
                      <a:pt x="15" y="7"/>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68" name="Freeform 228"/>
              <p:cNvSpPr>
                <a:spLocks noChangeAspect="1"/>
              </p:cNvSpPr>
              <p:nvPr/>
            </p:nvSpPr>
            <p:spPr bwMode="auto">
              <a:xfrm>
                <a:off x="5238" y="2444"/>
                <a:ext cx="78" cy="31"/>
              </a:xfrm>
              <a:custGeom>
                <a:avLst/>
                <a:gdLst/>
                <a:ahLst/>
                <a:cxnLst>
                  <a:cxn ang="0">
                    <a:pos x="15" y="7"/>
                  </a:cxn>
                  <a:cxn ang="0">
                    <a:pos x="79" y="0"/>
                  </a:cxn>
                  <a:cxn ang="0">
                    <a:pos x="79" y="4"/>
                  </a:cxn>
                  <a:cxn ang="0">
                    <a:pos x="79" y="4"/>
                  </a:cxn>
                  <a:cxn ang="0">
                    <a:pos x="79" y="7"/>
                  </a:cxn>
                  <a:cxn ang="0">
                    <a:pos x="79" y="11"/>
                  </a:cxn>
                  <a:cxn ang="0">
                    <a:pos x="72" y="11"/>
                  </a:cxn>
                  <a:cxn ang="0">
                    <a:pos x="68" y="11"/>
                  </a:cxn>
                  <a:cxn ang="0">
                    <a:pos x="64" y="11"/>
                  </a:cxn>
                  <a:cxn ang="0">
                    <a:pos x="60" y="15"/>
                  </a:cxn>
                  <a:cxn ang="0">
                    <a:pos x="56" y="15"/>
                  </a:cxn>
                  <a:cxn ang="0">
                    <a:pos x="53" y="19"/>
                  </a:cxn>
                  <a:cxn ang="0">
                    <a:pos x="49" y="19"/>
                  </a:cxn>
                  <a:cxn ang="0">
                    <a:pos x="45" y="19"/>
                  </a:cxn>
                  <a:cxn ang="0">
                    <a:pos x="41" y="23"/>
                  </a:cxn>
                  <a:cxn ang="0">
                    <a:pos x="38" y="23"/>
                  </a:cxn>
                  <a:cxn ang="0">
                    <a:pos x="34" y="23"/>
                  </a:cxn>
                  <a:cxn ang="0">
                    <a:pos x="30" y="26"/>
                  </a:cxn>
                  <a:cxn ang="0">
                    <a:pos x="26" y="26"/>
                  </a:cxn>
                  <a:cxn ang="0">
                    <a:pos x="23" y="30"/>
                  </a:cxn>
                  <a:cxn ang="0">
                    <a:pos x="19" y="30"/>
                  </a:cxn>
                  <a:cxn ang="0">
                    <a:pos x="15" y="30"/>
                  </a:cxn>
                  <a:cxn ang="0">
                    <a:pos x="8" y="30"/>
                  </a:cxn>
                  <a:cxn ang="0">
                    <a:pos x="4" y="30"/>
                  </a:cxn>
                  <a:cxn ang="0">
                    <a:pos x="0" y="26"/>
                  </a:cxn>
                  <a:cxn ang="0">
                    <a:pos x="0" y="23"/>
                  </a:cxn>
                  <a:cxn ang="0">
                    <a:pos x="0" y="19"/>
                  </a:cxn>
                  <a:cxn ang="0">
                    <a:pos x="4" y="15"/>
                  </a:cxn>
                  <a:cxn ang="0">
                    <a:pos x="8" y="11"/>
                  </a:cxn>
                  <a:cxn ang="0">
                    <a:pos x="15" y="7"/>
                  </a:cxn>
                </a:cxnLst>
                <a:rect l="0" t="0" r="r" b="b"/>
                <a:pathLst>
                  <a:path w="79" h="30">
                    <a:moveTo>
                      <a:pt x="15" y="7"/>
                    </a:moveTo>
                    <a:lnTo>
                      <a:pt x="79" y="0"/>
                    </a:lnTo>
                    <a:lnTo>
                      <a:pt x="79" y="4"/>
                    </a:lnTo>
                    <a:lnTo>
                      <a:pt x="79" y="4"/>
                    </a:lnTo>
                    <a:lnTo>
                      <a:pt x="79" y="7"/>
                    </a:lnTo>
                    <a:lnTo>
                      <a:pt x="79" y="11"/>
                    </a:lnTo>
                    <a:lnTo>
                      <a:pt x="72" y="11"/>
                    </a:lnTo>
                    <a:lnTo>
                      <a:pt x="68" y="11"/>
                    </a:lnTo>
                    <a:lnTo>
                      <a:pt x="64" y="11"/>
                    </a:lnTo>
                    <a:lnTo>
                      <a:pt x="60" y="15"/>
                    </a:lnTo>
                    <a:lnTo>
                      <a:pt x="56" y="15"/>
                    </a:lnTo>
                    <a:lnTo>
                      <a:pt x="53" y="19"/>
                    </a:lnTo>
                    <a:lnTo>
                      <a:pt x="49" y="19"/>
                    </a:lnTo>
                    <a:lnTo>
                      <a:pt x="45" y="19"/>
                    </a:lnTo>
                    <a:lnTo>
                      <a:pt x="41" y="23"/>
                    </a:lnTo>
                    <a:lnTo>
                      <a:pt x="38" y="23"/>
                    </a:lnTo>
                    <a:lnTo>
                      <a:pt x="34" y="23"/>
                    </a:lnTo>
                    <a:lnTo>
                      <a:pt x="30" y="26"/>
                    </a:lnTo>
                    <a:lnTo>
                      <a:pt x="26" y="26"/>
                    </a:lnTo>
                    <a:lnTo>
                      <a:pt x="23" y="30"/>
                    </a:lnTo>
                    <a:lnTo>
                      <a:pt x="19" y="30"/>
                    </a:lnTo>
                    <a:lnTo>
                      <a:pt x="15" y="30"/>
                    </a:lnTo>
                    <a:lnTo>
                      <a:pt x="8" y="30"/>
                    </a:lnTo>
                    <a:lnTo>
                      <a:pt x="4" y="30"/>
                    </a:lnTo>
                    <a:lnTo>
                      <a:pt x="0" y="26"/>
                    </a:lnTo>
                    <a:lnTo>
                      <a:pt x="0" y="23"/>
                    </a:lnTo>
                    <a:lnTo>
                      <a:pt x="0" y="19"/>
                    </a:lnTo>
                    <a:lnTo>
                      <a:pt x="4" y="15"/>
                    </a:lnTo>
                    <a:lnTo>
                      <a:pt x="8" y="11"/>
                    </a:lnTo>
                    <a:lnTo>
                      <a:pt x="15" y="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69" name="Freeform 229"/>
              <p:cNvSpPr>
                <a:spLocks noChangeAspect="1"/>
              </p:cNvSpPr>
              <p:nvPr/>
            </p:nvSpPr>
            <p:spPr bwMode="auto">
              <a:xfrm>
                <a:off x="5005" y="2516"/>
                <a:ext cx="386" cy="147"/>
              </a:xfrm>
              <a:custGeom>
                <a:avLst/>
                <a:gdLst/>
                <a:ahLst/>
                <a:cxnLst>
                  <a:cxn ang="0">
                    <a:pos x="0" y="49"/>
                  </a:cxn>
                  <a:cxn ang="0">
                    <a:pos x="387" y="0"/>
                  </a:cxn>
                  <a:cxn ang="0">
                    <a:pos x="387" y="103"/>
                  </a:cxn>
                  <a:cxn ang="0">
                    <a:pos x="0" y="148"/>
                  </a:cxn>
                  <a:cxn ang="0">
                    <a:pos x="0" y="49"/>
                  </a:cxn>
                </a:cxnLst>
                <a:rect l="0" t="0" r="r" b="b"/>
                <a:pathLst>
                  <a:path w="387" h="148">
                    <a:moveTo>
                      <a:pt x="0" y="49"/>
                    </a:moveTo>
                    <a:lnTo>
                      <a:pt x="387" y="0"/>
                    </a:lnTo>
                    <a:lnTo>
                      <a:pt x="387" y="103"/>
                    </a:lnTo>
                    <a:lnTo>
                      <a:pt x="0" y="148"/>
                    </a:lnTo>
                    <a:lnTo>
                      <a:pt x="0" y="49"/>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70" name="Freeform 230"/>
              <p:cNvSpPr>
                <a:spLocks noChangeAspect="1"/>
              </p:cNvSpPr>
              <p:nvPr/>
            </p:nvSpPr>
            <p:spPr bwMode="auto">
              <a:xfrm>
                <a:off x="5005" y="2516"/>
                <a:ext cx="386" cy="147"/>
              </a:xfrm>
              <a:custGeom>
                <a:avLst/>
                <a:gdLst/>
                <a:ahLst/>
                <a:cxnLst>
                  <a:cxn ang="0">
                    <a:pos x="0" y="49"/>
                  </a:cxn>
                  <a:cxn ang="0">
                    <a:pos x="387" y="0"/>
                  </a:cxn>
                  <a:cxn ang="0">
                    <a:pos x="387" y="103"/>
                  </a:cxn>
                  <a:cxn ang="0">
                    <a:pos x="0" y="148"/>
                  </a:cxn>
                  <a:cxn ang="0">
                    <a:pos x="0" y="49"/>
                  </a:cxn>
                </a:cxnLst>
                <a:rect l="0" t="0" r="r" b="b"/>
                <a:pathLst>
                  <a:path w="387" h="148">
                    <a:moveTo>
                      <a:pt x="0" y="49"/>
                    </a:moveTo>
                    <a:lnTo>
                      <a:pt x="387" y="0"/>
                    </a:lnTo>
                    <a:lnTo>
                      <a:pt x="387" y="103"/>
                    </a:lnTo>
                    <a:lnTo>
                      <a:pt x="0" y="148"/>
                    </a:lnTo>
                    <a:lnTo>
                      <a:pt x="0" y="49"/>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71" name="Freeform 231"/>
              <p:cNvSpPr>
                <a:spLocks noChangeAspect="1"/>
              </p:cNvSpPr>
              <p:nvPr/>
            </p:nvSpPr>
            <p:spPr bwMode="auto">
              <a:xfrm>
                <a:off x="5005" y="2619"/>
                <a:ext cx="386" cy="144"/>
              </a:xfrm>
              <a:custGeom>
                <a:avLst/>
                <a:gdLst/>
                <a:ahLst/>
                <a:cxnLst>
                  <a:cxn ang="0">
                    <a:pos x="0" y="45"/>
                  </a:cxn>
                  <a:cxn ang="0">
                    <a:pos x="387" y="0"/>
                  </a:cxn>
                  <a:cxn ang="0">
                    <a:pos x="387" y="98"/>
                  </a:cxn>
                  <a:cxn ang="0">
                    <a:pos x="0" y="144"/>
                  </a:cxn>
                  <a:cxn ang="0">
                    <a:pos x="0" y="45"/>
                  </a:cxn>
                </a:cxnLst>
                <a:rect l="0" t="0" r="r" b="b"/>
                <a:pathLst>
                  <a:path w="387" h="144">
                    <a:moveTo>
                      <a:pt x="0" y="45"/>
                    </a:moveTo>
                    <a:lnTo>
                      <a:pt x="387" y="0"/>
                    </a:lnTo>
                    <a:lnTo>
                      <a:pt x="387" y="98"/>
                    </a:lnTo>
                    <a:lnTo>
                      <a:pt x="0" y="144"/>
                    </a:lnTo>
                    <a:lnTo>
                      <a:pt x="0" y="45"/>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72" name="Freeform 232"/>
              <p:cNvSpPr>
                <a:spLocks noChangeAspect="1"/>
              </p:cNvSpPr>
              <p:nvPr/>
            </p:nvSpPr>
            <p:spPr bwMode="auto">
              <a:xfrm>
                <a:off x="5005" y="2619"/>
                <a:ext cx="386" cy="144"/>
              </a:xfrm>
              <a:custGeom>
                <a:avLst/>
                <a:gdLst/>
                <a:ahLst/>
                <a:cxnLst>
                  <a:cxn ang="0">
                    <a:pos x="0" y="45"/>
                  </a:cxn>
                  <a:cxn ang="0">
                    <a:pos x="387" y="0"/>
                  </a:cxn>
                  <a:cxn ang="0">
                    <a:pos x="387" y="98"/>
                  </a:cxn>
                  <a:cxn ang="0">
                    <a:pos x="0" y="144"/>
                  </a:cxn>
                  <a:cxn ang="0">
                    <a:pos x="0" y="45"/>
                  </a:cxn>
                </a:cxnLst>
                <a:rect l="0" t="0" r="r" b="b"/>
                <a:pathLst>
                  <a:path w="387" h="144">
                    <a:moveTo>
                      <a:pt x="0" y="45"/>
                    </a:moveTo>
                    <a:lnTo>
                      <a:pt x="387" y="0"/>
                    </a:lnTo>
                    <a:lnTo>
                      <a:pt x="387" y="98"/>
                    </a:lnTo>
                    <a:lnTo>
                      <a:pt x="0" y="144"/>
                    </a:lnTo>
                    <a:lnTo>
                      <a:pt x="0" y="45"/>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73" name="Freeform 233"/>
              <p:cNvSpPr>
                <a:spLocks noChangeAspect="1"/>
              </p:cNvSpPr>
              <p:nvPr/>
            </p:nvSpPr>
            <p:spPr bwMode="auto">
              <a:xfrm>
                <a:off x="5005" y="2716"/>
                <a:ext cx="386" cy="211"/>
              </a:xfrm>
              <a:custGeom>
                <a:avLst/>
                <a:gdLst/>
                <a:ahLst/>
                <a:cxnLst>
                  <a:cxn ang="0">
                    <a:pos x="0" y="46"/>
                  </a:cxn>
                  <a:cxn ang="0">
                    <a:pos x="387" y="0"/>
                  </a:cxn>
                  <a:cxn ang="0">
                    <a:pos x="387" y="160"/>
                  </a:cxn>
                  <a:cxn ang="0">
                    <a:pos x="0" y="209"/>
                  </a:cxn>
                  <a:cxn ang="0">
                    <a:pos x="0" y="46"/>
                  </a:cxn>
                </a:cxnLst>
                <a:rect l="0" t="0" r="r" b="b"/>
                <a:pathLst>
                  <a:path w="387" h="209">
                    <a:moveTo>
                      <a:pt x="0" y="46"/>
                    </a:moveTo>
                    <a:lnTo>
                      <a:pt x="387" y="0"/>
                    </a:lnTo>
                    <a:lnTo>
                      <a:pt x="387" y="160"/>
                    </a:lnTo>
                    <a:lnTo>
                      <a:pt x="0" y="209"/>
                    </a:lnTo>
                    <a:lnTo>
                      <a:pt x="0" y="46"/>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74" name="Freeform 234"/>
              <p:cNvSpPr>
                <a:spLocks noChangeAspect="1"/>
              </p:cNvSpPr>
              <p:nvPr/>
            </p:nvSpPr>
            <p:spPr bwMode="auto">
              <a:xfrm>
                <a:off x="5005" y="2716"/>
                <a:ext cx="386" cy="211"/>
              </a:xfrm>
              <a:custGeom>
                <a:avLst/>
                <a:gdLst/>
                <a:ahLst/>
                <a:cxnLst>
                  <a:cxn ang="0">
                    <a:pos x="0" y="46"/>
                  </a:cxn>
                  <a:cxn ang="0">
                    <a:pos x="387" y="0"/>
                  </a:cxn>
                  <a:cxn ang="0">
                    <a:pos x="387" y="160"/>
                  </a:cxn>
                  <a:cxn ang="0">
                    <a:pos x="0" y="209"/>
                  </a:cxn>
                  <a:cxn ang="0">
                    <a:pos x="0" y="46"/>
                  </a:cxn>
                </a:cxnLst>
                <a:rect l="0" t="0" r="r" b="b"/>
                <a:pathLst>
                  <a:path w="387" h="209">
                    <a:moveTo>
                      <a:pt x="0" y="46"/>
                    </a:moveTo>
                    <a:lnTo>
                      <a:pt x="387" y="0"/>
                    </a:lnTo>
                    <a:lnTo>
                      <a:pt x="387" y="160"/>
                    </a:lnTo>
                    <a:lnTo>
                      <a:pt x="0" y="209"/>
                    </a:lnTo>
                    <a:lnTo>
                      <a:pt x="0" y="46"/>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75" name="Freeform 235"/>
              <p:cNvSpPr>
                <a:spLocks noChangeAspect="1"/>
              </p:cNvSpPr>
              <p:nvPr/>
            </p:nvSpPr>
            <p:spPr bwMode="auto">
              <a:xfrm>
                <a:off x="5066" y="2549"/>
                <a:ext cx="266" cy="83"/>
              </a:xfrm>
              <a:custGeom>
                <a:avLst/>
                <a:gdLst/>
                <a:ahLst/>
                <a:cxnLst>
                  <a:cxn ang="0">
                    <a:pos x="0" y="34"/>
                  </a:cxn>
                  <a:cxn ang="0">
                    <a:pos x="267" y="0"/>
                  </a:cxn>
                  <a:cxn ang="0">
                    <a:pos x="267" y="50"/>
                  </a:cxn>
                  <a:cxn ang="0">
                    <a:pos x="0" y="84"/>
                  </a:cxn>
                  <a:cxn ang="0">
                    <a:pos x="0" y="34"/>
                  </a:cxn>
                </a:cxnLst>
                <a:rect l="0" t="0" r="r" b="b"/>
                <a:pathLst>
                  <a:path w="267" h="84">
                    <a:moveTo>
                      <a:pt x="0" y="34"/>
                    </a:moveTo>
                    <a:lnTo>
                      <a:pt x="267" y="0"/>
                    </a:lnTo>
                    <a:lnTo>
                      <a:pt x="267" y="50"/>
                    </a:lnTo>
                    <a:lnTo>
                      <a:pt x="0" y="84"/>
                    </a:lnTo>
                    <a:lnTo>
                      <a:pt x="0" y="34"/>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76" name="Freeform 236"/>
              <p:cNvSpPr>
                <a:spLocks noChangeAspect="1"/>
              </p:cNvSpPr>
              <p:nvPr/>
            </p:nvSpPr>
            <p:spPr bwMode="auto">
              <a:xfrm>
                <a:off x="5066" y="2549"/>
                <a:ext cx="266" cy="83"/>
              </a:xfrm>
              <a:custGeom>
                <a:avLst/>
                <a:gdLst/>
                <a:ahLst/>
                <a:cxnLst>
                  <a:cxn ang="0">
                    <a:pos x="0" y="34"/>
                  </a:cxn>
                  <a:cxn ang="0">
                    <a:pos x="267" y="0"/>
                  </a:cxn>
                  <a:cxn ang="0">
                    <a:pos x="267" y="50"/>
                  </a:cxn>
                  <a:cxn ang="0">
                    <a:pos x="0" y="84"/>
                  </a:cxn>
                  <a:cxn ang="0">
                    <a:pos x="0" y="34"/>
                  </a:cxn>
                </a:cxnLst>
                <a:rect l="0" t="0" r="r" b="b"/>
                <a:pathLst>
                  <a:path w="267" h="84">
                    <a:moveTo>
                      <a:pt x="0" y="34"/>
                    </a:moveTo>
                    <a:lnTo>
                      <a:pt x="267" y="0"/>
                    </a:lnTo>
                    <a:lnTo>
                      <a:pt x="267" y="50"/>
                    </a:lnTo>
                    <a:lnTo>
                      <a:pt x="0" y="84"/>
                    </a:lnTo>
                    <a:lnTo>
                      <a:pt x="0" y="3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77" name="Freeform 237"/>
              <p:cNvSpPr>
                <a:spLocks noChangeAspect="1"/>
              </p:cNvSpPr>
              <p:nvPr/>
            </p:nvSpPr>
            <p:spPr bwMode="auto">
              <a:xfrm>
                <a:off x="5066" y="2649"/>
                <a:ext cx="266" cy="83"/>
              </a:xfrm>
              <a:custGeom>
                <a:avLst/>
                <a:gdLst/>
                <a:ahLst/>
                <a:cxnLst>
                  <a:cxn ang="0">
                    <a:pos x="0" y="34"/>
                  </a:cxn>
                  <a:cxn ang="0">
                    <a:pos x="267" y="0"/>
                  </a:cxn>
                  <a:cxn ang="0">
                    <a:pos x="267" y="49"/>
                  </a:cxn>
                  <a:cxn ang="0">
                    <a:pos x="0" y="83"/>
                  </a:cxn>
                  <a:cxn ang="0">
                    <a:pos x="0" y="34"/>
                  </a:cxn>
                </a:cxnLst>
                <a:rect l="0" t="0" r="r" b="b"/>
                <a:pathLst>
                  <a:path w="267" h="83">
                    <a:moveTo>
                      <a:pt x="0" y="34"/>
                    </a:moveTo>
                    <a:lnTo>
                      <a:pt x="267" y="0"/>
                    </a:lnTo>
                    <a:lnTo>
                      <a:pt x="267" y="49"/>
                    </a:lnTo>
                    <a:lnTo>
                      <a:pt x="0" y="83"/>
                    </a:lnTo>
                    <a:lnTo>
                      <a:pt x="0" y="34"/>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78" name="Freeform 238"/>
              <p:cNvSpPr>
                <a:spLocks noChangeAspect="1"/>
              </p:cNvSpPr>
              <p:nvPr/>
            </p:nvSpPr>
            <p:spPr bwMode="auto">
              <a:xfrm>
                <a:off x="5066" y="2649"/>
                <a:ext cx="266" cy="83"/>
              </a:xfrm>
              <a:custGeom>
                <a:avLst/>
                <a:gdLst/>
                <a:ahLst/>
                <a:cxnLst>
                  <a:cxn ang="0">
                    <a:pos x="0" y="34"/>
                  </a:cxn>
                  <a:cxn ang="0">
                    <a:pos x="267" y="0"/>
                  </a:cxn>
                  <a:cxn ang="0">
                    <a:pos x="267" y="49"/>
                  </a:cxn>
                  <a:cxn ang="0">
                    <a:pos x="0" y="83"/>
                  </a:cxn>
                  <a:cxn ang="0">
                    <a:pos x="0" y="34"/>
                  </a:cxn>
                </a:cxnLst>
                <a:rect l="0" t="0" r="r" b="b"/>
                <a:pathLst>
                  <a:path w="267" h="83">
                    <a:moveTo>
                      <a:pt x="0" y="34"/>
                    </a:moveTo>
                    <a:lnTo>
                      <a:pt x="267" y="0"/>
                    </a:lnTo>
                    <a:lnTo>
                      <a:pt x="267" y="49"/>
                    </a:lnTo>
                    <a:lnTo>
                      <a:pt x="0" y="83"/>
                    </a:lnTo>
                    <a:lnTo>
                      <a:pt x="0" y="3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79" name="Freeform 239"/>
              <p:cNvSpPr>
                <a:spLocks noChangeAspect="1"/>
              </p:cNvSpPr>
              <p:nvPr/>
            </p:nvSpPr>
            <p:spPr bwMode="auto">
              <a:xfrm>
                <a:off x="4994" y="2255"/>
                <a:ext cx="283" cy="139"/>
              </a:xfrm>
              <a:custGeom>
                <a:avLst/>
                <a:gdLst/>
                <a:ahLst/>
                <a:cxnLst>
                  <a:cxn ang="0">
                    <a:pos x="0" y="34"/>
                  </a:cxn>
                  <a:cxn ang="0">
                    <a:pos x="283" y="0"/>
                  </a:cxn>
                  <a:cxn ang="0">
                    <a:pos x="283" y="0"/>
                  </a:cxn>
                  <a:cxn ang="0">
                    <a:pos x="283" y="0"/>
                  </a:cxn>
                  <a:cxn ang="0">
                    <a:pos x="283" y="0"/>
                  </a:cxn>
                  <a:cxn ang="0">
                    <a:pos x="283" y="0"/>
                  </a:cxn>
                  <a:cxn ang="0">
                    <a:pos x="283" y="106"/>
                  </a:cxn>
                  <a:cxn ang="0">
                    <a:pos x="283" y="106"/>
                  </a:cxn>
                  <a:cxn ang="0">
                    <a:pos x="283" y="106"/>
                  </a:cxn>
                  <a:cxn ang="0">
                    <a:pos x="283" y="106"/>
                  </a:cxn>
                  <a:cxn ang="0">
                    <a:pos x="283" y="106"/>
                  </a:cxn>
                  <a:cxn ang="0">
                    <a:pos x="0" y="141"/>
                  </a:cxn>
                  <a:cxn ang="0">
                    <a:pos x="0" y="141"/>
                  </a:cxn>
                  <a:cxn ang="0">
                    <a:pos x="0" y="141"/>
                  </a:cxn>
                  <a:cxn ang="0">
                    <a:pos x="0" y="141"/>
                  </a:cxn>
                  <a:cxn ang="0">
                    <a:pos x="0" y="141"/>
                  </a:cxn>
                  <a:cxn ang="0">
                    <a:pos x="0" y="38"/>
                  </a:cxn>
                  <a:cxn ang="0">
                    <a:pos x="0" y="34"/>
                  </a:cxn>
                  <a:cxn ang="0">
                    <a:pos x="0" y="34"/>
                  </a:cxn>
                  <a:cxn ang="0">
                    <a:pos x="0" y="34"/>
                  </a:cxn>
                  <a:cxn ang="0">
                    <a:pos x="0" y="34"/>
                  </a:cxn>
                </a:cxnLst>
                <a:rect l="0" t="0" r="r" b="b"/>
                <a:pathLst>
                  <a:path w="283" h="141">
                    <a:moveTo>
                      <a:pt x="0" y="34"/>
                    </a:moveTo>
                    <a:lnTo>
                      <a:pt x="283" y="0"/>
                    </a:lnTo>
                    <a:lnTo>
                      <a:pt x="283" y="0"/>
                    </a:lnTo>
                    <a:lnTo>
                      <a:pt x="283" y="0"/>
                    </a:lnTo>
                    <a:lnTo>
                      <a:pt x="283" y="0"/>
                    </a:lnTo>
                    <a:lnTo>
                      <a:pt x="283" y="0"/>
                    </a:lnTo>
                    <a:lnTo>
                      <a:pt x="283" y="106"/>
                    </a:lnTo>
                    <a:lnTo>
                      <a:pt x="283" y="106"/>
                    </a:lnTo>
                    <a:lnTo>
                      <a:pt x="283" y="106"/>
                    </a:lnTo>
                    <a:lnTo>
                      <a:pt x="283" y="106"/>
                    </a:lnTo>
                    <a:lnTo>
                      <a:pt x="283" y="106"/>
                    </a:lnTo>
                    <a:lnTo>
                      <a:pt x="0" y="141"/>
                    </a:lnTo>
                    <a:lnTo>
                      <a:pt x="0" y="141"/>
                    </a:lnTo>
                    <a:lnTo>
                      <a:pt x="0" y="141"/>
                    </a:lnTo>
                    <a:lnTo>
                      <a:pt x="0" y="141"/>
                    </a:lnTo>
                    <a:lnTo>
                      <a:pt x="0" y="141"/>
                    </a:lnTo>
                    <a:lnTo>
                      <a:pt x="0" y="38"/>
                    </a:lnTo>
                    <a:lnTo>
                      <a:pt x="0" y="34"/>
                    </a:lnTo>
                    <a:lnTo>
                      <a:pt x="0" y="34"/>
                    </a:lnTo>
                    <a:lnTo>
                      <a:pt x="0" y="34"/>
                    </a:lnTo>
                    <a:lnTo>
                      <a:pt x="0" y="34"/>
                    </a:lnTo>
                    <a:close/>
                  </a:path>
                </a:pathLst>
              </a:custGeom>
              <a:solidFill>
                <a:srgbClr val="BFBFB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80" name="Freeform 240"/>
              <p:cNvSpPr>
                <a:spLocks noChangeAspect="1"/>
              </p:cNvSpPr>
              <p:nvPr/>
            </p:nvSpPr>
            <p:spPr bwMode="auto">
              <a:xfrm>
                <a:off x="4994" y="2255"/>
                <a:ext cx="283" cy="139"/>
              </a:xfrm>
              <a:custGeom>
                <a:avLst/>
                <a:gdLst/>
                <a:ahLst/>
                <a:cxnLst>
                  <a:cxn ang="0">
                    <a:pos x="0" y="34"/>
                  </a:cxn>
                  <a:cxn ang="0">
                    <a:pos x="283" y="0"/>
                  </a:cxn>
                  <a:cxn ang="0">
                    <a:pos x="283" y="0"/>
                  </a:cxn>
                  <a:cxn ang="0">
                    <a:pos x="283" y="0"/>
                  </a:cxn>
                  <a:cxn ang="0">
                    <a:pos x="283" y="0"/>
                  </a:cxn>
                  <a:cxn ang="0">
                    <a:pos x="283" y="0"/>
                  </a:cxn>
                  <a:cxn ang="0">
                    <a:pos x="283" y="106"/>
                  </a:cxn>
                  <a:cxn ang="0">
                    <a:pos x="283" y="106"/>
                  </a:cxn>
                  <a:cxn ang="0">
                    <a:pos x="283" y="106"/>
                  </a:cxn>
                  <a:cxn ang="0">
                    <a:pos x="283" y="106"/>
                  </a:cxn>
                  <a:cxn ang="0">
                    <a:pos x="283" y="106"/>
                  </a:cxn>
                  <a:cxn ang="0">
                    <a:pos x="0" y="141"/>
                  </a:cxn>
                  <a:cxn ang="0">
                    <a:pos x="0" y="141"/>
                  </a:cxn>
                  <a:cxn ang="0">
                    <a:pos x="0" y="141"/>
                  </a:cxn>
                  <a:cxn ang="0">
                    <a:pos x="0" y="141"/>
                  </a:cxn>
                  <a:cxn ang="0">
                    <a:pos x="0" y="141"/>
                  </a:cxn>
                  <a:cxn ang="0">
                    <a:pos x="0" y="38"/>
                  </a:cxn>
                  <a:cxn ang="0">
                    <a:pos x="0" y="34"/>
                  </a:cxn>
                  <a:cxn ang="0">
                    <a:pos x="0" y="34"/>
                  </a:cxn>
                  <a:cxn ang="0">
                    <a:pos x="0" y="34"/>
                  </a:cxn>
                  <a:cxn ang="0">
                    <a:pos x="0" y="34"/>
                  </a:cxn>
                </a:cxnLst>
                <a:rect l="0" t="0" r="r" b="b"/>
                <a:pathLst>
                  <a:path w="283" h="141">
                    <a:moveTo>
                      <a:pt x="0" y="34"/>
                    </a:moveTo>
                    <a:lnTo>
                      <a:pt x="283" y="0"/>
                    </a:lnTo>
                    <a:lnTo>
                      <a:pt x="283" y="0"/>
                    </a:lnTo>
                    <a:lnTo>
                      <a:pt x="283" y="0"/>
                    </a:lnTo>
                    <a:lnTo>
                      <a:pt x="283" y="0"/>
                    </a:lnTo>
                    <a:lnTo>
                      <a:pt x="283" y="0"/>
                    </a:lnTo>
                    <a:lnTo>
                      <a:pt x="283" y="106"/>
                    </a:lnTo>
                    <a:lnTo>
                      <a:pt x="283" y="106"/>
                    </a:lnTo>
                    <a:lnTo>
                      <a:pt x="283" y="106"/>
                    </a:lnTo>
                    <a:lnTo>
                      <a:pt x="283" y="106"/>
                    </a:lnTo>
                    <a:lnTo>
                      <a:pt x="283" y="106"/>
                    </a:lnTo>
                    <a:lnTo>
                      <a:pt x="0" y="141"/>
                    </a:lnTo>
                    <a:lnTo>
                      <a:pt x="0" y="141"/>
                    </a:lnTo>
                    <a:lnTo>
                      <a:pt x="0" y="141"/>
                    </a:lnTo>
                    <a:lnTo>
                      <a:pt x="0" y="141"/>
                    </a:lnTo>
                    <a:lnTo>
                      <a:pt x="0" y="141"/>
                    </a:lnTo>
                    <a:lnTo>
                      <a:pt x="0" y="38"/>
                    </a:lnTo>
                    <a:lnTo>
                      <a:pt x="0" y="34"/>
                    </a:lnTo>
                    <a:lnTo>
                      <a:pt x="0" y="34"/>
                    </a:lnTo>
                    <a:lnTo>
                      <a:pt x="0" y="34"/>
                    </a:lnTo>
                    <a:lnTo>
                      <a:pt x="0" y="3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81" name="Freeform 241"/>
              <p:cNvSpPr>
                <a:spLocks noChangeAspect="1"/>
              </p:cNvSpPr>
              <p:nvPr/>
            </p:nvSpPr>
            <p:spPr bwMode="auto">
              <a:xfrm>
                <a:off x="5122" y="2272"/>
                <a:ext cx="139" cy="58"/>
              </a:xfrm>
              <a:custGeom>
                <a:avLst/>
                <a:gdLst/>
                <a:ahLst/>
                <a:cxnLst>
                  <a:cxn ang="0">
                    <a:pos x="0" y="15"/>
                  </a:cxn>
                  <a:cxn ang="0">
                    <a:pos x="140" y="0"/>
                  </a:cxn>
                  <a:cxn ang="0">
                    <a:pos x="140" y="42"/>
                  </a:cxn>
                  <a:cxn ang="0">
                    <a:pos x="0" y="57"/>
                  </a:cxn>
                  <a:cxn ang="0">
                    <a:pos x="0" y="15"/>
                  </a:cxn>
                </a:cxnLst>
                <a:rect l="0" t="0" r="r" b="b"/>
                <a:pathLst>
                  <a:path w="140" h="57">
                    <a:moveTo>
                      <a:pt x="0" y="15"/>
                    </a:moveTo>
                    <a:lnTo>
                      <a:pt x="140" y="0"/>
                    </a:lnTo>
                    <a:lnTo>
                      <a:pt x="140" y="42"/>
                    </a:lnTo>
                    <a:lnTo>
                      <a:pt x="0" y="57"/>
                    </a:lnTo>
                    <a:lnTo>
                      <a:pt x="0" y="15"/>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82" name="Freeform 242"/>
              <p:cNvSpPr>
                <a:spLocks noChangeAspect="1"/>
              </p:cNvSpPr>
              <p:nvPr/>
            </p:nvSpPr>
            <p:spPr bwMode="auto">
              <a:xfrm>
                <a:off x="5122" y="2272"/>
                <a:ext cx="139" cy="58"/>
              </a:xfrm>
              <a:custGeom>
                <a:avLst/>
                <a:gdLst/>
                <a:ahLst/>
                <a:cxnLst>
                  <a:cxn ang="0">
                    <a:pos x="0" y="15"/>
                  </a:cxn>
                  <a:cxn ang="0">
                    <a:pos x="140" y="0"/>
                  </a:cxn>
                  <a:cxn ang="0">
                    <a:pos x="140" y="42"/>
                  </a:cxn>
                  <a:cxn ang="0">
                    <a:pos x="0" y="57"/>
                  </a:cxn>
                  <a:cxn ang="0">
                    <a:pos x="0" y="15"/>
                  </a:cxn>
                </a:cxnLst>
                <a:rect l="0" t="0" r="r" b="b"/>
                <a:pathLst>
                  <a:path w="140" h="57">
                    <a:moveTo>
                      <a:pt x="0" y="15"/>
                    </a:moveTo>
                    <a:lnTo>
                      <a:pt x="140" y="0"/>
                    </a:lnTo>
                    <a:lnTo>
                      <a:pt x="140" y="42"/>
                    </a:lnTo>
                    <a:lnTo>
                      <a:pt x="0" y="57"/>
                    </a:lnTo>
                    <a:lnTo>
                      <a:pt x="0" y="15"/>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83" name="Freeform 243"/>
              <p:cNvSpPr>
                <a:spLocks noChangeAspect="1" noEditPoints="1"/>
              </p:cNvSpPr>
              <p:nvPr/>
            </p:nvSpPr>
            <p:spPr bwMode="auto">
              <a:xfrm>
                <a:off x="5130" y="2280"/>
                <a:ext cx="119" cy="42"/>
              </a:xfrm>
              <a:custGeom>
                <a:avLst/>
                <a:gdLst/>
                <a:ahLst/>
                <a:cxnLst>
                  <a:cxn ang="0">
                    <a:pos x="56" y="7"/>
                  </a:cxn>
                  <a:cxn ang="0">
                    <a:pos x="64" y="19"/>
                  </a:cxn>
                  <a:cxn ang="0">
                    <a:pos x="75" y="3"/>
                  </a:cxn>
                  <a:cxn ang="0">
                    <a:pos x="64" y="19"/>
                  </a:cxn>
                  <a:cxn ang="0">
                    <a:pos x="75" y="19"/>
                  </a:cxn>
                  <a:cxn ang="0">
                    <a:pos x="75" y="34"/>
                  </a:cxn>
                  <a:cxn ang="0">
                    <a:pos x="53" y="22"/>
                  </a:cxn>
                  <a:cxn ang="0">
                    <a:pos x="53" y="38"/>
                  </a:cxn>
                  <a:cxn ang="0">
                    <a:pos x="75" y="3"/>
                  </a:cxn>
                  <a:cxn ang="0">
                    <a:pos x="75" y="19"/>
                  </a:cxn>
                  <a:cxn ang="0">
                    <a:pos x="53" y="7"/>
                  </a:cxn>
                  <a:cxn ang="0">
                    <a:pos x="53" y="22"/>
                  </a:cxn>
                  <a:cxn ang="0">
                    <a:pos x="101" y="15"/>
                  </a:cxn>
                  <a:cxn ang="0">
                    <a:pos x="83" y="19"/>
                  </a:cxn>
                  <a:cxn ang="0">
                    <a:pos x="101" y="15"/>
                  </a:cxn>
                  <a:cxn ang="0">
                    <a:pos x="101" y="30"/>
                  </a:cxn>
                  <a:cxn ang="0">
                    <a:pos x="83" y="19"/>
                  </a:cxn>
                  <a:cxn ang="0">
                    <a:pos x="83" y="30"/>
                  </a:cxn>
                  <a:cxn ang="0">
                    <a:pos x="101" y="0"/>
                  </a:cxn>
                  <a:cxn ang="0">
                    <a:pos x="101" y="15"/>
                  </a:cxn>
                  <a:cxn ang="0">
                    <a:pos x="83" y="3"/>
                  </a:cxn>
                  <a:cxn ang="0">
                    <a:pos x="83" y="19"/>
                  </a:cxn>
                  <a:cxn ang="0">
                    <a:pos x="120" y="26"/>
                  </a:cxn>
                  <a:cxn ang="0">
                    <a:pos x="105" y="26"/>
                  </a:cxn>
                  <a:cxn ang="0">
                    <a:pos x="120" y="15"/>
                  </a:cxn>
                  <a:cxn ang="0">
                    <a:pos x="105" y="26"/>
                  </a:cxn>
                  <a:cxn ang="0">
                    <a:pos x="120" y="11"/>
                  </a:cxn>
                  <a:cxn ang="0">
                    <a:pos x="105" y="15"/>
                  </a:cxn>
                  <a:cxn ang="0">
                    <a:pos x="19" y="11"/>
                  </a:cxn>
                  <a:cxn ang="0">
                    <a:pos x="4" y="15"/>
                  </a:cxn>
                  <a:cxn ang="0">
                    <a:pos x="19" y="26"/>
                  </a:cxn>
                  <a:cxn ang="0">
                    <a:pos x="4" y="26"/>
                  </a:cxn>
                  <a:cxn ang="0">
                    <a:pos x="19" y="38"/>
                  </a:cxn>
                  <a:cxn ang="0">
                    <a:pos x="4" y="41"/>
                  </a:cxn>
                  <a:cxn ang="0">
                    <a:pos x="19" y="26"/>
                  </a:cxn>
                  <a:cxn ang="0">
                    <a:pos x="19" y="38"/>
                  </a:cxn>
                  <a:cxn ang="0">
                    <a:pos x="4" y="26"/>
                  </a:cxn>
                  <a:cxn ang="0">
                    <a:pos x="4" y="41"/>
                  </a:cxn>
                  <a:cxn ang="0">
                    <a:pos x="19" y="11"/>
                  </a:cxn>
                  <a:cxn ang="0">
                    <a:pos x="19" y="26"/>
                  </a:cxn>
                  <a:cxn ang="0">
                    <a:pos x="4" y="15"/>
                  </a:cxn>
                  <a:cxn ang="0">
                    <a:pos x="4" y="26"/>
                  </a:cxn>
                  <a:cxn ang="0">
                    <a:pos x="41" y="7"/>
                  </a:cxn>
                  <a:cxn ang="0">
                    <a:pos x="26" y="11"/>
                  </a:cxn>
                  <a:cxn ang="0">
                    <a:pos x="41" y="22"/>
                  </a:cxn>
                  <a:cxn ang="0">
                    <a:pos x="26" y="26"/>
                  </a:cxn>
                  <a:cxn ang="0">
                    <a:pos x="41" y="38"/>
                  </a:cxn>
                  <a:cxn ang="0">
                    <a:pos x="26" y="38"/>
                  </a:cxn>
                  <a:cxn ang="0">
                    <a:pos x="41" y="22"/>
                  </a:cxn>
                  <a:cxn ang="0">
                    <a:pos x="41" y="38"/>
                  </a:cxn>
                  <a:cxn ang="0">
                    <a:pos x="26" y="26"/>
                  </a:cxn>
                  <a:cxn ang="0">
                    <a:pos x="26" y="38"/>
                  </a:cxn>
                  <a:cxn ang="0">
                    <a:pos x="41" y="11"/>
                  </a:cxn>
                  <a:cxn ang="0">
                    <a:pos x="41" y="22"/>
                  </a:cxn>
                  <a:cxn ang="0">
                    <a:pos x="26" y="11"/>
                  </a:cxn>
                  <a:cxn ang="0">
                    <a:pos x="26" y="22"/>
                  </a:cxn>
                </a:cxnLst>
                <a:rect l="0" t="0" r="r" b="b"/>
                <a:pathLst>
                  <a:path w="120" h="41">
                    <a:moveTo>
                      <a:pt x="64" y="19"/>
                    </a:moveTo>
                    <a:lnTo>
                      <a:pt x="64" y="19"/>
                    </a:lnTo>
                    <a:lnTo>
                      <a:pt x="56" y="7"/>
                    </a:lnTo>
                    <a:lnTo>
                      <a:pt x="56" y="7"/>
                    </a:lnTo>
                    <a:lnTo>
                      <a:pt x="56" y="7"/>
                    </a:lnTo>
                    <a:lnTo>
                      <a:pt x="64" y="19"/>
                    </a:lnTo>
                    <a:lnTo>
                      <a:pt x="64" y="19"/>
                    </a:lnTo>
                    <a:lnTo>
                      <a:pt x="64" y="19"/>
                    </a:lnTo>
                    <a:close/>
                    <a:moveTo>
                      <a:pt x="64" y="19"/>
                    </a:moveTo>
                    <a:lnTo>
                      <a:pt x="64" y="19"/>
                    </a:lnTo>
                    <a:lnTo>
                      <a:pt x="71" y="3"/>
                    </a:lnTo>
                    <a:lnTo>
                      <a:pt x="75" y="3"/>
                    </a:lnTo>
                    <a:lnTo>
                      <a:pt x="75" y="7"/>
                    </a:lnTo>
                    <a:lnTo>
                      <a:pt x="68" y="19"/>
                    </a:lnTo>
                    <a:lnTo>
                      <a:pt x="64" y="19"/>
                    </a:lnTo>
                    <a:lnTo>
                      <a:pt x="64" y="19"/>
                    </a:lnTo>
                    <a:close/>
                    <a:moveTo>
                      <a:pt x="75" y="34"/>
                    </a:moveTo>
                    <a:lnTo>
                      <a:pt x="75" y="34"/>
                    </a:lnTo>
                    <a:lnTo>
                      <a:pt x="75" y="22"/>
                    </a:lnTo>
                    <a:lnTo>
                      <a:pt x="75" y="19"/>
                    </a:lnTo>
                    <a:lnTo>
                      <a:pt x="79" y="19"/>
                    </a:lnTo>
                    <a:lnTo>
                      <a:pt x="79" y="30"/>
                    </a:lnTo>
                    <a:lnTo>
                      <a:pt x="75" y="34"/>
                    </a:lnTo>
                    <a:lnTo>
                      <a:pt x="75" y="34"/>
                    </a:lnTo>
                    <a:close/>
                    <a:moveTo>
                      <a:pt x="53" y="38"/>
                    </a:moveTo>
                    <a:lnTo>
                      <a:pt x="53" y="34"/>
                    </a:lnTo>
                    <a:lnTo>
                      <a:pt x="53" y="22"/>
                    </a:lnTo>
                    <a:lnTo>
                      <a:pt x="53" y="22"/>
                    </a:lnTo>
                    <a:lnTo>
                      <a:pt x="53" y="22"/>
                    </a:lnTo>
                    <a:lnTo>
                      <a:pt x="53" y="34"/>
                    </a:lnTo>
                    <a:lnTo>
                      <a:pt x="53" y="38"/>
                    </a:lnTo>
                    <a:lnTo>
                      <a:pt x="53" y="38"/>
                    </a:lnTo>
                    <a:close/>
                    <a:moveTo>
                      <a:pt x="75" y="19"/>
                    </a:moveTo>
                    <a:lnTo>
                      <a:pt x="75" y="19"/>
                    </a:lnTo>
                    <a:lnTo>
                      <a:pt x="75" y="7"/>
                    </a:lnTo>
                    <a:lnTo>
                      <a:pt x="75" y="3"/>
                    </a:lnTo>
                    <a:lnTo>
                      <a:pt x="79" y="7"/>
                    </a:lnTo>
                    <a:lnTo>
                      <a:pt x="79" y="19"/>
                    </a:lnTo>
                    <a:lnTo>
                      <a:pt x="75" y="19"/>
                    </a:lnTo>
                    <a:lnTo>
                      <a:pt x="75" y="19"/>
                    </a:lnTo>
                    <a:close/>
                    <a:moveTo>
                      <a:pt x="53" y="22"/>
                    </a:moveTo>
                    <a:lnTo>
                      <a:pt x="53" y="19"/>
                    </a:lnTo>
                    <a:lnTo>
                      <a:pt x="53" y="7"/>
                    </a:lnTo>
                    <a:lnTo>
                      <a:pt x="53" y="7"/>
                    </a:lnTo>
                    <a:lnTo>
                      <a:pt x="53" y="7"/>
                    </a:lnTo>
                    <a:lnTo>
                      <a:pt x="53" y="19"/>
                    </a:lnTo>
                    <a:lnTo>
                      <a:pt x="53" y="22"/>
                    </a:lnTo>
                    <a:lnTo>
                      <a:pt x="53" y="22"/>
                    </a:lnTo>
                    <a:close/>
                    <a:moveTo>
                      <a:pt x="83" y="19"/>
                    </a:moveTo>
                    <a:lnTo>
                      <a:pt x="83" y="15"/>
                    </a:lnTo>
                    <a:lnTo>
                      <a:pt x="98" y="15"/>
                    </a:lnTo>
                    <a:lnTo>
                      <a:pt x="101" y="15"/>
                    </a:lnTo>
                    <a:lnTo>
                      <a:pt x="98" y="15"/>
                    </a:lnTo>
                    <a:lnTo>
                      <a:pt x="83" y="19"/>
                    </a:lnTo>
                    <a:lnTo>
                      <a:pt x="83" y="19"/>
                    </a:lnTo>
                    <a:lnTo>
                      <a:pt x="83" y="19"/>
                    </a:lnTo>
                    <a:close/>
                    <a:moveTo>
                      <a:pt x="101" y="30"/>
                    </a:moveTo>
                    <a:lnTo>
                      <a:pt x="98" y="30"/>
                    </a:lnTo>
                    <a:lnTo>
                      <a:pt x="98" y="19"/>
                    </a:lnTo>
                    <a:lnTo>
                      <a:pt x="101" y="15"/>
                    </a:lnTo>
                    <a:lnTo>
                      <a:pt x="101" y="15"/>
                    </a:lnTo>
                    <a:lnTo>
                      <a:pt x="101" y="30"/>
                    </a:lnTo>
                    <a:lnTo>
                      <a:pt x="101" y="30"/>
                    </a:lnTo>
                    <a:lnTo>
                      <a:pt x="101" y="30"/>
                    </a:lnTo>
                    <a:close/>
                    <a:moveTo>
                      <a:pt x="83" y="30"/>
                    </a:moveTo>
                    <a:lnTo>
                      <a:pt x="79" y="30"/>
                    </a:lnTo>
                    <a:lnTo>
                      <a:pt x="79" y="19"/>
                    </a:lnTo>
                    <a:lnTo>
                      <a:pt x="83" y="19"/>
                    </a:lnTo>
                    <a:lnTo>
                      <a:pt x="83" y="19"/>
                    </a:lnTo>
                    <a:lnTo>
                      <a:pt x="83" y="30"/>
                    </a:lnTo>
                    <a:lnTo>
                      <a:pt x="83" y="30"/>
                    </a:lnTo>
                    <a:lnTo>
                      <a:pt x="83" y="30"/>
                    </a:lnTo>
                    <a:close/>
                    <a:moveTo>
                      <a:pt x="101" y="15"/>
                    </a:moveTo>
                    <a:lnTo>
                      <a:pt x="98" y="15"/>
                    </a:lnTo>
                    <a:lnTo>
                      <a:pt x="98" y="3"/>
                    </a:lnTo>
                    <a:lnTo>
                      <a:pt x="101" y="0"/>
                    </a:lnTo>
                    <a:lnTo>
                      <a:pt x="101" y="3"/>
                    </a:lnTo>
                    <a:lnTo>
                      <a:pt x="101" y="15"/>
                    </a:lnTo>
                    <a:lnTo>
                      <a:pt x="101" y="15"/>
                    </a:lnTo>
                    <a:lnTo>
                      <a:pt x="101" y="15"/>
                    </a:lnTo>
                    <a:close/>
                    <a:moveTo>
                      <a:pt x="83" y="19"/>
                    </a:moveTo>
                    <a:lnTo>
                      <a:pt x="79" y="15"/>
                    </a:lnTo>
                    <a:lnTo>
                      <a:pt x="79" y="3"/>
                    </a:lnTo>
                    <a:lnTo>
                      <a:pt x="83" y="3"/>
                    </a:lnTo>
                    <a:lnTo>
                      <a:pt x="83" y="3"/>
                    </a:lnTo>
                    <a:lnTo>
                      <a:pt x="83" y="15"/>
                    </a:lnTo>
                    <a:lnTo>
                      <a:pt x="83" y="19"/>
                    </a:lnTo>
                    <a:lnTo>
                      <a:pt x="83" y="19"/>
                    </a:lnTo>
                    <a:close/>
                    <a:moveTo>
                      <a:pt x="105" y="26"/>
                    </a:moveTo>
                    <a:lnTo>
                      <a:pt x="105" y="26"/>
                    </a:lnTo>
                    <a:lnTo>
                      <a:pt x="120" y="26"/>
                    </a:lnTo>
                    <a:lnTo>
                      <a:pt x="120" y="26"/>
                    </a:lnTo>
                    <a:lnTo>
                      <a:pt x="120" y="26"/>
                    </a:lnTo>
                    <a:lnTo>
                      <a:pt x="105" y="30"/>
                    </a:lnTo>
                    <a:lnTo>
                      <a:pt x="105" y="26"/>
                    </a:lnTo>
                    <a:lnTo>
                      <a:pt x="105" y="26"/>
                    </a:lnTo>
                    <a:close/>
                    <a:moveTo>
                      <a:pt x="105" y="26"/>
                    </a:moveTo>
                    <a:lnTo>
                      <a:pt x="105" y="22"/>
                    </a:lnTo>
                    <a:lnTo>
                      <a:pt x="120" y="15"/>
                    </a:lnTo>
                    <a:lnTo>
                      <a:pt x="120" y="15"/>
                    </a:lnTo>
                    <a:lnTo>
                      <a:pt x="120" y="15"/>
                    </a:lnTo>
                    <a:lnTo>
                      <a:pt x="109" y="26"/>
                    </a:lnTo>
                    <a:lnTo>
                      <a:pt x="105" y="26"/>
                    </a:lnTo>
                    <a:lnTo>
                      <a:pt x="105" y="26"/>
                    </a:lnTo>
                    <a:close/>
                    <a:moveTo>
                      <a:pt x="105" y="15"/>
                    </a:moveTo>
                    <a:lnTo>
                      <a:pt x="105" y="11"/>
                    </a:lnTo>
                    <a:lnTo>
                      <a:pt x="120" y="11"/>
                    </a:lnTo>
                    <a:lnTo>
                      <a:pt x="120" y="11"/>
                    </a:lnTo>
                    <a:lnTo>
                      <a:pt x="120" y="11"/>
                    </a:lnTo>
                    <a:lnTo>
                      <a:pt x="105" y="15"/>
                    </a:lnTo>
                    <a:lnTo>
                      <a:pt x="105" y="15"/>
                    </a:lnTo>
                    <a:lnTo>
                      <a:pt x="105" y="15"/>
                    </a:lnTo>
                    <a:close/>
                    <a:moveTo>
                      <a:pt x="4" y="15"/>
                    </a:moveTo>
                    <a:lnTo>
                      <a:pt x="4" y="11"/>
                    </a:lnTo>
                    <a:lnTo>
                      <a:pt x="19" y="11"/>
                    </a:lnTo>
                    <a:lnTo>
                      <a:pt x="19" y="11"/>
                    </a:lnTo>
                    <a:lnTo>
                      <a:pt x="19" y="11"/>
                    </a:lnTo>
                    <a:lnTo>
                      <a:pt x="4" y="15"/>
                    </a:lnTo>
                    <a:lnTo>
                      <a:pt x="4" y="15"/>
                    </a:lnTo>
                    <a:lnTo>
                      <a:pt x="4" y="15"/>
                    </a:lnTo>
                    <a:close/>
                    <a:moveTo>
                      <a:pt x="4" y="26"/>
                    </a:moveTo>
                    <a:lnTo>
                      <a:pt x="4" y="26"/>
                    </a:lnTo>
                    <a:lnTo>
                      <a:pt x="19" y="26"/>
                    </a:lnTo>
                    <a:lnTo>
                      <a:pt x="19" y="26"/>
                    </a:lnTo>
                    <a:lnTo>
                      <a:pt x="19" y="26"/>
                    </a:lnTo>
                    <a:lnTo>
                      <a:pt x="4" y="30"/>
                    </a:lnTo>
                    <a:lnTo>
                      <a:pt x="4" y="26"/>
                    </a:lnTo>
                    <a:lnTo>
                      <a:pt x="4" y="26"/>
                    </a:lnTo>
                    <a:close/>
                    <a:moveTo>
                      <a:pt x="4" y="41"/>
                    </a:moveTo>
                    <a:lnTo>
                      <a:pt x="4" y="41"/>
                    </a:lnTo>
                    <a:lnTo>
                      <a:pt x="19" y="38"/>
                    </a:lnTo>
                    <a:lnTo>
                      <a:pt x="19" y="38"/>
                    </a:lnTo>
                    <a:lnTo>
                      <a:pt x="19" y="41"/>
                    </a:lnTo>
                    <a:lnTo>
                      <a:pt x="4" y="41"/>
                    </a:lnTo>
                    <a:lnTo>
                      <a:pt x="4" y="41"/>
                    </a:lnTo>
                    <a:lnTo>
                      <a:pt x="4" y="41"/>
                    </a:lnTo>
                    <a:close/>
                    <a:moveTo>
                      <a:pt x="19" y="38"/>
                    </a:moveTo>
                    <a:lnTo>
                      <a:pt x="19" y="38"/>
                    </a:lnTo>
                    <a:lnTo>
                      <a:pt x="19" y="26"/>
                    </a:lnTo>
                    <a:lnTo>
                      <a:pt x="19" y="26"/>
                    </a:lnTo>
                    <a:lnTo>
                      <a:pt x="22" y="26"/>
                    </a:lnTo>
                    <a:lnTo>
                      <a:pt x="22" y="38"/>
                    </a:lnTo>
                    <a:lnTo>
                      <a:pt x="19" y="38"/>
                    </a:lnTo>
                    <a:lnTo>
                      <a:pt x="19" y="38"/>
                    </a:lnTo>
                    <a:close/>
                    <a:moveTo>
                      <a:pt x="4" y="41"/>
                    </a:moveTo>
                    <a:lnTo>
                      <a:pt x="0" y="41"/>
                    </a:lnTo>
                    <a:lnTo>
                      <a:pt x="0" y="30"/>
                    </a:lnTo>
                    <a:lnTo>
                      <a:pt x="4" y="26"/>
                    </a:lnTo>
                    <a:lnTo>
                      <a:pt x="4" y="30"/>
                    </a:lnTo>
                    <a:lnTo>
                      <a:pt x="4" y="41"/>
                    </a:lnTo>
                    <a:lnTo>
                      <a:pt x="4" y="41"/>
                    </a:lnTo>
                    <a:lnTo>
                      <a:pt x="4" y="41"/>
                    </a:lnTo>
                    <a:close/>
                    <a:moveTo>
                      <a:pt x="19" y="26"/>
                    </a:moveTo>
                    <a:lnTo>
                      <a:pt x="19" y="22"/>
                    </a:lnTo>
                    <a:lnTo>
                      <a:pt x="19" y="15"/>
                    </a:lnTo>
                    <a:lnTo>
                      <a:pt x="19" y="11"/>
                    </a:lnTo>
                    <a:lnTo>
                      <a:pt x="22" y="15"/>
                    </a:lnTo>
                    <a:lnTo>
                      <a:pt x="22" y="22"/>
                    </a:lnTo>
                    <a:lnTo>
                      <a:pt x="19" y="26"/>
                    </a:lnTo>
                    <a:lnTo>
                      <a:pt x="19" y="26"/>
                    </a:lnTo>
                    <a:close/>
                    <a:moveTo>
                      <a:pt x="4" y="26"/>
                    </a:moveTo>
                    <a:lnTo>
                      <a:pt x="0" y="26"/>
                    </a:lnTo>
                    <a:lnTo>
                      <a:pt x="0" y="15"/>
                    </a:lnTo>
                    <a:lnTo>
                      <a:pt x="4" y="15"/>
                    </a:lnTo>
                    <a:lnTo>
                      <a:pt x="4" y="15"/>
                    </a:lnTo>
                    <a:lnTo>
                      <a:pt x="4" y="26"/>
                    </a:lnTo>
                    <a:lnTo>
                      <a:pt x="4" y="26"/>
                    </a:lnTo>
                    <a:lnTo>
                      <a:pt x="4" y="26"/>
                    </a:lnTo>
                    <a:close/>
                    <a:moveTo>
                      <a:pt x="26" y="11"/>
                    </a:moveTo>
                    <a:lnTo>
                      <a:pt x="26" y="11"/>
                    </a:lnTo>
                    <a:lnTo>
                      <a:pt x="41" y="7"/>
                    </a:lnTo>
                    <a:lnTo>
                      <a:pt x="41" y="7"/>
                    </a:lnTo>
                    <a:lnTo>
                      <a:pt x="41" y="11"/>
                    </a:lnTo>
                    <a:lnTo>
                      <a:pt x="26" y="11"/>
                    </a:lnTo>
                    <a:lnTo>
                      <a:pt x="26" y="11"/>
                    </a:lnTo>
                    <a:lnTo>
                      <a:pt x="26" y="11"/>
                    </a:lnTo>
                    <a:close/>
                    <a:moveTo>
                      <a:pt x="26" y="26"/>
                    </a:moveTo>
                    <a:lnTo>
                      <a:pt x="26" y="22"/>
                    </a:lnTo>
                    <a:lnTo>
                      <a:pt x="41" y="22"/>
                    </a:lnTo>
                    <a:lnTo>
                      <a:pt x="41" y="22"/>
                    </a:lnTo>
                    <a:lnTo>
                      <a:pt x="41" y="22"/>
                    </a:lnTo>
                    <a:lnTo>
                      <a:pt x="26" y="26"/>
                    </a:lnTo>
                    <a:lnTo>
                      <a:pt x="26" y="26"/>
                    </a:lnTo>
                    <a:lnTo>
                      <a:pt x="26" y="26"/>
                    </a:lnTo>
                    <a:close/>
                    <a:moveTo>
                      <a:pt x="26" y="38"/>
                    </a:moveTo>
                    <a:lnTo>
                      <a:pt x="26" y="38"/>
                    </a:lnTo>
                    <a:lnTo>
                      <a:pt x="41" y="38"/>
                    </a:lnTo>
                    <a:lnTo>
                      <a:pt x="41" y="38"/>
                    </a:lnTo>
                    <a:lnTo>
                      <a:pt x="41" y="38"/>
                    </a:lnTo>
                    <a:lnTo>
                      <a:pt x="26" y="38"/>
                    </a:lnTo>
                    <a:lnTo>
                      <a:pt x="26" y="38"/>
                    </a:lnTo>
                    <a:lnTo>
                      <a:pt x="26" y="38"/>
                    </a:lnTo>
                    <a:close/>
                    <a:moveTo>
                      <a:pt x="41" y="38"/>
                    </a:moveTo>
                    <a:lnTo>
                      <a:pt x="41" y="34"/>
                    </a:lnTo>
                    <a:lnTo>
                      <a:pt x="41" y="22"/>
                    </a:lnTo>
                    <a:lnTo>
                      <a:pt x="41" y="22"/>
                    </a:lnTo>
                    <a:lnTo>
                      <a:pt x="45" y="22"/>
                    </a:lnTo>
                    <a:lnTo>
                      <a:pt x="45" y="34"/>
                    </a:lnTo>
                    <a:lnTo>
                      <a:pt x="41" y="38"/>
                    </a:lnTo>
                    <a:lnTo>
                      <a:pt x="41" y="38"/>
                    </a:lnTo>
                    <a:close/>
                    <a:moveTo>
                      <a:pt x="26" y="38"/>
                    </a:moveTo>
                    <a:lnTo>
                      <a:pt x="26" y="38"/>
                    </a:lnTo>
                    <a:lnTo>
                      <a:pt x="26" y="26"/>
                    </a:lnTo>
                    <a:lnTo>
                      <a:pt x="26" y="26"/>
                    </a:lnTo>
                    <a:lnTo>
                      <a:pt x="26" y="26"/>
                    </a:lnTo>
                    <a:lnTo>
                      <a:pt x="26" y="38"/>
                    </a:lnTo>
                    <a:lnTo>
                      <a:pt x="26" y="38"/>
                    </a:lnTo>
                    <a:lnTo>
                      <a:pt x="26" y="38"/>
                    </a:lnTo>
                    <a:close/>
                    <a:moveTo>
                      <a:pt x="41" y="22"/>
                    </a:moveTo>
                    <a:lnTo>
                      <a:pt x="41" y="22"/>
                    </a:lnTo>
                    <a:lnTo>
                      <a:pt x="41" y="11"/>
                    </a:lnTo>
                    <a:lnTo>
                      <a:pt x="41" y="11"/>
                    </a:lnTo>
                    <a:lnTo>
                      <a:pt x="45" y="11"/>
                    </a:lnTo>
                    <a:lnTo>
                      <a:pt x="45" y="22"/>
                    </a:lnTo>
                    <a:lnTo>
                      <a:pt x="41" y="22"/>
                    </a:lnTo>
                    <a:lnTo>
                      <a:pt x="41" y="22"/>
                    </a:lnTo>
                    <a:close/>
                    <a:moveTo>
                      <a:pt x="26" y="22"/>
                    </a:moveTo>
                    <a:lnTo>
                      <a:pt x="26" y="22"/>
                    </a:lnTo>
                    <a:lnTo>
                      <a:pt x="26" y="11"/>
                    </a:lnTo>
                    <a:lnTo>
                      <a:pt x="26" y="11"/>
                    </a:lnTo>
                    <a:lnTo>
                      <a:pt x="26" y="11"/>
                    </a:lnTo>
                    <a:lnTo>
                      <a:pt x="26" y="22"/>
                    </a:lnTo>
                    <a:lnTo>
                      <a:pt x="26" y="22"/>
                    </a:lnTo>
                    <a:lnTo>
                      <a:pt x="26" y="22"/>
                    </a:lnTo>
                    <a:close/>
                  </a:path>
                </a:pathLst>
              </a:custGeom>
              <a:solidFill>
                <a:srgbClr val="FF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84" name="Freeform 244"/>
              <p:cNvSpPr>
                <a:spLocks noChangeAspect="1"/>
              </p:cNvSpPr>
              <p:nvPr/>
            </p:nvSpPr>
            <p:spPr bwMode="auto">
              <a:xfrm>
                <a:off x="5186" y="2289"/>
                <a:ext cx="8" cy="11"/>
              </a:xfrm>
              <a:custGeom>
                <a:avLst/>
                <a:gdLst/>
                <a:ahLst/>
                <a:cxnLst>
                  <a:cxn ang="0">
                    <a:pos x="8" y="12"/>
                  </a:cxn>
                  <a:cxn ang="0">
                    <a:pos x="8" y="12"/>
                  </a:cxn>
                  <a:cxn ang="0">
                    <a:pos x="0" y="0"/>
                  </a:cxn>
                  <a:cxn ang="0">
                    <a:pos x="0" y="0"/>
                  </a:cxn>
                  <a:cxn ang="0">
                    <a:pos x="0" y="0"/>
                  </a:cxn>
                  <a:cxn ang="0">
                    <a:pos x="8" y="12"/>
                  </a:cxn>
                  <a:cxn ang="0">
                    <a:pos x="8" y="12"/>
                  </a:cxn>
                </a:cxnLst>
                <a:rect l="0" t="0" r="r" b="b"/>
                <a:pathLst>
                  <a:path w="8" h="12">
                    <a:moveTo>
                      <a:pt x="8" y="12"/>
                    </a:moveTo>
                    <a:lnTo>
                      <a:pt x="8" y="12"/>
                    </a:lnTo>
                    <a:lnTo>
                      <a:pt x="0" y="0"/>
                    </a:lnTo>
                    <a:lnTo>
                      <a:pt x="0" y="0"/>
                    </a:lnTo>
                    <a:lnTo>
                      <a:pt x="0" y="0"/>
                    </a:lnTo>
                    <a:lnTo>
                      <a:pt x="8" y="12"/>
                    </a:lnTo>
                    <a:lnTo>
                      <a:pt x="8" y="12"/>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85" name="Freeform 245"/>
              <p:cNvSpPr>
                <a:spLocks noChangeAspect="1"/>
              </p:cNvSpPr>
              <p:nvPr/>
            </p:nvSpPr>
            <p:spPr bwMode="auto">
              <a:xfrm>
                <a:off x="5194" y="2283"/>
                <a:ext cx="11" cy="17"/>
              </a:xfrm>
              <a:custGeom>
                <a:avLst/>
                <a:gdLst/>
                <a:ahLst/>
                <a:cxnLst>
                  <a:cxn ang="0">
                    <a:pos x="4" y="16"/>
                  </a:cxn>
                  <a:cxn ang="0">
                    <a:pos x="0" y="16"/>
                  </a:cxn>
                  <a:cxn ang="0">
                    <a:pos x="11" y="0"/>
                  </a:cxn>
                  <a:cxn ang="0">
                    <a:pos x="11" y="0"/>
                  </a:cxn>
                  <a:cxn ang="0">
                    <a:pos x="11" y="4"/>
                  </a:cxn>
                  <a:cxn ang="0">
                    <a:pos x="4" y="16"/>
                  </a:cxn>
                  <a:cxn ang="0">
                    <a:pos x="4" y="16"/>
                  </a:cxn>
                </a:cxnLst>
                <a:rect l="0" t="0" r="r" b="b"/>
                <a:pathLst>
                  <a:path w="11" h="16">
                    <a:moveTo>
                      <a:pt x="4" y="16"/>
                    </a:moveTo>
                    <a:lnTo>
                      <a:pt x="0" y="16"/>
                    </a:lnTo>
                    <a:lnTo>
                      <a:pt x="11" y="0"/>
                    </a:lnTo>
                    <a:lnTo>
                      <a:pt x="11" y="0"/>
                    </a:lnTo>
                    <a:lnTo>
                      <a:pt x="11" y="4"/>
                    </a:lnTo>
                    <a:lnTo>
                      <a:pt x="4" y="16"/>
                    </a:lnTo>
                    <a:lnTo>
                      <a:pt x="4"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86" name="Freeform 246"/>
              <p:cNvSpPr>
                <a:spLocks noChangeAspect="1"/>
              </p:cNvSpPr>
              <p:nvPr/>
            </p:nvSpPr>
            <p:spPr bwMode="auto">
              <a:xfrm>
                <a:off x="5205" y="2300"/>
                <a:ext cx="0" cy="17"/>
              </a:xfrm>
              <a:custGeom>
                <a:avLst/>
                <a:gdLst/>
                <a:ahLst/>
                <a:cxnLst>
                  <a:cxn ang="0">
                    <a:pos x="0" y="15"/>
                  </a:cxn>
                  <a:cxn ang="0">
                    <a:pos x="0" y="15"/>
                  </a:cxn>
                  <a:cxn ang="0">
                    <a:pos x="0" y="0"/>
                  </a:cxn>
                  <a:cxn ang="0">
                    <a:pos x="0" y="0"/>
                  </a:cxn>
                  <a:cxn ang="0">
                    <a:pos x="0" y="0"/>
                  </a:cxn>
                  <a:cxn ang="0">
                    <a:pos x="0" y="11"/>
                  </a:cxn>
                  <a:cxn ang="0">
                    <a:pos x="0" y="15"/>
                  </a:cxn>
                </a:cxnLst>
                <a:rect l="0" t="0" r="r" b="b"/>
                <a:pathLst>
                  <a:path h="15">
                    <a:moveTo>
                      <a:pt x="0" y="15"/>
                    </a:moveTo>
                    <a:lnTo>
                      <a:pt x="0" y="15"/>
                    </a:lnTo>
                    <a:lnTo>
                      <a:pt x="0" y="0"/>
                    </a:lnTo>
                    <a:lnTo>
                      <a:pt x="0" y="0"/>
                    </a:lnTo>
                    <a:lnTo>
                      <a:pt x="0" y="0"/>
                    </a:lnTo>
                    <a:lnTo>
                      <a:pt x="0" y="11"/>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87" name="Freeform 247"/>
              <p:cNvSpPr>
                <a:spLocks noChangeAspect="1"/>
              </p:cNvSpPr>
              <p:nvPr/>
            </p:nvSpPr>
            <p:spPr bwMode="auto">
              <a:xfrm>
                <a:off x="5183" y="2302"/>
                <a:ext cx="3" cy="17"/>
              </a:xfrm>
              <a:custGeom>
                <a:avLst/>
                <a:gdLst/>
                <a:ahLst/>
                <a:cxnLst>
                  <a:cxn ang="0">
                    <a:pos x="0" y="16"/>
                  </a:cxn>
                  <a:cxn ang="0">
                    <a:pos x="0" y="12"/>
                  </a:cxn>
                  <a:cxn ang="0">
                    <a:pos x="0" y="0"/>
                  </a:cxn>
                  <a:cxn ang="0">
                    <a:pos x="0" y="0"/>
                  </a:cxn>
                  <a:cxn ang="0">
                    <a:pos x="3" y="0"/>
                  </a:cxn>
                  <a:cxn ang="0">
                    <a:pos x="3" y="12"/>
                  </a:cxn>
                  <a:cxn ang="0">
                    <a:pos x="0" y="16"/>
                  </a:cxn>
                </a:cxnLst>
                <a:rect l="0" t="0" r="r" b="b"/>
                <a:pathLst>
                  <a:path w="3" h="16">
                    <a:moveTo>
                      <a:pt x="0" y="16"/>
                    </a:moveTo>
                    <a:lnTo>
                      <a:pt x="0" y="12"/>
                    </a:lnTo>
                    <a:lnTo>
                      <a:pt x="0" y="0"/>
                    </a:lnTo>
                    <a:lnTo>
                      <a:pt x="0" y="0"/>
                    </a:lnTo>
                    <a:lnTo>
                      <a:pt x="3" y="0"/>
                    </a:lnTo>
                    <a:lnTo>
                      <a:pt x="3" y="12"/>
                    </a:lnTo>
                    <a:lnTo>
                      <a:pt x="0"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88" name="Freeform 248"/>
              <p:cNvSpPr>
                <a:spLocks noChangeAspect="1"/>
              </p:cNvSpPr>
              <p:nvPr/>
            </p:nvSpPr>
            <p:spPr bwMode="auto">
              <a:xfrm>
                <a:off x="5205" y="2283"/>
                <a:ext cx="0" cy="17"/>
              </a:xfrm>
              <a:custGeom>
                <a:avLst/>
                <a:gdLst/>
                <a:ahLst/>
                <a:cxnLst>
                  <a:cxn ang="0">
                    <a:pos x="0" y="16"/>
                  </a:cxn>
                  <a:cxn ang="0">
                    <a:pos x="0" y="16"/>
                  </a:cxn>
                  <a:cxn ang="0">
                    <a:pos x="0" y="4"/>
                  </a:cxn>
                  <a:cxn ang="0">
                    <a:pos x="0" y="0"/>
                  </a:cxn>
                  <a:cxn ang="0">
                    <a:pos x="0" y="4"/>
                  </a:cxn>
                  <a:cxn ang="0">
                    <a:pos x="0" y="16"/>
                  </a:cxn>
                  <a:cxn ang="0">
                    <a:pos x="0" y="16"/>
                  </a:cxn>
                </a:cxnLst>
                <a:rect l="0" t="0" r="r" b="b"/>
                <a:pathLst>
                  <a:path h="16">
                    <a:moveTo>
                      <a:pt x="0" y="16"/>
                    </a:moveTo>
                    <a:lnTo>
                      <a:pt x="0" y="16"/>
                    </a:lnTo>
                    <a:lnTo>
                      <a:pt x="0" y="4"/>
                    </a:lnTo>
                    <a:lnTo>
                      <a:pt x="0" y="0"/>
                    </a:lnTo>
                    <a:lnTo>
                      <a:pt x="0" y="4"/>
                    </a:lnTo>
                    <a:lnTo>
                      <a:pt x="0" y="16"/>
                    </a:lnTo>
                    <a:lnTo>
                      <a:pt x="0"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89" name="Freeform 249"/>
              <p:cNvSpPr>
                <a:spLocks noChangeAspect="1"/>
              </p:cNvSpPr>
              <p:nvPr/>
            </p:nvSpPr>
            <p:spPr bwMode="auto">
              <a:xfrm>
                <a:off x="5183" y="2289"/>
                <a:ext cx="3" cy="11"/>
              </a:xfrm>
              <a:custGeom>
                <a:avLst/>
                <a:gdLst/>
                <a:ahLst/>
                <a:cxnLst>
                  <a:cxn ang="0">
                    <a:pos x="0" y="12"/>
                  </a:cxn>
                  <a:cxn ang="0">
                    <a:pos x="0" y="12"/>
                  </a:cxn>
                  <a:cxn ang="0">
                    <a:pos x="0" y="0"/>
                  </a:cxn>
                  <a:cxn ang="0">
                    <a:pos x="0" y="0"/>
                  </a:cxn>
                  <a:cxn ang="0">
                    <a:pos x="3" y="0"/>
                  </a:cxn>
                  <a:cxn ang="0">
                    <a:pos x="3" y="12"/>
                  </a:cxn>
                  <a:cxn ang="0">
                    <a:pos x="0" y="12"/>
                  </a:cxn>
                </a:cxnLst>
                <a:rect l="0" t="0" r="r" b="b"/>
                <a:pathLst>
                  <a:path w="3" h="12">
                    <a:moveTo>
                      <a:pt x="0" y="12"/>
                    </a:moveTo>
                    <a:lnTo>
                      <a:pt x="0" y="12"/>
                    </a:lnTo>
                    <a:lnTo>
                      <a:pt x="0" y="0"/>
                    </a:lnTo>
                    <a:lnTo>
                      <a:pt x="0" y="0"/>
                    </a:lnTo>
                    <a:lnTo>
                      <a:pt x="3" y="0"/>
                    </a:lnTo>
                    <a:lnTo>
                      <a:pt x="3" y="12"/>
                    </a:lnTo>
                    <a:lnTo>
                      <a:pt x="0" y="12"/>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90" name="Freeform 250"/>
              <p:cNvSpPr>
                <a:spLocks noChangeAspect="1"/>
              </p:cNvSpPr>
              <p:nvPr/>
            </p:nvSpPr>
            <p:spPr bwMode="auto">
              <a:xfrm>
                <a:off x="5211" y="2297"/>
                <a:ext cx="19" cy="3"/>
              </a:xfrm>
              <a:custGeom>
                <a:avLst/>
                <a:gdLst/>
                <a:ahLst/>
                <a:cxnLst>
                  <a:cxn ang="0">
                    <a:pos x="0" y="4"/>
                  </a:cxn>
                  <a:cxn ang="0">
                    <a:pos x="0" y="0"/>
                  </a:cxn>
                  <a:cxn ang="0">
                    <a:pos x="15" y="0"/>
                  </a:cxn>
                  <a:cxn ang="0">
                    <a:pos x="18" y="0"/>
                  </a:cxn>
                  <a:cxn ang="0">
                    <a:pos x="15" y="0"/>
                  </a:cxn>
                  <a:cxn ang="0">
                    <a:pos x="0" y="4"/>
                  </a:cxn>
                  <a:cxn ang="0">
                    <a:pos x="0" y="4"/>
                  </a:cxn>
                </a:cxnLst>
                <a:rect l="0" t="0" r="r" b="b"/>
                <a:pathLst>
                  <a:path w="18" h="4">
                    <a:moveTo>
                      <a:pt x="0" y="4"/>
                    </a:moveTo>
                    <a:lnTo>
                      <a:pt x="0" y="0"/>
                    </a:lnTo>
                    <a:lnTo>
                      <a:pt x="15" y="0"/>
                    </a:lnTo>
                    <a:lnTo>
                      <a:pt x="18" y="0"/>
                    </a:lnTo>
                    <a:lnTo>
                      <a:pt x="15" y="0"/>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91" name="Freeform 251"/>
              <p:cNvSpPr>
                <a:spLocks noChangeAspect="1"/>
              </p:cNvSpPr>
              <p:nvPr/>
            </p:nvSpPr>
            <p:spPr bwMode="auto">
              <a:xfrm>
                <a:off x="5230" y="2297"/>
                <a:ext cx="0" cy="14"/>
              </a:xfrm>
              <a:custGeom>
                <a:avLst/>
                <a:gdLst/>
                <a:ahLst/>
                <a:cxnLst>
                  <a:cxn ang="0">
                    <a:pos x="0" y="15"/>
                  </a:cxn>
                  <a:cxn ang="0">
                    <a:pos x="0" y="15"/>
                  </a:cxn>
                  <a:cxn ang="0">
                    <a:pos x="0" y="4"/>
                  </a:cxn>
                  <a:cxn ang="0">
                    <a:pos x="0" y="0"/>
                  </a:cxn>
                  <a:cxn ang="0">
                    <a:pos x="0" y="0"/>
                  </a:cxn>
                  <a:cxn ang="0">
                    <a:pos x="0" y="15"/>
                  </a:cxn>
                  <a:cxn ang="0">
                    <a:pos x="0" y="15"/>
                  </a:cxn>
                </a:cxnLst>
                <a:rect l="0" t="0" r="r" b="b"/>
                <a:pathLst>
                  <a:path h="15">
                    <a:moveTo>
                      <a:pt x="0" y="15"/>
                    </a:moveTo>
                    <a:lnTo>
                      <a:pt x="0" y="15"/>
                    </a:lnTo>
                    <a:lnTo>
                      <a:pt x="0" y="4"/>
                    </a:lnTo>
                    <a:lnTo>
                      <a:pt x="0" y="0"/>
                    </a:lnTo>
                    <a:lnTo>
                      <a:pt x="0" y="0"/>
                    </a:lnTo>
                    <a:lnTo>
                      <a:pt x="0" y="15"/>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92" name="Freeform 252"/>
              <p:cNvSpPr>
                <a:spLocks noChangeAspect="1"/>
              </p:cNvSpPr>
              <p:nvPr/>
            </p:nvSpPr>
            <p:spPr bwMode="auto">
              <a:xfrm>
                <a:off x="5211" y="2300"/>
                <a:ext cx="3" cy="11"/>
              </a:xfrm>
              <a:custGeom>
                <a:avLst/>
                <a:gdLst/>
                <a:ahLst/>
                <a:cxnLst>
                  <a:cxn ang="0">
                    <a:pos x="0" y="11"/>
                  </a:cxn>
                  <a:cxn ang="0">
                    <a:pos x="0" y="11"/>
                  </a:cxn>
                  <a:cxn ang="0">
                    <a:pos x="0" y="0"/>
                  </a:cxn>
                  <a:cxn ang="0">
                    <a:pos x="0" y="0"/>
                  </a:cxn>
                  <a:cxn ang="0">
                    <a:pos x="0" y="0"/>
                  </a:cxn>
                  <a:cxn ang="0">
                    <a:pos x="0" y="11"/>
                  </a:cxn>
                  <a:cxn ang="0">
                    <a:pos x="0" y="11"/>
                  </a:cxn>
                </a:cxnLst>
                <a:rect l="0" t="0" r="r" b="b"/>
                <a:pathLst>
                  <a:path h="11">
                    <a:moveTo>
                      <a:pt x="0" y="11"/>
                    </a:moveTo>
                    <a:lnTo>
                      <a:pt x="0" y="11"/>
                    </a:lnTo>
                    <a:lnTo>
                      <a:pt x="0" y="0"/>
                    </a:lnTo>
                    <a:lnTo>
                      <a:pt x="0" y="0"/>
                    </a:lnTo>
                    <a:lnTo>
                      <a:pt x="0" y="0"/>
                    </a:lnTo>
                    <a:lnTo>
                      <a:pt x="0" y="11"/>
                    </a:lnTo>
                    <a:lnTo>
                      <a:pt x="0" y="11"/>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93" name="Freeform 253"/>
              <p:cNvSpPr>
                <a:spLocks noChangeAspect="1"/>
              </p:cNvSpPr>
              <p:nvPr/>
            </p:nvSpPr>
            <p:spPr bwMode="auto">
              <a:xfrm>
                <a:off x="5230" y="2280"/>
                <a:ext cx="0" cy="17"/>
              </a:xfrm>
              <a:custGeom>
                <a:avLst/>
                <a:gdLst/>
                <a:ahLst/>
                <a:cxnLst>
                  <a:cxn ang="0">
                    <a:pos x="0" y="15"/>
                  </a:cxn>
                  <a:cxn ang="0">
                    <a:pos x="0" y="15"/>
                  </a:cxn>
                  <a:cxn ang="0">
                    <a:pos x="0" y="3"/>
                  </a:cxn>
                  <a:cxn ang="0">
                    <a:pos x="0" y="0"/>
                  </a:cxn>
                  <a:cxn ang="0">
                    <a:pos x="0" y="3"/>
                  </a:cxn>
                  <a:cxn ang="0">
                    <a:pos x="0" y="15"/>
                  </a:cxn>
                  <a:cxn ang="0">
                    <a:pos x="0" y="15"/>
                  </a:cxn>
                </a:cxnLst>
                <a:rect l="0" t="0" r="r" b="b"/>
                <a:pathLst>
                  <a:path h="15">
                    <a:moveTo>
                      <a:pt x="0" y="15"/>
                    </a:moveTo>
                    <a:lnTo>
                      <a:pt x="0" y="15"/>
                    </a:lnTo>
                    <a:lnTo>
                      <a:pt x="0" y="3"/>
                    </a:lnTo>
                    <a:lnTo>
                      <a:pt x="0" y="0"/>
                    </a:lnTo>
                    <a:lnTo>
                      <a:pt x="0" y="3"/>
                    </a:lnTo>
                    <a:lnTo>
                      <a:pt x="0" y="15"/>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94" name="Freeform 254"/>
              <p:cNvSpPr>
                <a:spLocks noChangeAspect="1"/>
              </p:cNvSpPr>
              <p:nvPr/>
            </p:nvSpPr>
            <p:spPr bwMode="auto">
              <a:xfrm>
                <a:off x="5211" y="2283"/>
                <a:ext cx="3" cy="17"/>
              </a:xfrm>
              <a:custGeom>
                <a:avLst/>
                <a:gdLst/>
                <a:ahLst/>
                <a:cxnLst>
                  <a:cxn ang="0">
                    <a:pos x="0" y="16"/>
                  </a:cxn>
                  <a:cxn ang="0">
                    <a:pos x="0" y="12"/>
                  </a:cxn>
                  <a:cxn ang="0">
                    <a:pos x="0" y="4"/>
                  </a:cxn>
                  <a:cxn ang="0">
                    <a:pos x="0" y="0"/>
                  </a:cxn>
                  <a:cxn ang="0">
                    <a:pos x="0" y="0"/>
                  </a:cxn>
                  <a:cxn ang="0">
                    <a:pos x="0" y="12"/>
                  </a:cxn>
                  <a:cxn ang="0">
                    <a:pos x="0" y="16"/>
                  </a:cxn>
                </a:cxnLst>
                <a:rect l="0" t="0" r="r" b="b"/>
                <a:pathLst>
                  <a:path h="16">
                    <a:moveTo>
                      <a:pt x="0" y="16"/>
                    </a:moveTo>
                    <a:lnTo>
                      <a:pt x="0" y="12"/>
                    </a:lnTo>
                    <a:lnTo>
                      <a:pt x="0" y="4"/>
                    </a:lnTo>
                    <a:lnTo>
                      <a:pt x="0" y="0"/>
                    </a:lnTo>
                    <a:lnTo>
                      <a:pt x="0" y="0"/>
                    </a:lnTo>
                    <a:lnTo>
                      <a:pt x="0" y="12"/>
                    </a:lnTo>
                    <a:lnTo>
                      <a:pt x="0"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95" name="Freeform 255"/>
              <p:cNvSpPr>
                <a:spLocks noChangeAspect="1"/>
              </p:cNvSpPr>
              <p:nvPr/>
            </p:nvSpPr>
            <p:spPr bwMode="auto">
              <a:xfrm>
                <a:off x="5233" y="2308"/>
                <a:ext cx="17" cy="0"/>
              </a:xfrm>
              <a:custGeom>
                <a:avLst/>
                <a:gdLst/>
                <a:ahLst/>
                <a:cxnLst>
                  <a:cxn ang="0">
                    <a:pos x="0" y="0"/>
                  </a:cxn>
                  <a:cxn ang="0">
                    <a:pos x="0" y="0"/>
                  </a:cxn>
                  <a:cxn ang="0">
                    <a:pos x="15" y="0"/>
                  </a:cxn>
                  <a:cxn ang="0">
                    <a:pos x="15" y="0"/>
                  </a:cxn>
                  <a:cxn ang="0">
                    <a:pos x="15" y="0"/>
                  </a:cxn>
                  <a:cxn ang="0">
                    <a:pos x="0" y="0"/>
                  </a:cxn>
                  <a:cxn ang="0">
                    <a:pos x="0" y="0"/>
                  </a:cxn>
                </a:cxnLst>
                <a:rect l="0" t="0" r="r" b="b"/>
                <a:pathLst>
                  <a:path w="15">
                    <a:moveTo>
                      <a:pt x="0" y="0"/>
                    </a:moveTo>
                    <a:lnTo>
                      <a:pt x="0" y="0"/>
                    </a:lnTo>
                    <a:lnTo>
                      <a:pt x="15" y="0"/>
                    </a:lnTo>
                    <a:lnTo>
                      <a:pt x="15" y="0"/>
                    </a:lnTo>
                    <a:lnTo>
                      <a:pt x="15" y="0"/>
                    </a:lnTo>
                    <a:lnTo>
                      <a:pt x="0" y="0"/>
                    </a:lnTo>
                    <a:lnTo>
                      <a:pt x="0" y="0"/>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96" name="Freeform 256"/>
              <p:cNvSpPr>
                <a:spLocks noChangeAspect="1"/>
              </p:cNvSpPr>
              <p:nvPr/>
            </p:nvSpPr>
            <p:spPr bwMode="auto">
              <a:xfrm>
                <a:off x="5233" y="2297"/>
                <a:ext cx="17" cy="11"/>
              </a:xfrm>
              <a:custGeom>
                <a:avLst/>
                <a:gdLst/>
                <a:ahLst/>
                <a:cxnLst>
                  <a:cxn ang="0">
                    <a:pos x="0" y="11"/>
                  </a:cxn>
                  <a:cxn ang="0">
                    <a:pos x="0" y="11"/>
                  </a:cxn>
                  <a:cxn ang="0">
                    <a:pos x="15" y="0"/>
                  </a:cxn>
                  <a:cxn ang="0">
                    <a:pos x="15" y="0"/>
                  </a:cxn>
                  <a:cxn ang="0">
                    <a:pos x="15" y="0"/>
                  </a:cxn>
                  <a:cxn ang="0">
                    <a:pos x="4" y="11"/>
                  </a:cxn>
                  <a:cxn ang="0">
                    <a:pos x="0" y="11"/>
                  </a:cxn>
                </a:cxnLst>
                <a:rect l="0" t="0" r="r" b="b"/>
                <a:pathLst>
                  <a:path w="15" h="11">
                    <a:moveTo>
                      <a:pt x="0" y="11"/>
                    </a:moveTo>
                    <a:lnTo>
                      <a:pt x="0" y="11"/>
                    </a:lnTo>
                    <a:lnTo>
                      <a:pt x="15" y="0"/>
                    </a:lnTo>
                    <a:lnTo>
                      <a:pt x="15" y="0"/>
                    </a:lnTo>
                    <a:lnTo>
                      <a:pt x="15" y="0"/>
                    </a:lnTo>
                    <a:lnTo>
                      <a:pt x="4" y="11"/>
                    </a:lnTo>
                    <a:lnTo>
                      <a:pt x="0" y="11"/>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97" name="Freeform 257"/>
              <p:cNvSpPr>
                <a:spLocks noChangeAspect="1"/>
              </p:cNvSpPr>
              <p:nvPr/>
            </p:nvSpPr>
            <p:spPr bwMode="auto">
              <a:xfrm>
                <a:off x="5233" y="2291"/>
                <a:ext cx="17" cy="6"/>
              </a:xfrm>
              <a:custGeom>
                <a:avLst/>
                <a:gdLst/>
                <a:ahLst/>
                <a:cxnLst>
                  <a:cxn ang="0">
                    <a:pos x="0" y="4"/>
                  </a:cxn>
                  <a:cxn ang="0">
                    <a:pos x="0" y="4"/>
                  </a:cxn>
                  <a:cxn ang="0">
                    <a:pos x="15" y="0"/>
                  </a:cxn>
                  <a:cxn ang="0">
                    <a:pos x="15" y="0"/>
                  </a:cxn>
                  <a:cxn ang="0">
                    <a:pos x="15" y="4"/>
                  </a:cxn>
                  <a:cxn ang="0">
                    <a:pos x="0" y="4"/>
                  </a:cxn>
                  <a:cxn ang="0">
                    <a:pos x="0" y="4"/>
                  </a:cxn>
                </a:cxnLst>
                <a:rect l="0" t="0" r="r" b="b"/>
                <a:pathLst>
                  <a:path w="15" h="4">
                    <a:moveTo>
                      <a:pt x="0" y="4"/>
                    </a:moveTo>
                    <a:lnTo>
                      <a:pt x="0" y="4"/>
                    </a:lnTo>
                    <a:lnTo>
                      <a:pt x="15" y="0"/>
                    </a:lnTo>
                    <a:lnTo>
                      <a:pt x="15" y="0"/>
                    </a:lnTo>
                    <a:lnTo>
                      <a:pt x="15" y="4"/>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98" name="Freeform 258"/>
              <p:cNvSpPr>
                <a:spLocks noChangeAspect="1"/>
              </p:cNvSpPr>
              <p:nvPr/>
            </p:nvSpPr>
            <p:spPr bwMode="auto">
              <a:xfrm>
                <a:off x="5133" y="2291"/>
                <a:ext cx="14" cy="6"/>
              </a:xfrm>
              <a:custGeom>
                <a:avLst/>
                <a:gdLst/>
                <a:ahLst/>
                <a:cxnLst>
                  <a:cxn ang="0">
                    <a:pos x="0" y="4"/>
                  </a:cxn>
                  <a:cxn ang="0">
                    <a:pos x="0" y="0"/>
                  </a:cxn>
                  <a:cxn ang="0">
                    <a:pos x="15" y="0"/>
                  </a:cxn>
                  <a:cxn ang="0">
                    <a:pos x="15" y="0"/>
                  </a:cxn>
                  <a:cxn ang="0">
                    <a:pos x="15" y="0"/>
                  </a:cxn>
                  <a:cxn ang="0">
                    <a:pos x="0" y="4"/>
                  </a:cxn>
                  <a:cxn ang="0">
                    <a:pos x="0" y="4"/>
                  </a:cxn>
                </a:cxnLst>
                <a:rect l="0" t="0" r="r" b="b"/>
                <a:pathLst>
                  <a:path w="15" h="4">
                    <a:moveTo>
                      <a:pt x="0" y="4"/>
                    </a:moveTo>
                    <a:lnTo>
                      <a:pt x="0" y="0"/>
                    </a:lnTo>
                    <a:lnTo>
                      <a:pt x="15" y="0"/>
                    </a:lnTo>
                    <a:lnTo>
                      <a:pt x="15" y="0"/>
                    </a:lnTo>
                    <a:lnTo>
                      <a:pt x="15" y="0"/>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099" name="Freeform 259"/>
              <p:cNvSpPr>
                <a:spLocks noChangeAspect="1"/>
              </p:cNvSpPr>
              <p:nvPr/>
            </p:nvSpPr>
            <p:spPr bwMode="auto">
              <a:xfrm>
                <a:off x="5133" y="2308"/>
                <a:ext cx="14" cy="0"/>
              </a:xfrm>
              <a:custGeom>
                <a:avLst/>
                <a:gdLst/>
                <a:ahLst/>
                <a:cxnLst>
                  <a:cxn ang="0">
                    <a:pos x="0" y="0"/>
                  </a:cxn>
                  <a:cxn ang="0">
                    <a:pos x="0" y="0"/>
                  </a:cxn>
                  <a:cxn ang="0">
                    <a:pos x="15" y="0"/>
                  </a:cxn>
                  <a:cxn ang="0">
                    <a:pos x="15" y="0"/>
                  </a:cxn>
                  <a:cxn ang="0">
                    <a:pos x="15" y="0"/>
                  </a:cxn>
                  <a:cxn ang="0">
                    <a:pos x="0" y="0"/>
                  </a:cxn>
                  <a:cxn ang="0">
                    <a:pos x="0" y="0"/>
                  </a:cxn>
                </a:cxnLst>
                <a:rect l="0" t="0" r="r" b="b"/>
                <a:pathLst>
                  <a:path w="15">
                    <a:moveTo>
                      <a:pt x="0" y="0"/>
                    </a:moveTo>
                    <a:lnTo>
                      <a:pt x="0" y="0"/>
                    </a:lnTo>
                    <a:lnTo>
                      <a:pt x="15" y="0"/>
                    </a:lnTo>
                    <a:lnTo>
                      <a:pt x="15" y="0"/>
                    </a:lnTo>
                    <a:lnTo>
                      <a:pt x="15" y="0"/>
                    </a:lnTo>
                    <a:lnTo>
                      <a:pt x="0" y="0"/>
                    </a:lnTo>
                    <a:lnTo>
                      <a:pt x="0" y="0"/>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00" name="Freeform 260"/>
              <p:cNvSpPr>
                <a:spLocks noChangeAspect="1"/>
              </p:cNvSpPr>
              <p:nvPr/>
            </p:nvSpPr>
            <p:spPr bwMode="auto">
              <a:xfrm>
                <a:off x="5133" y="2319"/>
                <a:ext cx="14" cy="3"/>
              </a:xfrm>
              <a:custGeom>
                <a:avLst/>
                <a:gdLst/>
                <a:ahLst/>
                <a:cxnLst>
                  <a:cxn ang="0">
                    <a:pos x="0" y="3"/>
                  </a:cxn>
                  <a:cxn ang="0">
                    <a:pos x="0" y="3"/>
                  </a:cxn>
                  <a:cxn ang="0">
                    <a:pos x="15" y="0"/>
                  </a:cxn>
                  <a:cxn ang="0">
                    <a:pos x="15" y="0"/>
                  </a:cxn>
                  <a:cxn ang="0">
                    <a:pos x="15" y="3"/>
                  </a:cxn>
                  <a:cxn ang="0">
                    <a:pos x="0" y="3"/>
                  </a:cxn>
                  <a:cxn ang="0">
                    <a:pos x="0" y="3"/>
                  </a:cxn>
                </a:cxnLst>
                <a:rect l="0" t="0" r="r" b="b"/>
                <a:pathLst>
                  <a:path w="15" h="3">
                    <a:moveTo>
                      <a:pt x="0" y="3"/>
                    </a:moveTo>
                    <a:lnTo>
                      <a:pt x="0" y="3"/>
                    </a:lnTo>
                    <a:lnTo>
                      <a:pt x="15" y="0"/>
                    </a:lnTo>
                    <a:lnTo>
                      <a:pt x="15" y="0"/>
                    </a:lnTo>
                    <a:lnTo>
                      <a:pt x="15" y="3"/>
                    </a:lnTo>
                    <a:lnTo>
                      <a:pt x="0" y="3"/>
                    </a:lnTo>
                    <a:lnTo>
                      <a:pt x="0" y="3"/>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01" name="Freeform 261"/>
              <p:cNvSpPr>
                <a:spLocks noChangeAspect="1"/>
              </p:cNvSpPr>
              <p:nvPr/>
            </p:nvSpPr>
            <p:spPr bwMode="auto">
              <a:xfrm>
                <a:off x="5147" y="2308"/>
                <a:ext cx="3" cy="11"/>
              </a:xfrm>
              <a:custGeom>
                <a:avLst/>
                <a:gdLst/>
                <a:ahLst/>
                <a:cxnLst>
                  <a:cxn ang="0">
                    <a:pos x="0" y="12"/>
                  </a:cxn>
                  <a:cxn ang="0">
                    <a:pos x="0" y="12"/>
                  </a:cxn>
                  <a:cxn ang="0">
                    <a:pos x="0" y="0"/>
                  </a:cxn>
                  <a:cxn ang="0">
                    <a:pos x="0" y="0"/>
                  </a:cxn>
                  <a:cxn ang="0">
                    <a:pos x="0" y="0"/>
                  </a:cxn>
                  <a:cxn ang="0">
                    <a:pos x="0" y="12"/>
                  </a:cxn>
                  <a:cxn ang="0">
                    <a:pos x="0" y="12"/>
                  </a:cxn>
                </a:cxnLst>
                <a:rect l="0" t="0" r="r" b="b"/>
                <a:pathLst>
                  <a:path h="12">
                    <a:moveTo>
                      <a:pt x="0" y="12"/>
                    </a:moveTo>
                    <a:lnTo>
                      <a:pt x="0" y="12"/>
                    </a:lnTo>
                    <a:lnTo>
                      <a:pt x="0" y="0"/>
                    </a:lnTo>
                    <a:lnTo>
                      <a:pt x="0" y="0"/>
                    </a:lnTo>
                    <a:lnTo>
                      <a:pt x="0" y="0"/>
                    </a:lnTo>
                    <a:lnTo>
                      <a:pt x="0" y="12"/>
                    </a:lnTo>
                    <a:lnTo>
                      <a:pt x="0" y="12"/>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02" name="Freeform 262"/>
              <p:cNvSpPr>
                <a:spLocks noChangeAspect="1"/>
              </p:cNvSpPr>
              <p:nvPr/>
            </p:nvSpPr>
            <p:spPr bwMode="auto">
              <a:xfrm>
                <a:off x="5130" y="2308"/>
                <a:ext cx="3" cy="14"/>
              </a:xfrm>
              <a:custGeom>
                <a:avLst/>
                <a:gdLst/>
                <a:ahLst/>
                <a:cxnLst>
                  <a:cxn ang="0">
                    <a:pos x="4" y="15"/>
                  </a:cxn>
                  <a:cxn ang="0">
                    <a:pos x="0" y="15"/>
                  </a:cxn>
                  <a:cxn ang="0">
                    <a:pos x="0" y="4"/>
                  </a:cxn>
                  <a:cxn ang="0">
                    <a:pos x="4" y="0"/>
                  </a:cxn>
                  <a:cxn ang="0">
                    <a:pos x="4" y="4"/>
                  </a:cxn>
                  <a:cxn ang="0">
                    <a:pos x="4" y="15"/>
                  </a:cxn>
                  <a:cxn ang="0">
                    <a:pos x="4" y="15"/>
                  </a:cxn>
                </a:cxnLst>
                <a:rect l="0" t="0" r="r" b="b"/>
                <a:pathLst>
                  <a:path w="4" h="15">
                    <a:moveTo>
                      <a:pt x="4" y="15"/>
                    </a:moveTo>
                    <a:lnTo>
                      <a:pt x="0" y="15"/>
                    </a:lnTo>
                    <a:lnTo>
                      <a:pt x="0" y="4"/>
                    </a:lnTo>
                    <a:lnTo>
                      <a:pt x="4" y="0"/>
                    </a:lnTo>
                    <a:lnTo>
                      <a:pt x="4" y="4"/>
                    </a:lnTo>
                    <a:lnTo>
                      <a:pt x="4" y="15"/>
                    </a:lnTo>
                    <a:lnTo>
                      <a:pt x="4"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03" name="Freeform 263"/>
              <p:cNvSpPr>
                <a:spLocks noChangeAspect="1"/>
              </p:cNvSpPr>
              <p:nvPr/>
            </p:nvSpPr>
            <p:spPr bwMode="auto">
              <a:xfrm>
                <a:off x="5147" y="2291"/>
                <a:ext cx="3" cy="17"/>
              </a:xfrm>
              <a:custGeom>
                <a:avLst/>
                <a:gdLst/>
                <a:ahLst/>
                <a:cxnLst>
                  <a:cxn ang="0">
                    <a:pos x="0" y="15"/>
                  </a:cxn>
                  <a:cxn ang="0">
                    <a:pos x="0" y="11"/>
                  </a:cxn>
                  <a:cxn ang="0">
                    <a:pos x="0" y="4"/>
                  </a:cxn>
                  <a:cxn ang="0">
                    <a:pos x="0" y="0"/>
                  </a:cxn>
                  <a:cxn ang="0">
                    <a:pos x="0" y="4"/>
                  </a:cxn>
                  <a:cxn ang="0">
                    <a:pos x="0" y="11"/>
                  </a:cxn>
                  <a:cxn ang="0">
                    <a:pos x="0" y="15"/>
                  </a:cxn>
                </a:cxnLst>
                <a:rect l="0" t="0" r="r" b="b"/>
                <a:pathLst>
                  <a:path h="15">
                    <a:moveTo>
                      <a:pt x="0" y="15"/>
                    </a:moveTo>
                    <a:lnTo>
                      <a:pt x="0" y="11"/>
                    </a:lnTo>
                    <a:lnTo>
                      <a:pt x="0" y="4"/>
                    </a:lnTo>
                    <a:lnTo>
                      <a:pt x="0" y="0"/>
                    </a:lnTo>
                    <a:lnTo>
                      <a:pt x="0" y="4"/>
                    </a:lnTo>
                    <a:lnTo>
                      <a:pt x="0" y="11"/>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04" name="Freeform 264"/>
              <p:cNvSpPr>
                <a:spLocks noChangeAspect="1"/>
              </p:cNvSpPr>
              <p:nvPr/>
            </p:nvSpPr>
            <p:spPr bwMode="auto">
              <a:xfrm>
                <a:off x="5130" y="2297"/>
                <a:ext cx="3" cy="11"/>
              </a:xfrm>
              <a:custGeom>
                <a:avLst/>
                <a:gdLst/>
                <a:ahLst/>
                <a:cxnLst>
                  <a:cxn ang="0">
                    <a:pos x="4" y="11"/>
                  </a:cxn>
                  <a:cxn ang="0">
                    <a:pos x="0" y="11"/>
                  </a:cxn>
                  <a:cxn ang="0">
                    <a:pos x="0" y="0"/>
                  </a:cxn>
                  <a:cxn ang="0">
                    <a:pos x="4" y="0"/>
                  </a:cxn>
                  <a:cxn ang="0">
                    <a:pos x="4" y="0"/>
                  </a:cxn>
                  <a:cxn ang="0">
                    <a:pos x="4" y="11"/>
                  </a:cxn>
                  <a:cxn ang="0">
                    <a:pos x="4" y="11"/>
                  </a:cxn>
                </a:cxnLst>
                <a:rect l="0" t="0" r="r" b="b"/>
                <a:pathLst>
                  <a:path w="4" h="11">
                    <a:moveTo>
                      <a:pt x="4" y="11"/>
                    </a:moveTo>
                    <a:lnTo>
                      <a:pt x="0" y="11"/>
                    </a:lnTo>
                    <a:lnTo>
                      <a:pt x="0" y="0"/>
                    </a:lnTo>
                    <a:lnTo>
                      <a:pt x="4" y="0"/>
                    </a:lnTo>
                    <a:lnTo>
                      <a:pt x="4" y="0"/>
                    </a:lnTo>
                    <a:lnTo>
                      <a:pt x="4" y="11"/>
                    </a:lnTo>
                    <a:lnTo>
                      <a:pt x="4" y="11"/>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05" name="Freeform 265"/>
              <p:cNvSpPr>
                <a:spLocks noChangeAspect="1"/>
              </p:cNvSpPr>
              <p:nvPr/>
            </p:nvSpPr>
            <p:spPr bwMode="auto">
              <a:xfrm>
                <a:off x="5155" y="2289"/>
                <a:ext cx="14" cy="3"/>
              </a:xfrm>
              <a:custGeom>
                <a:avLst/>
                <a:gdLst/>
                <a:ahLst/>
                <a:cxnLst>
                  <a:cxn ang="0">
                    <a:pos x="0" y="4"/>
                  </a:cxn>
                  <a:cxn ang="0">
                    <a:pos x="0" y="4"/>
                  </a:cxn>
                  <a:cxn ang="0">
                    <a:pos x="15" y="0"/>
                  </a:cxn>
                  <a:cxn ang="0">
                    <a:pos x="15" y="0"/>
                  </a:cxn>
                  <a:cxn ang="0">
                    <a:pos x="15" y="4"/>
                  </a:cxn>
                  <a:cxn ang="0">
                    <a:pos x="0" y="4"/>
                  </a:cxn>
                  <a:cxn ang="0">
                    <a:pos x="0" y="4"/>
                  </a:cxn>
                </a:cxnLst>
                <a:rect l="0" t="0" r="r" b="b"/>
                <a:pathLst>
                  <a:path w="15" h="4">
                    <a:moveTo>
                      <a:pt x="0" y="4"/>
                    </a:moveTo>
                    <a:lnTo>
                      <a:pt x="0" y="4"/>
                    </a:lnTo>
                    <a:lnTo>
                      <a:pt x="15" y="0"/>
                    </a:lnTo>
                    <a:lnTo>
                      <a:pt x="15" y="0"/>
                    </a:lnTo>
                    <a:lnTo>
                      <a:pt x="15" y="4"/>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06" name="Freeform 266"/>
              <p:cNvSpPr>
                <a:spLocks noChangeAspect="1"/>
              </p:cNvSpPr>
              <p:nvPr/>
            </p:nvSpPr>
            <p:spPr bwMode="auto">
              <a:xfrm>
                <a:off x="5155" y="2302"/>
                <a:ext cx="14" cy="6"/>
              </a:xfrm>
              <a:custGeom>
                <a:avLst/>
                <a:gdLst/>
                <a:ahLst/>
                <a:cxnLst>
                  <a:cxn ang="0">
                    <a:pos x="0" y="4"/>
                  </a:cxn>
                  <a:cxn ang="0">
                    <a:pos x="0" y="0"/>
                  </a:cxn>
                  <a:cxn ang="0">
                    <a:pos x="15" y="0"/>
                  </a:cxn>
                  <a:cxn ang="0">
                    <a:pos x="15" y="0"/>
                  </a:cxn>
                  <a:cxn ang="0">
                    <a:pos x="15" y="0"/>
                  </a:cxn>
                  <a:cxn ang="0">
                    <a:pos x="0" y="4"/>
                  </a:cxn>
                  <a:cxn ang="0">
                    <a:pos x="0" y="4"/>
                  </a:cxn>
                </a:cxnLst>
                <a:rect l="0" t="0" r="r" b="b"/>
                <a:pathLst>
                  <a:path w="15" h="4">
                    <a:moveTo>
                      <a:pt x="0" y="4"/>
                    </a:moveTo>
                    <a:lnTo>
                      <a:pt x="0" y="0"/>
                    </a:lnTo>
                    <a:lnTo>
                      <a:pt x="15" y="0"/>
                    </a:lnTo>
                    <a:lnTo>
                      <a:pt x="15" y="0"/>
                    </a:lnTo>
                    <a:lnTo>
                      <a:pt x="15" y="0"/>
                    </a:lnTo>
                    <a:lnTo>
                      <a:pt x="0" y="4"/>
                    </a:lnTo>
                    <a:lnTo>
                      <a:pt x="0" y="4"/>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07" name="Freeform 267"/>
              <p:cNvSpPr>
                <a:spLocks noChangeAspect="1"/>
              </p:cNvSpPr>
              <p:nvPr/>
            </p:nvSpPr>
            <p:spPr bwMode="auto">
              <a:xfrm>
                <a:off x="5155" y="2319"/>
                <a:ext cx="14" cy="0"/>
              </a:xfrm>
              <a:custGeom>
                <a:avLst/>
                <a:gdLst/>
                <a:ahLst/>
                <a:cxnLst>
                  <a:cxn ang="0">
                    <a:pos x="0" y="0"/>
                  </a:cxn>
                  <a:cxn ang="0">
                    <a:pos x="0" y="0"/>
                  </a:cxn>
                  <a:cxn ang="0">
                    <a:pos x="15" y="0"/>
                  </a:cxn>
                  <a:cxn ang="0">
                    <a:pos x="15" y="0"/>
                  </a:cxn>
                  <a:cxn ang="0">
                    <a:pos x="15" y="0"/>
                  </a:cxn>
                  <a:cxn ang="0">
                    <a:pos x="0" y="0"/>
                  </a:cxn>
                  <a:cxn ang="0">
                    <a:pos x="0" y="0"/>
                  </a:cxn>
                </a:cxnLst>
                <a:rect l="0" t="0" r="r" b="b"/>
                <a:pathLst>
                  <a:path w="15">
                    <a:moveTo>
                      <a:pt x="0" y="0"/>
                    </a:moveTo>
                    <a:lnTo>
                      <a:pt x="0" y="0"/>
                    </a:lnTo>
                    <a:lnTo>
                      <a:pt x="15" y="0"/>
                    </a:lnTo>
                    <a:lnTo>
                      <a:pt x="15" y="0"/>
                    </a:lnTo>
                    <a:lnTo>
                      <a:pt x="15" y="0"/>
                    </a:lnTo>
                    <a:lnTo>
                      <a:pt x="0" y="0"/>
                    </a:lnTo>
                    <a:lnTo>
                      <a:pt x="0" y="0"/>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08" name="Freeform 268"/>
              <p:cNvSpPr>
                <a:spLocks noChangeAspect="1"/>
              </p:cNvSpPr>
              <p:nvPr/>
            </p:nvSpPr>
            <p:spPr bwMode="auto">
              <a:xfrm>
                <a:off x="5169" y="2302"/>
                <a:ext cx="6" cy="17"/>
              </a:xfrm>
              <a:custGeom>
                <a:avLst/>
                <a:gdLst/>
                <a:ahLst/>
                <a:cxnLst>
                  <a:cxn ang="0">
                    <a:pos x="0" y="16"/>
                  </a:cxn>
                  <a:cxn ang="0">
                    <a:pos x="0" y="12"/>
                  </a:cxn>
                  <a:cxn ang="0">
                    <a:pos x="0" y="4"/>
                  </a:cxn>
                  <a:cxn ang="0">
                    <a:pos x="0" y="0"/>
                  </a:cxn>
                  <a:cxn ang="0">
                    <a:pos x="4" y="0"/>
                  </a:cxn>
                  <a:cxn ang="0">
                    <a:pos x="4" y="12"/>
                  </a:cxn>
                  <a:cxn ang="0">
                    <a:pos x="0" y="16"/>
                  </a:cxn>
                </a:cxnLst>
                <a:rect l="0" t="0" r="r" b="b"/>
                <a:pathLst>
                  <a:path w="4" h="16">
                    <a:moveTo>
                      <a:pt x="0" y="16"/>
                    </a:moveTo>
                    <a:lnTo>
                      <a:pt x="0" y="12"/>
                    </a:lnTo>
                    <a:lnTo>
                      <a:pt x="0" y="4"/>
                    </a:lnTo>
                    <a:lnTo>
                      <a:pt x="0" y="0"/>
                    </a:lnTo>
                    <a:lnTo>
                      <a:pt x="4" y="0"/>
                    </a:lnTo>
                    <a:lnTo>
                      <a:pt x="4" y="12"/>
                    </a:lnTo>
                    <a:lnTo>
                      <a:pt x="0" y="16"/>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09" name="Freeform 269"/>
              <p:cNvSpPr>
                <a:spLocks noChangeAspect="1"/>
              </p:cNvSpPr>
              <p:nvPr/>
            </p:nvSpPr>
            <p:spPr bwMode="auto">
              <a:xfrm>
                <a:off x="5155" y="2308"/>
                <a:ext cx="0" cy="11"/>
              </a:xfrm>
              <a:custGeom>
                <a:avLst/>
                <a:gdLst/>
                <a:ahLst/>
                <a:cxnLst>
                  <a:cxn ang="0">
                    <a:pos x="0" y="12"/>
                  </a:cxn>
                  <a:cxn ang="0">
                    <a:pos x="0" y="12"/>
                  </a:cxn>
                  <a:cxn ang="0">
                    <a:pos x="0" y="0"/>
                  </a:cxn>
                  <a:cxn ang="0">
                    <a:pos x="0" y="0"/>
                  </a:cxn>
                  <a:cxn ang="0">
                    <a:pos x="0" y="0"/>
                  </a:cxn>
                  <a:cxn ang="0">
                    <a:pos x="0" y="12"/>
                  </a:cxn>
                  <a:cxn ang="0">
                    <a:pos x="0" y="12"/>
                  </a:cxn>
                </a:cxnLst>
                <a:rect l="0" t="0" r="r" b="b"/>
                <a:pathLst>
                  <a:path h="12">
                    <a:moveTo>
                      <a:pt x="0" y="12"/>
                    </a:moveTo>
                    <a:lnTo>
                      <a:pt x="0" y="12"/>
                    </a:lnTo>
                    <a:lnTo>
                      <a:pt x="0" y="0"/>
                    </a:lnTo>
                    <a:lnTo>
                      <a:pt x="0" y="0"/>
                    </a:lnTo>
                    <a:lnTo>
                      <a:pt x="0" y="0"/>
                    </a:lnTo>
                    <a:lnTo>
                      <a:pt x="0" y="12"/>
                    </a:lnTo>
                    <a:lnTo>
                      <a:pt x="0" y="12"/>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10" name="Freeform 270"/>
              <p:cNvSpPr>
                <a:spLocks noChangeAspect="1"/>
              </p:cNvSpPr>
              <p:nvPr/>
            </p:nvSpPr>
            <p:spPr bwMode="auto">
              <a:xfrm>
                <a:off x="5169" y="2289"/>
                <a:ext cx="6" cy="14"/>
              </a:xfrm>
              <a:custGeom>
                <a:avLst/>
                <a:gdLst/>
                <a:ahLst/>
                <a:cxnLst>
                  <a:cxn ang="0">
                    <a:pos x="0" y="15"/>
                  </a:cxn>
                  <a:cxn ang="0">
                    <a:pos x="0" y="15"/>
                  </a:cxn>
                  <a:cxn ang="0">
                    <a:pos x="0" y="4"/>
                  </a:cxn>
                  <a:cxn ang="0">
                    <a:pos x="0" y="0"/>
                  </a:cxn>
                  <a:cxn ang="0">
                    <a:pos x="4" y="4"/>
                  </a:cxn>
                  <a:cxn ang="0">
                    <a:pos x="4" y="15"/>
                  </a:cxn>
                  <a:cxn ang="0">
                    <a:pos x="0" y="15"/>
                  </a:cxn>
                </a:cxnLst>
                <a:rect l="0" t="0" r="r" b="b"/>
                <a:pathLst>
                  <a:path w="4" h="15">
                    <a:moveTo>
                      <a:pt x="0" y="15"/>
                    </a:moveTo>
                    <a:lnTo>
                      <a:pt x="0" y="15"/>
                    </a:lnTo>
                    <a:lnTo>
                      <a:pt x="0" y="4"/>
                    </a:lnTo>
                    <a:lnTo>
                      <a:pt x="0" y="0"/>
                    </a:lnTo>
                    <a:lnTo>
                      <a:pt x="4" y="4"/>
                    </a:lnTo>
                    <a:lnTo>
                      <a:pt x="4" y="15"/>
                    </a:lnTo>
                    <a:lnTo>
                      <a:pt x="0" y="15"/>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11" name="Freeform 271"/>
              <p:cNvSpPr>
                <a:spLocks noChangeAspect="1"/>
              </p:cNvSpPr>
              <p:nvPr/>
            </p:nvSpPr>
            <p:spPr bwMode="auto">
              <a:xfrm>
                <a:off x="5155" y="2291"/>
                <a:ext cx="0" cy="11"/>
              </a:xfrm>
              <a:custGeom>
                <a:avLst/>
                <a:gdLst/>
                <a:ahLst/>
                <a:cxnLst>
                  <a:cxn ang="0">
                    <a:pos x="0" y="11"/>
                  </a:cxn>
                  <a:cxn ang="0">
                    <a:pos x="0" y="11"/>
                  </a:cxn>
                  <a:cxn ang="0">
                    <a:pos x="0" y="0"/>
                  </a:cxn>
                  <a:cxn ang="0">
                    <a:pos x="0" y="0"/>
                  </a:cxn>
                  <a:cxn ang="0">
                    <a:pos x="0" y="0"/>
                  </a:cxn>
                  <a:cxn ang="0">
                    <a:pos x="0" y="11"/>
                  </a:cxn>
                  <a:cxn ang="0">
                    <a:pos x="0" y="11"/>
                  </a:cxn>
                </a:cxnLst>
                <a:rect l="0" t="0" r="r" b="b"/>
                <a:pathLst>
                  <a:path h="11">
                    <a:moveTo>
                      <a:pt x="0" y="11"/>
                    </a:moveTo>
                    <a:lnTo>
                      <a:pt x="0" y="11"/>
                    </a:lnTo>
                    <a:lnTo>
                      <a:pt x="0" y="0"/>
                    </a:lnTo>
                    <a:lnTo>
                      <a:pt x="0" y="0"/>
                    </a:lnTo>
                    <a:lnTo>
                      <a:pt x="0" y="0"/>
                    </a:lnTo>
                    <a:lnTo>
                      <a:pt x="0" y="11"/>
                    </a:lnTo>
                    <a:lnTo>
                      <a:pt x="0" y="11"/>
                    </a:lnTo>
                  </a:path>
                </a:pathLst>
              </a:custGeom>
              <a:noFill/>
              <a:ln w="6350">
                <a:solidFill>
                  <a:srgbClr val="FF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12" name="Freeform 272"/>
              <p:cNvSpPr>
                <a:spLocks noChangeAspect="1"/>
              </p:cNvSpPr>
              <p:nvPr/>
            </p:nvSpPr>
            <p:spPr bwMode="auto">
              <a:xfrm>
                <a:off x="5000" y="2350"/>
                <a:ext cx="39" cy="42"/>
              </a:xfrm>
              <a:custGeom>
                <a:avLst/>
                <a:gdLst/>
                <a:ahLst/>
                <a:cxnLst>
                  <a:cxn ang="0">
                    <a:pos x="0" y="4"/>
                  </a:cxn>
                  <a:cxn ang="0">
                    <a:pos x="38" y="0"/>
                  </a:cxn>
                  <a:cxn ang="0">
                    <a:pos x="38" y="38"/>
                  </a:cxn>
                  <a:cxn ang="0">
                    <a:pos x="0" y="42"/>
                  </a:cxn>
                  <a:cxn ang="0">
                    <a:pos x="0" y="4"/>
                  </a:cxn>
                </a:cxnLst>
                <a:rect l="0" t="0" r="r" b="b"/>
                <a:pathLst>
                  <a:path w="38" h="42">
                    <a:moveTo>
                      <a:pt x="0" y="4"/>
                    </a:moveTo>
                    <a:lnTo>
                      <a:pt x="38" y="0"/>
                    </a:lnTo>
                    <a:lnTo>
                      <a:pt x="38" y="38"/>
                    </a:lnTo>
                    <a:lnTo>
                      <a:pt x="0" y="42"/>
                    </a:lnTo>
                    <a:lnTo>
                      <a:pt x="0" y="4"/>
                    </a:lnTo>
                    <a:close/>
                  </a:path>
                </a:pathLst>
              </a:custGeom>
              <a:solidFill>
                <a:srgbClr val="FFFFF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13" name="Freeform 273"/>
              <p:cNvSpPr>
                <a:spLocks noChangeAspect="1"/>
              </p:cNvSpPr>
              <p:nvPr/>
            </p:nvSpPr>
            <p:spPr bwMode="auto">
              <a:xfrm>
                <a:off x="5000" y="2350"/>
                <a:ext cx="39" cy="42"/>
              </a:xfrm>
              <a:custGeom>
                <a:avLst/>
                <a:gdLst/>
                <a:ahLst/>
                <a:cxnLst>
                  <a:cxn ang="0">
                    <a:pos x="0" y="4"/>
                  </a:cxn>
                  <a:cxn ang="0">
                    <a:pos x="38" y="0"/>
                  </a:cxn>
                  <a:cxn ang="0">
                    <a:pos x="38" y="38"/>
                  </a:cxn>
                  <a:cxn ang="0">
                    <a:pos x="0" y="42"/>
                  </a:cxn>
                  <a:cxn ang="0">
                    <a:pos x="0" y="4"/>
                  </a:cxn>
                </a:cxnLst>
                <a:rect l="0" t="0" r="r" b="b"/>
                <a:pathLst>
                  <a:path w="38" h="42">
                    <a:moveTo>
                      <a:pt x="0" y="4"/>
                    </a:moveTo>
                    <a:lnTo>
                      <a:pt x="38" y="0"/>
                    </a:lnTo>
                    <a:lnTo>
                      <a:pt x="38" y="38"/>
                    </a:lnTo>
                    <a:lnTo>
                      <a:pt x="0" y="42"/>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14" name="Freeform 274"/>
              <p:cNvSpPr>
                <a:spLocks noChangeAspect="1"/>
              </p:cNvSpPr>
              <p:nvPr/>
            </p:nvSpPr>
            <p:spPr bwMode="auto">
              <a:xfrm>
                <a:off x="5055" y="2341"/>
                <a:ext cx="36" cy="42"/>
              </a:xfrm>
              <a:custGeom>
                <a:avLst/>
                <a:gdLst/>
                <a:ahLst/>
                <a:cxnLst>
                  <a:cxn ang="0">
                    <a:pos x="0" y="4"/>
                  </a:cxn>
                  <a:cxn ang="0">
                    <a:pos x="37" y="0"/>
                  </a:cxn>
                  <a:cxn ang="0">
                    <a:pos x="37" y="38"/>
                  </a:cxn>
                  <a:cxn ang="0">
                    <a:pos x="0" y="42"/>
                  </a:cxn>
                  <a:cxn ang="0">
                    <a:pos x="0" y="4"/>
                  </a:cxn>
                </a:cxnLst>
                <a:rect l="0" t="0" r="r" b="b"/>
                <a:pathLst>
                  <a:path w="37" h="42">
                    <a:moveTo>
                      <a:pt x="0" y="4"/>
                    </a:moveTo>
                    <a:lnTo>
                      <a:pt x="37" y="0"/>
                    </a:lnTo>
                    <a:lnTo>
                      <a:pt x="37" y="38"/>
                    </a:lnTo>
                    <a:lnTo>
                      <a:pt x="0" y="42"/>
                    </a:lnTo>
                    <a:lnTo>
                      <a:pt x="0" y="4"/>
                    </a:lnTo>
                    <a:close/>
                  </a:path>
                </a:pathLst>
              </a:custGeom>
              <a:solidFill>
                <a:srgbClr val="FFFFF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15" name="Freeform 275"/>
              <p:cNvSpPr>
                <a:spLocks noChangeAspect="1"/>
              </p:cNvSpPr>
              <p:nvPr/>
            </p:nvSpPr>
            <p:spPr bwMode="auto">
              <a:xfrm>
                <a:off x="5055" y="2341"/>
                <a:ext cx="36" cy="42"/>
              </a:xfrm>
              <a:custGeom>
                <a:avLst/>
                <a:gdLst/>
                <a:ahLst/>
                <a:cxnLst>
                  <a:cxn ang="0">
                    <a:pos x="0" y="4"/>
                  </a:cxn>
                  <a:cxn ang="0">
                    <a:pos x="37" y="0"/>
                  </a:cxn>
                  <a:cxn ang="0">
                    <a:pos x="37" y="38"/>
                  </a:cxn>
                  <a:cxn ang="0">
                    <a:pos x="0" y="42"/>
                  </a:cxn>
                  <a:cxn ang="0">
                    <a:pos x="0" y="4"/>
                  </a:cxn>
                </a:cxnLst>
                <a:rect l="0" t="0" r="r" b="b"/>
                <a:pathLst>
                  <a:path w="37" h="42">
                    <a:moveTo>
                      <a:pt x="0" y="4"/>
                    </a:moveTo>
                    <a:lnTo>
                      <a:pt x="37" y="0"/>
                    </a:lnTo>
                    <a:lnTo>
                      <a:pt x="37" y="38"/>
                    </a:lnTo>
                    <a:lnTo>
                      <a:pt x="0" y="42"/>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16" name="Freeform 276"/>
              <p:cNvSpPr>
                <a:spLocks noChangeAspect="1"/>
              </p:cNvSpPr>
              <p:nvPr/>
            </p:nvSpPr>
            <p:spPr bwMode="auto">
              <a:xfrm>
                <a:off x="5000" y="2358"/>
                <a:ext cx="39" cy="25"/>
              </a:xfrm>
              <a:custGeom>
                <a:avLst/>
                <a:gdLst/>
                <a:ahLst/>
                <a:cxnLst>
                  <a:cxn ang="0">
                    <a:pos x="0" y="7"/>
                  </a:cxn>
                  <a:cxn ang="0">
                    <a:pos x="38" y="0"/>
                  </a:cxn>
                  <a:cxn ang="0">
                    <a:pos x="38" y="22"/>
                  </a:cxn>
                  <a:cxn ang="0">
                    <a:pos x="0" y="26"/>
                  </a:cxn>
                  <a:cxn ang="0">
                    <a:pos x="0" y="7"/>
                  </a:cxn>
                </a:cxnLst>
                <a:rect l="0" t="0" r="r" b="b"/>
                <a:pathLst>
                  <a:path w="38" h="26">
                    <a:moveTo>
                      <a:pt x="0" y="7"/>
                    </a:moveTo>
                    <a:lnTo>
                      <a:pt x="38" y="0"/>
                    </a:lnTo>
                    <a:lnTo>
                      <a:pt x="38" y="22"/>
                    </a:lnTo>
                    <a:lnTo>
                      <a:pt x="0" y="26"/>
                    </a:lnTo>
                    <a:lnTo>
                      <a:pt x="0" y="7"/>
                    </a:lnTo>
                    <a:close/>
                  </a:path>
                </a:pathLst>
              </a:custGeom>
              <a:solidFill>
                <a:srgbClr val="FF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17" name="Freeform 277"/>
              <p:cNvSpPr>
                <a:spLocks noChangeAspect="1"/>
              </p:cNvSpPr>
              <p:nvPr/>
            </p:nvSpPr>
            <p:spPr bwMode="auto">
              <a:xfrm>
                <a:off x="5000" y="2358"/>
                <a:ext cx="39" cy="25"/>
              </a:xfrm>
              <a:custGeom>
                <a:avLst/>
                <a:gdLst/>
                <a:ahLst/>
                <a:cxnLst>
                  <a:cxn ang="0">
                    <a:pos x="0" y="7"/>
                  </a:cxn>
                  <a:cxn ang="0">
                    <a:pos x="38" y="0"/>
                  </a:cxn>
                  <a:cxn ang="0">
                    <a:pos x="38" y="22"/>
                  </a:cxn>
                  <a:cxn ang="0">
                    <a:pos x="0" y="26"/>
                  </a:cxn>
                  <a:cxn ang="0">
                    <a:pos x="0" y="7"/>
                  </a:cxn>
                </a:cxnLst>
                <a:rect l="0" t="0" r="r" b="b"/>
                <a:pathLst>
                  <a:path w="38" h="26">
                    <a:moveTo>
                      <a:pt x="0" y="7"/>
                    </a:moveTo>
                    <a:lnTo>
                      <a:pt x="38" y="0"/>
                    </a:lnTo>
                    <a:lnTo>
                      <a:pt x="38" y="22"/>
                    </a:lnTo>
                    <a:lnTo>
                      <a:pt x="0" y="26"/>
                    </a:lnTo>
                    <a:lnTo>
                      <a:pt x="0" y="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18" name="Freeform 278"/>
              <p:cNvSpPr>
                <a:spLocks noChangeAspect="1"/>
              </p:cNvSpPr>
              <p:nvPr/>
            </p:nvSpPr>
            <p:spPr bwMode="auto">
              <a:xfrm>
                <a:off x="5055" y="2352"/>
                <a:ext cx="36" cy="25"/>
              </a:xfrm>
              <a:custGeom>
                <a:avLst/>
                <a:gdLst/>
                <a:ahLst/>
                <a:cxnLst>
                  <a:cxn ang="0">
                    <a:pos x="0" y="4"/>
                  </a:cxn>
                  <a:cxn ang="0">
                    <a:pos x="37" y="0"/>
                  </a:cxn>
                  <a:cxn ang="0">
                    <a:pos x="37" y="19"/>
                  </a:cxn>
                  <a:cxn ang="0">
                    <a:pos x="0" y="23"/>
                  </a:cxn>
                  <a:cxn ang="0">
                    <a:pos x="0" y="4"/>
                  </a:cxn>
                </a:cxnLst>
                <a:rect l="0" t="0" r="r" b="b"/>
                <a:pathLst>
                  <a:path w="37" h="23">
                    <a:moveTo>
                      <a:pt x="0" y="4"/>
                    </a:moveTo>
                    <a:lnTo>
                      <a:pt x="37" y="0"/>
                    </a:lnTo>
                    <a:lnTo>
                      <a:pt x="37" y="19"/>
                    </a:lnTo>
                    <a:lnTo>
                      <a:pt x="0" y="23"/>
                    </a:lnTo>
                    <a:lnTo>
                      <a:pt x="0" y="4"/>
                    </a:lnTo>
                    <a:close/>
                  </a:path>
                </a:pathLst>
              </a:custGeom>
              <a:solidFill>
                <a:srgbClr val="FFFF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19" name="Freeform 279"/>
              <p:cNvSpPr>
                <a:spLocks noChangeAspect="1"/>
              </p:cNvSpPr>
              <p:nvPr/>
            </p:nvSpPr>
            <p:spPr bwMode="auto">
              <a:xfrm>
                <a:off x="5055" y="2352"/>
                <a:ext cx="36" cy="25"/>
              </a:xfrm>
              <a:custGeom>
                <a:avLst/>
                <a:gdLst/>
                <a:ahLst/>
                <a:cxnLst>
                  <a:cxn ang="0">
                    <a:pos x="0" y="4"/>
                  </a:cxn>
                  <a:cxn ang="0">
                    <a:pos x="37" y="0"/>
                  </a:cxn>
                  <a:cxn ang="0">
                    <a:pos x="37" y="19"/>
                  </a:cxn>
                  <a:cxn ang="0">
                    <a:pos x="0" y="23"/>
                  </a:cxn>
                  <a:cxn ang="0">
                    <a:pos x="0" y="4"/>
                  </a:cxn>
                </a:cxnLst>
                <a:rect l="0" t="0" r="r" b="b"/>
                <a:pathLst>
                  <a:path w="37" h="23">
                    <a:moveTo>
                      <a:pt x="0" y="4"/>
                    </a:moveTo>
                    <a:lnTo>
                      <a:pt x="37" y="0"/>
                    </a:lnTo>
                    <a:lnTo>
                      <a:pt x="37" y="19"/>
                    </a:lnTo>
                    <a:lnTo>
                      <a:pt x="0" y="23"/>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20" name="Freeform 280"/>
              <p:cNvSpPr>
                <a:spLocks noChangeAspect="1"/>
              </p:cNvSpPr>
              <p:nvPr/>
            </p:nvSpPr>
            <p:spPr bwMode="auto">
              <a:xfrm>
                <a:off x="5016" y="2308"/>
                <a:ext cx="22" cy="22"/>
              </a:xfrm>
              <a:custGeom>
                <a:avLst/>
                <a:gdLst/>
                <a:ahLst/>
                <a:cxnLst>
                  <a:cxn ang="0">
                    <a:pos x="11" y="0"/>
                  </a:cxn>
                  <a:cxn ang="0">
                    <a:pos x="11" y="0"/>
                  </a:cxn>
                  <a:cxn ang="0">
                    <a:pos x="15" y="0"/>
                  </a:cxn>
                  <a:cxn ang="0">
                    <a:pos x="19" y="0"/>
                  </a:cxn>
                  <a:cxn ang="0">
                    <a:pos x="19" y="4"/>
                  </a:cxn>
                  <a:cxn ang="0">
                    <a:pos x="19" y="4"/>
                  </a:cxn>
                  <a:cxn ang="0">
                    <a:pos x="23" y="8"/>
                  </a:cxn>
                  <a:cxn ang="0">
                    <a:pos x="23" y="8"/>
                  </a:cxn>
                  <a:cxn ang="0">
                    <a:pos x="23" y="12"/>
                  </a:cxn>
                  <a:cxn ang="0">
                    <a:pos x="23" y="12"/>
                  </a:cxn>
                  <a:cxn ang="0">
                    <a:pos x="23" y="15"/>
                  </a:cxn>
                  <a:cxn ang="0">
                    <a:pos x="19" y="19"/>
                  </a:cxn>
                  <a:cxn ang="0">
                    <a:pos x="19" y="19"/>
                  </a:cxn>
                  <a:cxn ang="0">
                    <a:pos x="19" y="23"/>
                  </a:cxn>
                  <a:cxn ang="0">
                    <a:pos x="15" y="23"/>
                  </a:cxn>
                  <a:cxn ang="0">
                    <a:pos x="11" y="23"/>
                  </a:cxn>
                  <a:cxn ang="0">
                    <a:pos x="11" y="23"/>
                  </a:cxn>
                  <a:cxn ang="0">
                    <a:pos x="7" y="23"/>
                  </a:cxn>
                  <a:cxn ang="0">
                    <a:pos x="7" y="23"/>
                  </a:cxn>
                  <a:cxn ang="0">
                    <a:pos x="4" y="23"/>
                  </a:cxn>
                  <a:cxn ang="0">
                    <a:pos x="4" y="23"/>
                  </a:cxn>
                  <a:cxn ang="0">
                    <a:pos x="4" y="19"/>
                  </a:cxn>
                  <a:cxn ang="0">
                    <a:pos x="0" y="19"/>
                  </a:cxn>
                  <a:cxn ang="0">
                    <a:pos x="0" y="15"/>
                  </a:cxn>
                  <a:cxn ang="0">
                    <a:pos x="0" y="15"/>
                  </a:cxn>
                  <a:cxn ang="0">
                    <a:pos x="0" y="12"/>
                  </a:cxn>
                  <a:cxn ang="0">
                    <a:pos x="0" y="8"/>
                  </a:cxn>
                  <a:cxn ang="0">
                    <a:pos x="4" y="8"/>
                  </a:cxn>
                  <a:cxn ang="0">
                    <a:pos x="4" y="4"/>
                  </a:cxn>
                  <a:cxn ang="0">
                    <a:pos x="4" y="4"/>
                  </a:cxn>
                  <a:cxn ang="0">
                    <a:pos x="7" y="4"/>
                  </a:cxn>
                  <a:cxn ang="0">
                    <a:pos x="7" y="0"/>
                  </a:cxn>
                  <a:cxn ang="0">
                    <a:pos x="11" y="0"/>
                  </a:cxn>
                </a:cxnLst>
                <a:rect l="0" t="0" r="r" b="b"/>
                <a:pathLst>
                  <a:path w="23" h="23">
                    <a:moveTo>
                      <a:pt x="11" y="0"/>
                    </a:moveTo>
                    <a:lnTo>
                      <a:pt x="11" y="0"/>
                    </a:lnTo>
                    <a:lnTo>
                      <a:pt x="15" y="0"/>
                    </a:lnTo>
                    <a:lnTo>
                      <a:pt x="19" y="0"/>
                    </a:lnTo>
                    <a:lnTo>
                      <a:pt x="19" y="4"/>
                    </a:lnTo>
                    <a:lnTo>
                      <a:pt x="19" y="4"/>
                    </a:lnTo>
                    <a:lnTo>
                      <a:pt x="23" y="8"/>
                    </a:lnTo>
                    <a:lnTo>
                      <a:pt x="23" y="8"/>
                    </a:lnTo>
                    <a:lnTo>
                      <a:pt x="23" y="12"/>
                    </a:lnTo>
                    <a:lnTo>
                      <a:pt x="23" y="12"/>
                    </a:lnTo>
                    <a:lnTo>
                      <a:pt x="23" y="15"/>
                    </a:lnTo>
                    <a:lnTo>
                      <a:pt x="19" y="19"/>
                    </a:lnTo>
                    <a:lnTo>
                      <a:pt x="19" y="19"/>
                    </a:lnTo>
                    <a:lnTo>
                      <a:pt x="19" y="23"/>
                    </a:lnTo>
                    <a:lnTo>
                      <a:pt x="15" y="23"/>
                    </a:lnTo>
                    <a:lnTo>
                      <a:pt x="11" y="23"/>
                    </a:lnTo>
                    <a:lnTo>
                      <a:pt x="11" y="23"/>
                    </a:lnTo>
                    <a:lnTo>
                      <a:pt x="7" y="23"/>
                    </a:lnTo>
                    <a:lnTo>
                      <a:pt x="7" y="23"/>
                    </a:lnTo>
                    <a:lnTo>
                      <a:pt x="4" y="23"/>
                    </a:lnTo>
                    <a:lnTo>
                      <a:pt x="4" y="23"/>
                    </a:lnTo>
                    <a:lnTo>
                      <a:pt x="4" y="19"/>
                    </a:lnTo>
                    <a:lnTo>
                      <a:pt x="0" y="19"/>
                    </a:lnTo>
                    <a:lnTo>
                      <a:pt x="0" y="15"/>
                    </a:lnTo>
                    <a:lnTo>
                      <a:pt x="0" y="15"/>
                    </a:lnTo>
                    <a:lnTo>
                      <a:pt x="0" y="12"/>
                    </a:lnTo>
                    <a:lnTo>
                      <a:pt x="0" y="8"/>
                    </a:lnTo>
                    <a:lnTo>
                      <a:pt x="4" y="8"/>
                    </a:lnTo>
                    <a:lnTo>
                      <a:pt x="4" y="4"/>
                    </a:lnTo>
                    <a:lnTo>
                      <a:pt x="4" y="4"/>
                    </a:lnTo>
                    <a:lnTo>
                      <a:pt x="7" y="4"/>
                    </a:lnTo>
                    <a:lnTo>
                      <a:pt x="7" y="0"/>
                    </a:lnTo>
                    <a:lnTo>
                      <a:pt x="11" y="0"/>
                    </a:lnTo>
                    <a:close/>
                  </a:path>
                </a:pathLst>
              </a:custGeom>
              <a:solidFill>
                <a:srgbClr val="FFFFFF"/>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21" name="Freeform 281"/>
              <p:cNvSpPr>
                <a:spLocks noChangeAspect="1"/>
              </p:cNvSpPr>
              <p:nvPr/>
            </p:nvSpPr>
            <p:spPr bwMode="auto">
              <a:xfrm>
                <a:off x="5016" y="2308"/>
                <a:ext cx="22" cy="22"/>
              </a:xfrm>
              <a:custGeom>
                <a:avLst/>
                <a:gdLst/>
                <a:ahLst/>
                <a:cxnLst>
                  <a:cxn ang="0">
                    <a:pos x="11" y="0"/>
                  </a:cxn>
                  <a:cxn ang="0">
                    <a:pos x="11" y="0"/>
                  </a:cxn>
                  <a:cxn ang="0">
                    <a:pos x="11" y="0"/>
                  </a:cxn>
                  <a:cxn ang="0">
                    <a:pos x="15" y="0"/>
                  </a:cxn>
                  <a:cxn ang="0">
                    <a:pos x="19" y="0"/>
                  </a:cxn>
                  <a:cxn ang="0">
                    <a:pos x="19" y="4"/>
                  </a:cxn>
                  <a:cxn ang="0">
                    <a:pos x="19" y="4"/>
                  </a:cxn>
                  <a:cxn ang="0">
                    <a:pos x="23" y="8"/>
                  </a:cxn>
                  <a:cxn ang="0">
                    <a:pos x="23" y="8"/>
                  </a:cxn>
                  <a:cxn ang="0">
                    <a:pos x="23" y="12"/>
                  </a:cxn>
                  <a:cxn ang="0">
                    <a:pos x="23" y="12"/>
                  </a:cxn>
                  <a:cxn ang="0">
                    <a:pos x="23" y="15"/>
                  </a:cxn>
                  <a:cxn ang="0">
                    <a:pos x="19" y="19"/>
                  </a:cxn>
                  <a:cxn ang="0">
                    <a:pos x="19" y="19"/>
                  </a:cxn>
                  <a:cxn ang="0">
                    <a:pos x="19" y="23"/>
                  </a:cxn>
                  <a:cxn ang="0">
                    <a:pos x="15" y="23"/>
                  </a:cxn>
                  <a:cxn ang="0">
                    <a:pos x="11" y="23"/>
                  </a:cxn>
                  <a:cxn ang="0">
                    <a:pos x="11" y="23"/>
                  </a:cxn>
                  <a:cxn ang="0">
                    <a:pos x="7" y="23"/>
                  </a:cxn>
                  <a:cxn ang="0">
                    <a:pos x="7" y="23"/>
                  </a:cxn>
                  <a:cxn ang="0">
                    <a:pos x="4" y="23"/>
                  </a:cxn>
                  <a:cxn ang="0">
                    <a:pos x="4" y="23"/>
                  </a:cxn>
                  <a:cxn ang="0">
                    <a:pos x="4" y="19"/>
                  </a:cxn>
                  <a:cxn ang="0">
                    <a:pos x="0" y="19"/>
                  </a:cxn>
                  <a:cxn ang="0">
                    <a:pos x="0" y="15"/>
                  </a:cxn>
                  <a:cxn ang="0">
                    <a:pos x="0" y="15"/>
                  </a:cxn>
                  <a:cxn ang="0">
                    <a:pos x="0" y="12"/>
                  </a:cxn>
                  <a:cxn ang="0">
                    <a:pos x="0" y="8"/>
                  </a:cxn>
                  <a:cxn ang="0">
                    <a:pos x="4" y="8"/>
                  </a:cxn>
                  <a:cxn ang="0">
                    <a:pos x="4" y="4"/>
                  </a:cxn>
                  <a:cxn ang="0">
                    <a:pos x="4" y="4"/>
                  </a:cxn>
                  <a:cxn ang="0">
                    <a:pos x="7" y="4"/>
                  </a:cxn>
                  <a:cxn ang="0">
                    <a:pos x="7" y="0"/>
                  </a:cxn>
                  <a:cxn ang="0">
                    <a:pos x="11" y="0"/>
                  </a:cxn>
                </a:cxnLst>
                <a:rect l="0" t="0" r="r" b="b"/>
                <a:pathLst>
                  <a:path w="23" h="23">
                    <a:moveTo>
                      <a:pt x="11" y="0"/>
                    </a:moveTo>
                    <a:lnTo>
                      <a:pt x="11" y="0"/>
                    </a:lnTo>
                    <a:lnTo>
                      <a:pt x="11" y="0"/>
                    </a:lnTo>
                    <a:lnTo>
                      <a:pt x="15" y="0"/>
                    </a:lnTo>
                    <a:lnTo>
                      <a:pt x="19" y="0"/>
                    </a:lnTo>
                    <a:lnTo>
                      <a:pt x="19" y="4"/>
                    </a:lnTo>
                    <a:lnTo>
                      <a:pt x="19" y="4"/>
                    </a:lnTo>
                    <a:lnTo>
                      <a:pt x="23" y="8"/>
                    </a:lnTo>
                    <a:lnTo>
                      <a:pt x="23" y="8"/>
                    </a:lnTo>
                    <a:lnTo>
                      <a:pt x="23" y="12"/>
                    </a:lnTo>
                    <a:lnTo>
                      <a:pt x="23" y="12"/>
                    </a:lnTo>
                    <a:lnTo>
                      <a:pt x="23" y="15"/>
                    </a:lnTo>
                    <a:lnTo>
                      <a:pt x="19" y="19"/>
                    </a:lnTo>
                    <a:lnTo>
                      <a:pt x="19" y="19"/>
                    </a:lnTo>
                    <a:lnTo>
                      <a:pt x="19" y="23"/>
                    </a:lnTo>
                    <a:lnTo>
                      <a:pt x="15" y="23"/>
                    </a:lnTo>
                    <a:lnTo>
                      <a:pt x="11" y="23"/>
                    </a:lnTo>
                    <a:lnTo>
                      <a:pt x="11" y="23"/>
                    </a:lnTo>
                    <a:lnTo>
                      <a:pt x="7" y="23"/>
                    </a:lnTo>
                    <a:lnTo>
                      <a:pt x="7" y="23"/>
                    </a:lnTo>
                    <a:lnTo>
                      <a:pt x="4" y="23"/>
                    </a:lnTo>
                    <a:lnTo>
                      <a:pt x="4" y="23"/>
                    </a:lnTo>
                    <a:lnTo>
                      <a:pt x="4" y="19"/>
                    </a:lnTo>
                    <a:lnTo>
                      <a:pt x="0" y="19"/>
                    </a:lnTo>
                    <a:lnTo>
                      <a:pt x="0" y="15"/>
                    </a:lnTo>
                    <a:lnTo>
                      <a:pt x="0" y="15"/>
                    </a:lnTo>
                    <a:lnTo>
                      <a:pt x="0" y="12"/>
                    </a:lnTo>
                    <a:lnTo>
                      <a:pt x="0" y="8"/>
                    </a:lnTo>
                    <a:lnTo>
                      <a:pt x="4" y="8"/>
                    </a:lnTo>
                    <a:lnTo>
                      <a:pt x="4" y="4"/>
                    </a:lnTo>
                    <a:lnTo>
                      <a:pt x="4" y="4"/>
                    </a:lnTo>
                    <a:lnTo>
                      <a:pt x="7" y="4"/>
                    </a:lnTo>
                    <a:lnTo>
                      <a:pt x="7" y="0"/>
                    </a:lnTo>
                    <a:lnTo>
                      <a:pt x="11"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22" name="Freeform 282"/>
              <p:cNvSpPr>
                <a:spLocks noChangeAspect="1"/>
              </p:cNvSpPr>
              <p:nvPr/>
            </p:nvSpPr>
            <p:spPr bwMode="auto">
              <a:xfrm>
                <a:off x="5016" y="2319"/>
                <a:ext cx="19" cy="3"/>
              </a:xfrm>
              <a:custGeom>
                <a:avLst/>
                <a:gdLst/>
                <a:ahLst/>
                <a:cxnLst>
                  <a:cxn ang="0">
                    <a:pos x="19" y="0"/>
                  </a:cxn>
                  <a:cxn ang="0">
                    <a:pos x="11" y="0"/>
                  </a:cxn>
                  <a:cxn ang="0">
                    <a:pos x="11" y="0"/>
                  </a:cxn>
                  <a:cxn ang="0">
                    <a:pos x="11" y="0"/>
                  </a:cxn>
                  <a:cxn ang="0">
                    <a:pos x="7" y="0"/>
                  </a:cxn>
                  <a:cxn ang="0">
                    <a:pos x="7" y="0"/>
                  </a:cxn>
                  <a:cxn ang="0">
                    <a:pos x="0" y="0"/>
                  </a:cxn>
                  <a:cxn ang="0">
                    <a:pos x="0" y="3"/>
                  </a:cxn>
                  <a:cxn ang="0">
                    <a:pos x="7" y="3"/>
                  </a:cxn>
                  <a:cxn ang="0">
                    <a:pos x="7" y="0"/>
                  </a:cxn>
                  <a:cxn ang="0">
                    <a:pos x="11" y="3"/>
                  </a:cxn>
                  <a:cxn ang="0">
                    <a:pos x="11" y="0"/>
                  </a:cxn>
                  <a:cxn ang="0">
                    <a:pos x="11" y="3"/>
                  </a:cxn>
                  <a:cxn ang="0">
                    <a:pos x="15" y="0"/>
                  </a:cxn>
                  <a:cxn ang="0">
                    <a:pos x="19" y="0"/>
                  </a:cxn>
                  <a:cxn ang="0">
                    <a:pos x="19" y="0"/>
                  </a:cxn>
                </a:cxnLst>
                <a:rect l="0" t="0" r="r" b="b"/>
                <a:pathLst>
                  <a:path w="19" h="3">
                    <a:moveTo>
                      <a:pt x="19" y="0"/>
                    </a:moveTo>
                    <a:lnTo>
                      <a:pt x="11" y="0"/>
                    </a:lnTo>
                    <a:lnTo>
                      <a:pt x="11" y="0"/>
                    </a:lnTo>
                    <a:lnTo>
                      <a:pt x="11" y="0"/>
                    </a:lnTo>
                    <a:lnTo>
                      <a:pt x="7" y="0"/>
                    </a:lnTo>
                    <a:lnTo>
                      <a:pt x="7" y="0"/>
                    </a:lnTo>
                    <a:lnTo>
                      <a:pt x="0" y="0"/>
                    </a:lnTo>
                    <a:lnTo>
                      <a:pt x="0" y="3"/>
                    </a:lnTo>
                    <a:lnTo>
                      <a:pt x="7" y="3"/>
                    </a:lnTo>
                    <a:lnTo>
                      <a:pt x="7" y="0"/>
                    </a:lnTo>
                    <a:lnTo>
                      <a:pt x="11" y="3"/>
                    </a:lnTo>
                    <a:lnTo>
                      <a:pt x="11" y="0"/>
                    </a:lnTo>
                    <a:lnTo>
                      <a:pt x="11" y="3"/>
                    </a:lnTo>
                    <a:lnTo>
                      <a:pt x="15" y="0"/>
                    </a:lnTo>
                    <a:lnTo>
                      <a:pt x="19" y="0"/>
                    </a:lnTo>
                    <a:lnTo>
                      <a:pt x="19" y="0"/>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23" name="Freeform 283"/>
              <p:cNvSpPr>
                <a:spLocks noChangeAspect="1"/>
              </p:cNvSpPr>
              <p:nvPr/>
            </p:nvSpPr>
            <p:spPr bwMode="auto">
              <a:xfrm>
                <a:off x="5016" y="2319"/>
                <a:ext cx="19" cy="3"/>
              </a:xfrm>
              <a:custGeom>
                <a:avLst/>
                <a:gdLst/>
                <a:ahLst/>
                <a:cxnLst>
                  <a:cxn ang="0">
                    <a:pos x="19" y="0"/>
                  </a:cxn>
                  <a:cxn ang="0">
                    <a:pos x="11" y="0"/>
                  </a:cxn>
                  <a:cxn ang="0">
                    <a:pos x="11" y="0"/>
                  </a:cxn>
                  <a:cxn ang="0">
                    <a:pos x="11" y="0"/>
                  </a:cxn>
                  <a:cxn ang="0">
                    <a:pos x="7" y="0"/>
                  </a:cxn>
                  <a:cxn ang="0">
                    <a:pos x="7" y="0"/>
                  </a:cxn>
                  <a:cxn ang="0">
                    <a:pos x="0" y="0"/>
                  </a:cxn>
                  <a:cxn ang="0">
                    <a:pos x="0" y="3"/>
                  </a:cxn>
                  <a:cxn ang="0">
                    <a:pos x="7" y="3"/>
                  </a:cxn>
                  <a:cxn ang="0">
                    <a:pos x="7" y="0"/>
                  </a:cxn>
                  <a:cxn ang="0">
                    <a:pos x="11" y="3"/>
                  </a:cxn>
                  <a:cxn ang="0">
                    <a:pos x="11" y="0"/>
                  </a:cxn>
                  <a:cxn ang="0">
                    <a:pos x="11" y="3"/>
                  </a:cxn>
                  <a:cxn ang="0">
                    <a:pos x="15" y="0"/>
                  </a:cxn>
                  <a:cxn ang="0">
                    <a:pos x="19" y="0"/>
                  </a:cxn>
                  <a:cxn ang="0">
                    <a:pos x="19" y="0"/>
                  </a:cxn>
                </a:cxnLst>
                <a:rect l="0" t="0" r="r" b="b"/>
                <a:pathLst>
                  <a:path w="19" h="3">
                    <a:moveTo>
                      <a:pt x="19" y="0"/>
                    </a:moveTo>
                    <a:lnTo>
                      <a:pt x="11" y="0"/>
                    </a:lnTo>
                    <a:lnTo>
                      <a:pt x="11" y="0"/>
                    </a:lnTo>
                    <a:lnTo>
                      <a:pt x="11" y="0"/>
                    </a:lnTo>
                    <a:lnTo>
                      <a:pt x="7" y="0"/>
                    </a:lnTo>
                    <a:lnTo>
                      <a:pt x="7" y="0"/>
                    </a:lnTo>
                    <a:lnTo>
                      <a:pt x="0" y="0"/>
                    </a:lnTo>
                    <a:lnTo>
                      <a:pt x="0" y="3"/>
                    </a:lnTo>
                    <a:lnTo>
                      <a:pt x="7" y="3"/>
                    </a:lnTo>
                    <a:lnTo>
                      <a:pt x="7" y="0"/>
                    </a:lnTo>
                    <a:lnTo>
                      <a:pt x="11" y="3"/>
                    </a:lnTo>
                    <a:lnTo>
                      <a:pt x="11" y="0"/>
                    </a:lnTo>
                    <a:lnTo>
                      <a:pt x="11" y="3"/>
                    </a:lnTo>
                    <a:lnTo>
                      <a:pt x="15" y="0"/>
                    </a:lnTo>
                    <a:lnTo>
                      <a:pt x="19" y="0"/>
                    </a:lnTo>
                    <a:lnTo>
                      <a:pt x="19"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24" name="Line 284"/>
              <p:cNvSpPr>
                <a:spLocks noChangeAspect="1" noChangeShapeType="1"/>
              </p:cNvSpPr>
              <p:nvPr/>
            </p:nvSpPr>
            <p:spPr bwMode="auto">
              <a:xfrm>
                <a:off x="5039" y="2319"/>
                <a:ext cx="17" cy="0"/>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25" name="Freeform 285"/>
              <p:cNvSpPr>
                <a:spLocks noChangeAspect="1"/>
              </p:cNvSpPr>
              <p:nvPr/>
            </p:nvSpPr>
            <p:spPr bwMode="auto">
              <a:xfrm>
                <a:off x="5036" y="2302"/>
                <a:ext cx="19" cy="8"/>
              </a:xfrm>
              <a:custGeom>
                <a:avLst/>
                <a:gdLst/>
                <a:ahLst/>
                <a:cxnLst>
                  <a:cxn ang="0">
                    <a:pos x="0" y="8"/>
                  </a:cxn>
                  <a:cxn ang="0">
                    <a:pos x="7" y="0"/>
                  </a:cxn>
                  <a:cxn ang="0">
                    <a:pos x="19" y="0"/>
                  </a:cxn>
                </a:cxnLst>
                <a:rect l="0" t="0" r="r" b="b"/>
                <a:pathLst>
                  <a:path w="19" h="8">
                    <a:moveTo>
                      <a:pt x="0" y="8"/>
                    </a:moveTo>
                    <a:lnTo>
                      <a:pt x="7" y="0"/>
                    </a:lnTo>
                    <a:lnTo>
                      <a:pt x="19"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26" name="Freeform 286"/>
              <p:cNvSpPr>
                <a:spLocks noChangeAspect="1"/>
              </p:cNvSpPr>
              <p:nvPr/>
            </p:nvSpPr>
            <p:spPr bwMode="auto">
              <a:xfrm>
                <a:off x="5039" y="2327"/>
                <a:ext cx="17" cy="0"/>
              </a:xfrm>
              <a:custGeom>
                <a:avLst/>
                <a:gdLst/>
                <a:ahLst/>
                <a:cxnLst>
                  <a:cxn ang="0">
                    <a:pos x="0" y="0"/>
                  </a:cxn>
                  <a:cxn ang="0">
                    <a:pos x="7" y="0"/>
                  </a:cxn>
                  <a:cxn ang="0">
                    <a:pos x="15" y="0"/>
                  </a:cxn>
                </a:cxnLst>
                <a:rect l="0" t="0" r="r" b="b"/>
                <a:pathLst>
                  <a:path w="15">
                    <a:moveTo>
                      <a:pt x="0" y="0"/>
                    </a:moveTo>
                    <a:lnTo>
                      <a:pt x="7" y="0"/>
                    </a:lnTo>
                    <a:lnTo>
                      <a:pt x="15"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27" name="Freeform 287"/>
              <p:cNvSpPr>
                <a:spLocks noChangeAspect="1" noEditPoints="1"/>
              </p:cNvSpPr>
              <p:nvPr/>
            </p:nvSpPr>
            <p:spPr bwMode="auto">
              <a:xfrm>
                <a:off x="5058" y="2316"/>
                <a:ext cx="8" cy="3"/>
              </a:xfrm>
              <a:custGeom>
                <a:avLst/>
                <a:gdLst/>
                <a:ahLst/>
                <a:cxnLst>
                  <a:cxn ang="0">
                    <a:pos x="0" y="0"/>
                  </a:cxn>
                  <a:cxn ang="0">
                    <a:pos x="0" y="0"/>
                  </a:cxn>
                  <a:cxn ang="0">
                    <a:pos x="0" y="0"/>
                  </a:cxn>
                  <a:cxn ang="0">
                    <a:pos x="0" y="0"/>
                  </a:cxn>
                  <a:cxn ang="0">
                    <a:pos x="0" y="4"/>
                  </a:cxn>
                  <a:cxn ang="0">
                    <a:pos x="0" y="4"/>
                  </a:cxn>
                  <a:cxn ang="0">
                    <a:pos x="0" y="4"/>
                  </a:cxn>
                  <a:cxn ang="0">
                    <a:pos x="0" y="0"/>
                  </a:cxn>
                  <a:cxn ang="0">
                    <a:pos x="0" y="0"/>
                  </a:cxn>
                  <a:cxn ang="0">
                    <a:pos x="0" y="0"/>
                  </a:cxn>
                  <a:cxn ang="0">
                    <a:pos x="0" y="0"/>
                  </a:cxn>
                  <a:cxn ang="0">
                    <a:pos x="0" y="4"/>
                  </a:cxn>
                  <a:cxn ang="0">
                    <a:pos x="0" y="4"/>
                  </a:cxn>
                  <a:cxn ang="0">
                    <a:pos x="0" y="4"/>
                  </a:cxn>
                  <a:cxn ang="0">
                    <a:pos x="0" y="0"/>
                  </a:cxn>
                  <a:cxn ang="0">
                    <a:pos x="0" y="0"/>
                  </a:cxn>
                  <a:cxn ang="0">
                    <a:pos x="4" y="4"/>
                  </a:cxn>
                  <a:cxn ang="0">
                    <a:pos x="4" y="4"/>
                  </a:cxn>
                  <a:cxn ang="0">
                    <a:pos x="4" y="0"/>
                  </a:cxn>
                  <a:cxn ang="0">
                    <a:pos x="4" y="0"/>
                  </a:cxn>
                  <a:cxn ang="0">
                    <a:pos x="4" y="0"/>
                  </a:cxn>
                  <a:cxn ang="0">
                    <a:pos x="4" y="0"/>
                  </a:cxn>
                  <a:cxn ang="0">
                    <a:pos x="4" y="0"/>
                  </a:cxn>
                  <a:cxn ang="0">
                    <a:pos x="4" y="0"/>
                  </a:cxn>
                  <a:cxn ang="0">
                    <a:pos x="4" y="0"/>
                  </a:cxn>
                  <a:cxn ang="0">
                    <a:pos x="4" y="0"/>
                  </a:cxn>
                  <a:cxn ang="0">
                    <a:pos x="4" y="4"/>
                  </a:cxn>
                  <a:cxn ang="0">
                    <a:pos x="4" y="4"/>
                  </a:cxn>
                  <a:cxn ang="0">
                    <a:pos x="8" y="0"/>
                  </a:cxn>
                  <a:cxn ang="0">
                    <a:pos x="8" y="0"/>
                  </a:cxn>
                  <a:cxn ang="0">
                    <a:pos x="8" y="0"/>
                  </a:cxn>
                  <a:cxn ang="0">
                    <a:pos x="8" y="0"/>
                  </a:cxn>
                  <a:cxn ang="0">
                    <a:pos x="8" y="0"/>
                  </a:cxn>
                  <a:cxn ang="0">
                    <a:pos x="8" y="0"/>
                  </a:cxn>
                  <a:cxn ang="0">
                    <a:pos x="8" y="0"/>
                  </a:cxn>
                  <a:cxn ang="0">
                    <a:pos x="8" y="0"/>
                  </a:cxn>
                </a:cxnLst>
                <a:rect l="0" t="0" r="r" b="b"/>
                <a:pathLst>
                  <a:path w="8" h="4">
                    <a:moveTo>
                      <a:pt x="0" y="0"/>
                    </a:moveTo>
                    <a:lnTo>
                      <a:pt x="0" y="0"/>
                    </a:lnTo>
                    <a:lnTo>
                      <a:pt x="0" y="0"/>
                    </a:lnTo>
                    <a:lnTo>
                      <a:pt x="0" y="0"/>
                    </a:lnTo>
                    <a:lnTo>
                      <a:pt x="0" y="4"/>
                    </a:lnTo>
                    <a:lnTo>
                      <a:pt x="0" y="4"/>
                    </a:lnTo>
                    <a:lnTo>
                      <a:pt x="0" y="4"/>
                    </a:lnTo>
                    <a:lnTo>
                      <a:pt x="0" y="0"/>
                    </a:lnTo>
                    <a:lnTo>
                      <a:pt x="0" y="0"/>
                    </a:lnTo>
                    <a:lnTo>
                      <a:pt x="0" y="0"/>
                    </a:lnTo>
                    <a:lnTo>
                      <a:pt x="0" y="0"/>
                    </a:lnTo>
                    <a:lnTo>
                      <a:pt x="0" y="4"/>
                    </a:lnTo>
                    <a:lnTo>
                      <a:pt x="0" y="4"/>
                    </a:lnTo>
                    <a:lnTo>
                      <a:pt x="0" y="4"/>
                    </a:lnTo>
                    <a:lnTo>
                      <a:pt x="0" y="0"/>
                    </a:lnTo>
                    <a:lnTo>
                      <a:pt x="0" y="0"/>
                    </a:lnTo>
                    <a:close/>
                    <a:moveTo>
                      <a:pt x="4" y="4"/>
                    </a:moveTo>
                    <a:lnTo>
                      <a:pt x="4" y="4"/>
                    </a:lnTo>
                    <a:lnTo>
                      <a:pt x="4" y="0"/>
                    </a:lnTo>
                    <a:lnTo>
                      <a:pt x="4" y="0"/>
                    </a:lnTo>
                    <a:lnTo>
                      <a:pt x="4" y="0"/>
                    </a:lnTo>
                    <a:lnTo>
                      <a:pt x="4" y="0"/>
                    </a:lnTo>
                    <a:lnTo>
                      <a:pt x="4" y="0"/>
                    </a:lnTo>
                    <a:lnTo>
                      <a:pt x="4" y="0"/>
                    </a:lnTo>
                    <a:lnTo>
                      <a:pt x="4" y="0"/>
                    </a:lnTo>
                    <a:lnTo>
                      <a:pt x="4" y="0"/>
                    </a:lnTo>
                    <a:lnTo>
                      <a:pt x="4" y="4"/>
                    </a:lnTo>
                    <a:lnTo>
                      <a:pt x="4" y="4"/>
                    </a:lnTo>
                    <a:close/>
                    <a:moveTo>
                      <a:pt x="8" y="0"/>
                    </a:moveTo>
                    <a:lnTo>
                      <a:pt x="8" y="0"/>
                    </a:lnTo>
                    <a:lnTo>
                      <a:pt x="8" y="0"/>
                    </a:lnTo>
                    <a:lnTo>
                      <a:pt x="8" y="0"/>
                    </a:lnTo>
                    <a:lnTo>
                      <a:pt x="8" y="0"/>
                    </a:lnTo>
                    <a:lnTo>
                      <a:pt x="8" y="0"/>
                    </a:lnTo>
                    <a:lnTo>
                      <a:pt x="8" y="0"/>
                    </a:lnTo>
                    <a:lnTo>
                      <a:pt x="8" y="0"/>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28" name="Freeform 288"/>
              <p:cNvSpPr>
                <a:spLocks noChangeAspect="1" noEditPoints="1"/>
              </p:cNvSpPr>
              <p:nvPr/>
            </p:nvSpPr>
            <p:spPr bwMode="auto">
              <a:xfrm>
                <a:off x="5066" y="2311"/>
                <a:ext cx="8" cy="8"/>
              </a:xfrm>
              <a:custGeom>
                <a:avLst/>
                <a:gdLst/>
                <a:ahLst/>
                <a:cxnLst>
                  <a:cxn ang="0">
                    <a:pos x="0" y="4"/>
                  </a:cxn>
                  <a:cxn ang="0">
                    <a:pos x="0" y="4"/>
                  </a:cxn>
                  <a:cxn ang="0">
                    <a:pos x="4" y="4"/>
                  </a:cxn>
                  <a:cxn ang="0">
                    <a:pos x="4" y="4"/>
                  </a:cxn>
                  <a:cxn ang="0">
                    <a:pos x="4" y="4"/>
                  </a:cxn>
                  <a:cxn ang="0">
                    <a:pos x="4" y="8"/>
                  </a:cxn>
                  <a:cxn ang="0">
                    <a:pos x="0" y="8"/>
                  </a:cxn>
                  <a:cxn ang="0">
                    <a:pos x="0" y="4"/>
                  </a:cxn>
                  <a:cxn ang="0">
                    <a:pos x="0" y="4"/>
                  </a:cxn>
                  <a:cxn ang="0">
                    <a:pos x="0" y="4"/>
                  </a:cxn>
                  <a:cxn ang="0">
                    <a:pos x="0" y="4"/>
                  </a:cxn>
                  <a:cxn ang="0">
                    <a:pos x="4" y="4"/>
                  </a:cxn>
                  <a:cxn ang="0">
                    <a:pos x="4" y="4"/>
                  </a:cxn>
                  <a:cxn ang="0">
                    <a:pos x="4" y="4"/>
                  </a:cxn>
                  <a:cxn ang="0">
                    <a:pos x="4" y="4"/>
                  </a:cxn>
                  <a:cxn ang="0">
                    <a:pos x="0" y="4"/>
                  </a:cxn>
                  <a:cxn ang="0">
                    <a:pos x="0" y="4"/>
                  </a:cxn>
                  <a:cxn ang="0">
                    <a:pos x="0" y="4"/>
                  </a:cxn>
                  <a:cxn ang="0">
                    <a:pos x="4" y="4"/>
                  </a:cxn>
                  <a:cxn ang="0">
                    <a:pos x="7" y="0"/>
                  </a:cxn>
                  <a:cxn ang="0">
                    <a:pos x="7" y="4"/>
                  </a:cxn>
                  <a:cxn ang="0">
                    <a:pos x="4" y="4"/>
                  </a:cxn>
                  <a:cxn ang="0">
                    <a:pos x="4" y="4"/>
                  </a:cxn>
                  <a:cxn ang="0">
                    <a:pos x="4" y="4"/>
                  </a:cxn>
                  <a:cxn ang="0">
                    <a:pos x="7" y="4"/>
                  </a:cxn>
                  <a:cxn ang="0">
                    <a:pos x="7" y="4"/>
                  </a:cxn>
                  <a:cxn ang="0">
                    <a:pos x="4" y="4"/>
                  </a:cxn>
                  <a:cxn ang="0">
                    <a:pos x="4" y="4"/>
                  </a:cxn>
                  <a:cxn ang="0">
                    <a:pos x="7" y="0"/>
                  </a:cxn>
                  <a:cxn ang="0">
                    <a:pos x="7" y="4"/>
                  </a:cxn>
                  <a:cxn ang="0">
                    <a:pos x="11" y="0"/>
                  </a:cxn>
                  <a:cxn ang="0">
                    <a:pos x="11" y="4"/>
                  </a:cxn>
                  <a:cxn ang="0">
                    <a:pos x="7" y="4"/>
                  </a:cxn>
                  <a:cxn ang="0">
                    <a:pos x="7" y="4"/>
                  </a:cxn>
                  <a:cxn ang="0">
                    <a:pos x="7" y="4"/>
                  </a:cxn>
                </a:cxnLst>
                <a:rect l="0" t="0" r="r" b="b"/>
                <a:pathLst>
                  <a:path w="11" h="8">
                    <a:moveTo>
                      <a:pt x="0" y="4"/>
                    </a:moveTo>
                    <a:lnTo>
                      <a:pt x="0" y="4"/>
                    </a:lnTo>
                    <a:lnTo>
                      <a:pt x="0" y="4"/>
                    </a:lnTo>
                    <a:lnTo>
                      <a:pt x="0" y="4"/>
                    </a:lnTo>
                    <a:lnTo>
                      <a:pt x="0" y="4"/>
                    </a:lnTo>
                    <a:lnTo>
                      <a:pt x="4" y="4"/>
                    </a:lnTo>
                    <a:lnTo>
                      <a:pt x="4" y="4"/>
                    </a:lnTo>
                    <a:lnTo>
                      <a:pt x="4" y="4"/>
                    </a:lnTo>
                    <a:lnTo>
                      <a:pt x="4" y="4"/>
                    </a:lnTo>
                    <a:lnTo>
                      <a:pt x="4" y="4"/>
                    </a:lnTo>
                    <a:lnTo>
                      <a:pt x="4" y="4"/>
                    </a:lnTo>
                    <a:lnTo>
                      <a:pt x="4" y="8"/>
                    </a:lnTo>
                    <a:lnTo>
                      <a:pt x="0" y="8"/>
                    </a:lnTo>
                    <a:lnTo>
                      <a:pt x="0" y="8"/>
                    </a:lnTo>
                    <a:lnTo>
                      <a:pt x="0" y="4"/>
                    </a:lnTo>
                    <a:lnTo>
                      <a:pt x="0" y="4"/>
                    </a:lnTo>
                    <a:lnTo>
                      <a:pt x="0" y="4"/>
                    </a:lnTo>
                    <a:lnTo>
                      <a:pt x="0" y="4"/>
                    </a:lnTo>
                    <a:close/>
                    <a:moveTo>
                      <a:pt x="0" y="4"/>
                    </a:moveTo>
                    <a:lnTo>
                      <a:pt x="0" y="4"/>
                    </a:lnTo>
                    <a:lnTo>
                      <a:pt x="0" y="4"/>
                    </a:lnTo>
                    <a:lnTo>
                      <a:pt x="0" y="4"/>
                    </a:lnTo>
                    <a:lnTo>
                      <a:pt x="0" y="8"/>
                    </a:lnTo>
                    <a:lnTo>
                      <a:pt x="4" y="4"/>
                    </a:lnTo>
                    <a:lnTo>
                      <a:pt x="4" y="4"/>
                    </a:lnTo>
                    <a:lnTo>
                      <a:pt x="4" y="4"/>
                    </a:lnTo>
                    <a:lnTo>
                      <a:pt x="4" y="4"/>
                    </a:lnTo>
                    <a:lnTo>
                      <a:pt x="4" y="4"/>
                    </a:lnTo>
                    <a:lnTo>
                      <a:pt x="4" y="4"/>
                    </a:lnTo>
                    <a:lnTo>
                      <a:pt x="4" y="4"/>
                    </a:lnTo>
                    <a:lnTo>
                      <a:pt x="0" y="4"/>
                    </a:lnTo>
                    <a:lnTo>
                      <a:pt x="0" y="4"/>
                    </a:lnTo>
                    <a:lnTo>
                      <a:pt x="0" y="4"/>
                    </a:lnTo>
                    <a:lnTo>
                      <a:pt x="0" y="4"/>
                    </a:lnTo>
                    <a:lnTo>
                      <a:pt x="0" y="4"/>
                    </a:lnTo>
                    <a:lnTo>
                      <a:pt x="0" y="4"/>
                    </a:lnTo>
                    <a:close/>
                    <a:moveTo>
                      <a:pt x="4" y="4"/>
                    </a:moveTo>
                    <a:lnTo>
                      <a:pt x="4" y="4"/>
                    </a:lnTo>
                    <a:lnTo>
                      <a:pt x="4" y="0"/>
                    </a:lnTo>
                    <a:lnTo>
                      <a:pt x="7" y="0"/>
                    </a:lnTo>
                    <a:lnTo>
                      <a:pt x="7" y="4"/>
                    </a:lnTo>
                    <a:lnTo>
                      <a:pt x="7" y="4"/>
                    </a:lnTo>
                    <a:lnTo>
                      <a:pt x="7" y="4"/>
                    </a:lnTo>
                    <a:lnTo>
                      <a:pt x="4" y="4"/>
                    </a:lnTo>
                    <a:lnTo>
                      <a:pt x="4" y="4"/>
                    </a:lnTo>
                    <a:lnTo>
                      <a:pt x="4" y="4"/>
                    </a:lnTo>
                    <a:lnTo>
                      <a:pt x="4" y="4"/>
                    </a:lnTo>
                    <a:lnTo>
                      <a:pt x="4" y="4"/>
                    </a:lnTo>
                    <a:lnTo>
                      <a:pt x="7" y="4"/>
                    </a:lnTo>
                    <a:lnTo>
                      <a:pt x="7" y="4"/>
                    </a:lnTo>
                    <a:lnTo>
                      <a:pt x="7" y="4"/>
                    </a:lnTo>
                    <a:lnTo>
                      <a:pt x="7" y="4"/>
                    </a:lnTo>
                    <a:lnTo>
                      <a:pt x="4" y="4"/>
                    </a:lnTo>
                    <a:lnTo>
                      <a:pt x="4" y="4"/>
                    </a:lnTo>
                    <a:lnTo>
                      <a:pt x="4" y="4"/>
                    </a:lnTo>
                    <a:lnTo>
                      <a:pt x="4" y="4"/>
                    </a:lnTo>
                    <a:close/>
                    <a:moveTo>
                      <a:pt x="7" y="4"/>
                    </a:moveTo>
                    <a:lnTo>
                      <a:pt x="7" y="0"/>
                    </a:lnTo>
                    <a:lnTo>
                      <a:pt x="7" y="0"/>
                    </a:lnTo>
                    <a:lnTo>
                      <a:pt x="7" y="4"/>
                    </a:lnTo>
                    <a:lnTo>
                      <a:pt x="11" y="0"/>
                    </a:lnTo>
                    <a:lnTo>
                      <a:pt x="11" y="0"/>
                    </a:lnTo>
                    <a:lnTo>
                      <a:pt x="7" y="4"/>
                    </a:lnTo>
                    <a:lnTo>
                      <a:pt x="11" y="4"/>
                    </a:lnTo>
                    <a:lnTo>
                      <a:pt x="11" y="4"/>
                    </a:lnTo>
                    <a:lnTo>
                      <a:pt x="7" y="4"/>
                    </a:lnTo>
                    <a:lnTo>
                      <a:pt x="7" y="4"/>
                    </a:lnTo>
                    <a:lnTo>
                      <a:pt x="7" y="4"/>
                    </a:lnTo>
                    <a:lnTo>
                      <a:pt x="7" y="4"/>
                    </a:lnTo>
                    <a:lnTo>
                      <a:pt x="7" y="4"/>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29" name="Freeform 289"/>
              <p:cNvSpPr>
                <a:spLocks noChangeAspect="1"/>
              </p:cNvSpPr>
              <p:nvPr/>
            </p:nvSpPr>
            <p:spPr bwMode="auto">
              <a:xfrm>
                <a:off x="5058" y="2316"/>
                <a:ext cx="0" cy="3"/>
              </a:xfrm>
              <a:custGeom>
                <a:avLst/>
                <a:gdLst/>
                <a:ahLst/>
                <a:cxnLst>
                  <a:cxn ang="0">
                    <a:pos x="0" y="0"/>
                  </a:cxn>
                  <a:cxn ang="0">
                    <a:pos x="0" y="0"/>
                  </a:cxn>
                  <a:cxn ang="0">
                    <a:pos x="0" y="0"/>
                  </a:cxn>
                  <a:cxn ang="0">
                    <a:pos x="0" y="0"/>
                  </a:cxn>
                  <a:cxn ang="0">
                    <a:pos x="0" y="4"/>
                  </a:cxn>
                  <a:cxn ang="0">
                    <a:pos x="0" y="4"/>
                  </a:cxn>
                  <a:cxn ang="0">
                    <a:pos x="0" y="4"/>
                  </a:cxn>
                  <a:cxn ang="0">
                    <a:pos x="0" y="0"/>
                  </a:cxn>
                  <a:cxn ang="0">
                    <a:pos x="0" y="0"/>
                  </a:cxn>
                  <a:cxn ang="0">
                    <a:pos x="0" y="0"/>
                  </a:cxn>
                  <a:cxn ang="0">
                    <a:pos x="0" y="0"/>
                  </a:cxn>
                  <a:cxn ang="0">
                    <a:pos x="0" y="4"/>
                  </a:cxn>
                  <a:cxn ang="0">
                    <a:pos x="0" y="4"/>
                  </a:cxn>
                  <a:cxn ang="0">
                    <a:pos x="0" y="4"/>
                  </a:cxn>
                  <a:cxn ang="0">
                    <a:pos x="0" y="0"/>
                  </a:cxn>
                </a:cxnLst>
                <a:rect l="0" t="0" r="r" b="b"/>
                <a:pathLst>
                  <a:path h="4">
                    <a:moveTo>
                      <a:pt x="0" y="0"/>
                    </a:moveTo>
                    <a:lnTo>
                      <a:pt x="0" y="0"/>
                    </a:lnTo>
                    <a:lnTo>
                      <a:pt x="0" y="0"/>
                    </a:lnTo>
                    <a:lnTo>
                      <a:pt x="0" y="0"/>
                    </a:lnTo>
                    <a:lnTo>
                      <a:pt x="0" y="4"/>
                    </a:lnTo>
                    <a:lnTo>
                      <a:pt x="0" y="4"/>
                    </a:lnTo>
                    <a:lnTo>
                      <a:pt x="0" y="4"/>
                    </a:lnTo>
                    <a:lnTo>
                      <a:pt x="0" y="0"/>
                    </a:lnTo>
                    <a:lnTo>
                      <a:pt x="0" y="0"/>
                    </a:lnTo>
                    <a:lnTo>
                      <a:pt x="0" y="0"/>
                    </a:lnTo>
                    <a:lnTo>
                      <a:pt x="0" y="0"/>
                    </a:lnTo>
                    <a:lnTo>
                      <a:pt x="0" y="4"/>
                    </a:lnTo>
                    <a:lnTo>
                      <a:pt x="0" y="4"/>
                    </a:lnTo>
                    <a:lnTo>
                      <a:pt x="0" y="4"/>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30" name="Freeform 290"/>
              <p:cNvSpPr>
                <a:spLocks noChangeAspect="1"/>
              </p:cNvSpPr>
              <p:nvPr/>
            </p:nvSpPr>
            <p:spPr bwMode="auto">
              <a:xfrm>
                <a:off x="5061" y="2316"/>
                <a:ext cx="0" cy="3"/>
              </a:xfrm>
              <a:custGeom>
                <a:avLst/>
                <a:gdLst/>
                <a:ahLst/>
                <a:cxnLst>
                  <a:cxn ang="0">
                    <a:pos x="0" y="4"/>
                  </a:cxn>
                  <a:cxn ang="0">
                    <a:pos x="0" y="4"/>
                  </a:cxn>
                  <a:cxn ang="0">
                    <a:pos x="0" y="0"/>
                  </a:cxn>
                  <a:cxn ang="0">
                    <a:pos x="0" y="0"/>
                  </a:cxn>
                  <a:cxn ang="0">
                    <a:pos x="0" y="0"/>
                  </a:cxn>
                  <a:cxn ang="0">
                    <a:pos x="0" y="0"/>
                  </a:cxn>
                  <a:cxn ang="0">
                    <a:pos x="0" y="0"/>
                  </a:cxn>
                  <a:cxn ang="0">
                    <a:pos x="0" y="4"/>
                  </a:cxn>
                  <a:cxn ang="0">
                    <a:pos x="0" y="4"/>
                  </a:cxn>
                  <a:cxn ang="0">
                    <a:pos x="0" y="0"/>
                  </a:cxn>
                  <a:cxn ang="0">
                    <a:pos x="0" y="4"/>
                  </a:cxn>
                </a:cxnLst>
                <a:rect l="0" t="0" r="r" b="b"/>
                <a:pathLst>
                  <a:path h="4">
                    <a:moveTo>
                      <a:pt x="0" y="4"/>
                    </a:moveTo>
                    <a:lnTo>
                      <a:pt x="0" y="4"/>
                    </a:lnTo>
                    <a:lnTo>
                      <a:pt x="0" y="0"/>
                    </a:lnTo>
                    <a:lnTo>
                      <a:pt x="0" y="0"/>
                    </a:lnTo>
                    <a:lnTo>
                      <a:pt x="0" y="0"/>
                    </a:lnTo>
                    <a:lnTo>
                      <a:pt x="0" y="0"/>
                    </a:lnTo>
                    <a:lnTo>
                      <a:pt x="0" y="0"/>
                    </a:lnTo>
                    <a:lnTo>
                      <a:pt x="0" y="4"/>
                    </a:lnTo>
                    <a:lnTo>
                      <a:pt x="0" y="4"/>
                    </a:lnTo>
                    <a:lnTo>
                      <a:pt x="0" y="0"/>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31" name="Freeform 291"/>
              <p:cNvSpPr>
                <a:spLocks noChangeAspect="1"/>
              </p:cNvSpPr>
              <p:nvPr/>
            </p:nvSpPr>
            <p:spPr bwMode="auto">
              <a:xfrm>
                <a:off x="5061" y="2316"/>
                <a:ext cx="6" cy="3"/>
              </a:xfrm>
              <a:custGeom>
                <a:avLst/>
                <a:gdLst/>
                <a:ahLst/>
                <a:cxnLst>
                  <a:cxn ang="0">
                    <a:pos x="4" y="4"/>
                  </a:cxn>
                  <a:cxn ang="0">
                    <a:pos x="4" y="4"/>
                  </a:cxn>
                  <a:cxn ang="0">
                    <a:pos x="4" y="4"/>
                  </a:cxn>
                  <a:cxn ang="0">
                    <a:pos x="0" y="4"/>
                  </a:cxn>
                  <a:cxn ang="0">
                    <a:pos x="0" y="0"/>
                  </a:cxn>
                  <a:cxn ang="0">
                    <a:pos x="4" y="0"/>
                  </a:cxn>
                  <a:cxn ang="0">
                    <a:pos x="4" y="4"/>
                  </a:cxn>
                </a:cxnLst>
                <a:rect l="0" t="0" r="r" b="b"/>
                <a:pathLst>
                  <a:path w="4" h="4">
                    <a:moveTo>
                      <a:pt x="4" y="4"/>
                    </a:moveTo>
                    <a:lnTo>
                      <a:pt x="4" y="4"/>
                    </a:lnTo>
                    <a:lnTo>
                      <a:pt x="4" y="4"/>
                    </a:lnTo>
                    <a:lnTo>
                      <a:pt x="0" y="4"/>
                    </a:lnTo>
                    <a:lnTo>
                      <a:pt x="0" y="0"/>
                    </a:lnTo>
                    <a:lnTo>
                      <a:pt x="4" y="0"/>
                    </a:lnTo>
                    <a:lnTo>
                      <a:pt x="4"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32" name="Freeform 292"/>
              <p:cNvSpPr>
                <a:spLocks noChangeAspect="1"/>
              </p:cNvSpPr>
              <p:nvPr/>
            </p:nvSpPr>
            <p:spPr bwMode="auto">
              <a:xfrm>
                <a:off x="5066" y="2316"/>
                <a:ext cx="3" cy="3"/>
              </a:xfrm>
              <a:custGeom>
                <a:avLst/>
                <a:gdLst/>
                <a:ahLst/>
                <a:cxnLst>
                  <a:cxn ang="0">
                    <a:pos x="0" y="0"/>
                  </a:cxn>
                  <a:cxn ang="0">
                    <a:pos x="0" y="0"/>
                  </a:cxn>
                  <a:cxn ang="0">
                    <a:pos x="0" y="0"/>
                  </a:cxn>
                  <a:cxn ang="0">
                    <a:pos x="0" y="0"/>
                  </a:cxn>
                  <a:cxn ang="0">
                    <a:pos x="0" y="0"/>
                  </a:cxn>
                  <a:cxn ang="0">
                    <a:pos x="0" y="0"/>
                  </a:cxn>
                  <a:cxn ang="0">
                    <a:pos x="4" y="0"/>
                  </a:cxn>
                  <a:cxn ang="0">
                    <a:pos x="4" y="0"/>
                  </a:cxn>
                  <a:cxn ang="0">
                    <a:pos x="4" y="0"/>
                  </a:cxn>
                  <a:cxn ang="0">
                    <a:pos x="4" y="0"/>
                  </a:cxn>
                  <a:cxn ang="0">
                    <a:pos x="4" y="0"/>
                  </a:cxn>
                  <a:cxn ang="0">
                    <a:pos x="4" y="0"/>
                  </a:cxn>
                  <a:cxn ang="0">
                    <a:pos x="4" y="4"/>
                  </a:cxn>
                  <a:cxn ang="0">
                    <a:pos x="0" y="4"/>
                  </a:cxn>
                  <a:cxn ang="0">
                    <a:pos x="0" y="4"/>
                  </a:cxn>
                  <a:cxn ang="0">
                    <a:pos x="0" y="0"/>
                  </a:cxn>
                  <a:cxn ang="0">
                    <a:pos x="0" y="0"/>
                  </a:cxn>
                  <a:cxn ang="0">
                    <a:pos x="0" y="0"/>
                  </a:cxn>
                </a:cxnLst>
                <a:rect l="0" t="0" r="r" b="b"/>
                <a:pathLst>
                  <a:path w="4" h="4">
                    <a:moveTo>
                      <a:pt x="0" y="0"/>
                    </a:moveTo>
                    <a:lnTo>
                      <a:pt x="0" y="0"/>
                    </a:lnTo>
                    <a:lnTo>
                      <a:pt x="0" y="0"/>
                    </a:lnTo>
                    <a:lnTo>
                      <a:pt x="0" y="0"/>
                    </a:lnTo>
                    <a:lnTo>
                      <a:pt x="0" y="0"/>
                    </a:lnTo>
                    <a:lnTo>
                      <a:pt x="0" y="0"/>
                    </a:lnTo>
                    <a:lnTo>
                      <a:pt x="4" y="0"/>
                    </a:lnTo>
                    <a:lnTo>
                      <a:pt x="4" y="0"/>
                    </a:lnTo>
                    <a:lnTo>
                      <a:pt x="4" y="0"/>
                    </a:lnTo>
                    <a:lnTo>
                      <a:pt x="4" y="0"/>
                    </a:lnTo>
                    <a:lnTo>
                      <a:pt x="4" y="0"/>
                    </a:lnTo>
                    <a:lnTo>
                      <a:pt x="4" y="0"/>
                    </a:lnTo>
                    <a:lnTo>
                      <a:pt x="4" y="4"/>
                    </a:lnTo>
                    <a:lnTo>
                      <a:pt x="0" y="4"/>
                    </a:lnTo>
                    <a:lnTo>
                      <a:pt x="0" y="4"/>
                    </a:lnTo>
                    <a:lnTo>
                      <a:pt x="0" y="0"/>
                    </a:lnTo>
                    <a:lnTo>
                      <a:pt x="0" y="0"/>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33" name="Freeform 293"/>
              <p:cNvSpPr>
                <a:spLocks noChangeAspect="1"/>
              </p:cNvSpPr>
              <p:nvPr/>
            </p:nvSpPr>
            <p:spPr bwMode="auto">
              <a:xfrm>
                <a:off x="5066" y="2316"/>
                <a:ext cx="3" cy="3"/>
              </a:xfrm>
              <a:custGeom>
                <a:avLst/>
                <a:gdLst/>
                <a:ahLst/>
                <a:cxnLst>
                  <a:cxn ang="0">
                    <a:pos x="0" y="0"/>
                  </a:cxn>
                  <a:cxn ang="0">
                    <a:pos x="0" y="0"/>
                  </a:cxn>
                  <a:cxn ang="0">
                    <a:pos x="0" y="0"/>
                  </a:cxn>
                  <a:cxn ang="0">
                    <a:pos x="0" y="0"/>
                  </a:cxn>
                  <a:cxn ang="0">
                    <a:pos x="4" y="4"/>
                  </a:cxn>
                  <a:cxn ang="0">
                    <a:pos x="4" y="4"/>
                  </a:cxn>
                  <a:cxn ang="0">
                    <a:pos x="4" y="4"/>
                  </a:cxn>
                  <a:cxn ang="0">
                    <a:pos x="4" y="0"/>
                  </a:cxn>
                  <a:cxn ang="0">
                    <a:pos x="4" y="0"/>
                  </a:cxn>
                  <a:cxn ang="0">
                    <a:pos x="4" y="0"/>
                  </a:cxn>
                  <a:cxn ang="0">
                    <a:pos x="4" y="0"/>
                  </a:cxn>
                  <a:cxn ang="0">
                    <a:pos x="4" y="0"/>
                  </a:cxn>
                  <a:cxn ang="0">
                    <a:pos x="4" y="0"/>
                  </a:cxn>
                  <a:cxn ang="0">
                    <a:pos x="4" y="0"/>
                  </a:cxn>
                  <a:cxn ang="0">
                    <a:pos x="4" y="0"/>
                  </a:cxn>
                  <a:cxn ang="0">
                    <a:pos x="0" y="0"/>
                  </a:cxn>
                  <a:cxn ang="0">
                    <a:pos x="0" y="0"/>
                  </a:cxn>
                  <a:cxn ang="0">
                    <a:pos x="0" y="0"/>
                  </a:cxn>
                </a:cxnLst>
                <a:rect l="0" t="0" r="r" b="b"/>
                <a:pathLst>
                  <a:path w="4" h="4">
                    <a:moveTo>
                      <a:pt x="0" y="0"/>
                    </a:moveTo>
                    <a:lnTo>
                      <a:pt x="0" y="0"/>
                    </a:lnTo>
                    <a:lnTo>
                      <a:pt x="0" y="0"/>
                    </a:lnTo>
                    <a:lnTo>
                      <a:pt x="0" y="0"/>
                    </a:lnTo>
                    <a:lnTo>
                      <a:pt x="4" y="4"/>
                    </a:lnTo>
                    <a:lnTo>
                      <a:pt x="4" y="4"/>
                    </a:lnTo>
                    <a:lnTo>
                      <a:pt x="4" y="4"/>
                    </a:lnTo>
                    <a:lnTo>
                      <a:pt x="4" y="0"/>
                    </a:lnTo>
                    <a:lnTo>
                      <a:pt x="4" y="0"/>
                    </a:lnTo>
                    <a:lnTo>
                      <a:pt x="4" y="0"/>
                    </a:lnTo>
                    <a:lnTo>
                      <a:pt x="4" y="0"/>
                    </a:lnTo>
                    <a:lnTo>
                      <a:pt x="4" y="0"/>
                    </a:lnTo>
                    <a:lnTo>
                      <a:pt x="4" y="0"/>
                    </a:lnTo>
                    <a:lnTo>
                      <a:pt x="4" y="0"/>
                    </a:lnTo>
                    <a:lnTo>
                      <a:pt x="4" y="0"/>
                    </a:lnTo>
                    <a:lnTo>
                      <a:pt x="0" y="0"/>
                    </a:lnTo>
                    <a:lnTo>
                      <a:pt x="0" y="0"/>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34" name="Freeform 294"/>
              <p:cNvSpPr>
                <a:spLocks noChangeAspect="1"/>
              </p:cNvSpPr>
              <p:nvPr/>
            </p:nvSpPr>
            <p:spPr bwMode="auto">
              <a:xfrm>
                <a:off x="5069" y="2311"/>
                <a:ext cx="3" cy="6"/>
              </a:xfrm>
              <a:custGeom>
                <a:avLst/>
                <a:gdLst/>
                <a:ahLst/>
                <a:cxnLst>
                  <a:cxn ang="0">
                    <a:pos x="0" y="4"/>
                  </a:cxn>
                  <a:cxn ang="0">
                    <a:pos x="0" y="4"/>
                  </a:cxn>
                  <a:cxn ang="0">
                    <a:pos x="0" y="0"/>
                  </a:cxn>
                  <a:cxn ang="0">
                    <a:pos x="3" y="0"/>
                  </a:cxn>
                  <a:cxn ang="0">
                    <a:pos x="3" y="0"/>
                  </a:cxn>
                  <a:cxn ang="0">
                    <a:pos x="3" y="4"/>
                  </a:cxn>
                  <a:cxn ang="0">
                    <a:pos x="3" y="4"/>
                  </a:cxn>
                  <a:cxn ang="0">
                    <a:pos x="3" y="0"/>
                  </a:cxn>
                  <a:cxn ang="0">
                    <a:pos x="3" y="0"/>
                  </a:cxn>
                  <a:cxn ang="0">
                    <a:pos x="0" y="4"/>
                  </a:cxn>
                  <a:cxn ang="0">
                    <a:pos x="0" y="4"/>
                  </a:cxn>
                  <a:cxn ang="0">
                    <a:pos x="0" y="4"/>
                  </a:cxn>
                  <a:cxn ang="0">
                    <a:pos x="3" y="4"/>
                  </a:cxn>
                  <a:cxn ang="0">
                    <a:pos x="3" y="4"/>
                  </a:cxn>
                  <a:cxn ang="0">
                    <a:pos x="3" y="4"/>
                  </a:cxn>
                  <a:cxn ang="0">
                    <a:pos x="3" y="4"/>
                  </a:cxn>
                  <a:cxn ang="0">
                    <a:pos x="3" y="4"/>
                  </a:cxn>
                  <a:cxn ang="0">
                    <a:pos x="0" y="4"/>
                  </a:cxn>
                  <a:cxn ang="0">
                    <a:pos x="0" y="4"/>
                  </a:cxn>
                  <a:cxn ang="0">
                    <a:pos x="0" y="4"/>
                  </a:cxn>
                </a:cxnLst>
                <a:rect l="0" t="0" r="r" b="b"/>
                <a:pathLst>
                  <a:path w="3" h="4">
                    <a:moveTo>
                      <a:pt x="0" y="4"/>
                    </a:moveTo>
                    <a:lnTo>
                      <a:pt x="0" y="4"/>
                    </a:lnTo>
                    <a:lnTo>
                      <a:pt x="0" y="0"/>
                    </a:lnTo>
                    <a:lnTo>
                      <a:pt x="3" y="0"/>
                    </a:lnTo>
                    <a:lnTo>
                      <a:pt x="3" y="0"/>
                    </a:lnTo>
                    <a:lnTo>
                      <a:pt x="3" y="4"/>
                    </a:lnTo>
                    <a:lnTo>
                      <a:pt x="3" y="4"/>
                    </a:lnTo>
                    <a:lnTo>
                      <a:pt x="3" y="0"/>
                    </a:lnTo>
                    <a:lnTo>
                      <a:pt x="3" y="0"/>
                    </a:lnTo>
                    <a:lnTo>
                      <a:pt x="0" y="4"/>
                    </a:lnTo>
                    <a:lnTo>
                      <a:pt x="0" y="4"/>
                    </a:lnTo>
                    <a:lnTo>
                      <a:pt x="0" y="4"/>
                    </a:lnTo>
                    <a:lnTo>
                      <a:pt x="3" y="4"/>
                    </a:lnTo>
                    <a:lnTo>
                      <a:pt x="3" y="4"/>
                    </a:lnTo>
                    <a:lnTo>
                      <a:pt x="3" y="4"/>
                    </a:lnTo>
                    <a:lnTo>
                      <a:pt x="3" y="4"/>
                    </a:lnTo>
                    <a:lnTo>
                      <a:pt x="3" y="4"/>
                    </a:lnTo>
                    <a:lnTo>
                      <a:pt x="0" y="4"/>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35" name="Freeform 295"/>
              <p:cNvSpPr>
                <a:spLocks noChangeAspect="1"/>
              </p:cNvSpPr>
              <p:nvPr/>
            </p:nvSpPr>
            <p:spPr bwMode="auto">
              <a:xfrm>
                <a:off x="5072" y="2311"/>
                <a:ext cx="3" cy="6"/>
              </a:xfrm>
              <a:custGeom>
                <a:avLst/>
                <a:gdLst/>
                <a:ahLst/>
                <a:cxnLst>
                  <a:cxn ang="0">
                    <a:pos x="0" y="4"/>
                  </a:cxn>
                  <a:cxn ang="0">
                    <a:pos x="0" y="0"/>
                  </a:cxn>
                  <a:cxn ang="0">
                    <a:pos x="0" y="0"/>
                  </a:cxn>
                  <a:cxn ang="0">
                    <a:pos x="0" y="4"/>
                  </a:cxn>
                  <a:cxn ang="0">
                    <a:pos x="4" y="0"/>
                  </a:cxn>
                  <a:cxn ang="0">
                    <a:pos x="4" y="0"/>
                  </a:cxn>
                  <a:cxn ang="0">
                    <a:pos x="4" y="4"/>
                  </a:cxn>
                  <a:cxn ang="0">
                    <a:pos x="4" y="4"/>
                  </a:cxn>
                  <a:cxn ang="0">
                    <a:pos x="4" y="4"/>
                  </a:cxn>
                  <a:cxn ang="0">
                    <a:pos x="4" y="4"/>
                  </a:cxn>
                  <a:cxn ang="0">
                    <a:pos x="0" y="4"/>
                  </a:cxn>
                  <a:cxn ang="0">
                    <a:pos x="0" y="4"/>
                  </a:cxn>
                  <a:cxn ang="0">
                    <a:pos x="0" y="4"/>
                  </a:cxn>
                </a:cxnLst>
                <a:rect l="0" t="0" r="r" b="b"/>
                <a:pathLst>
                  <a:path w="4" h="4">
                    <a:moveTo>
                      <a:pt x="0" y="4"/>
                    </a:moveTo>
                    <a:lnTo>
                      <a:pt x="0" y="0"/>
                    </a:lnTo>
                    <a:lnTo>
                      <a:pt x="0" y="0"/>
                    </a:lnTo>
                    <a:lnTo>
                      <a:pt x="0" y="4"/>
                    </a:lnTo>
                    <a:lnTo>
                      <a:pt x="4" y="0"/>
                    </a:lnTo>
                    <a:lnTo>
                      <a:pt x="4" y="0"/>
                    </a:lnTo>
                    <a:lnTo>
                      <a:pt x="4" y="4"/>
                    </a:lnTo>
                    <a:lnTo>
                      <a:pt x="4" y="4"/>
                    </a:lnTo>
                    <a:lnTo>
                      <a:pt x="4" y="4"/>
                    </a:lnTo>
                    <a:lnTo>
                      <a:pt x="4" y="4"/>
                    </a:lnTo>
                    <a:lnTo>
                      <a:pt x="0" y="4"/>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36" name="Freeform 296"/>
              <p:cNvSpPr>
                <a:spLocks noChangeAspect="1" noEditPoints="1"/>
              </p:cNvSpPr>
              <p:nvPr/>
            </p:nvSpPr>
            <p:spPr bwMode="auto">
              <a:xfrm>
                <a:off x="5058" y="2300"/>
                <a:ext cx="3" cy="3"/>
              </a:xfrm>
              <a:custGeom>
                <a:avLst/>
                <a:gdLst/>
                <a:ahLst/>
                <a:cxnLst>
                  <a:cxn ang="0">
                    <a:pos x="0" y="3"/>
                  </a:cxn>
                  <a:cxn ang="0">
                    <a:pos x="0" y="3"/>
                  </a:cxn>
                  <a:cxn ang="0">
                    <a:pos x="0" y="3"/>
                  </a:cxn>
                  <a:cxn ang="0">
                    <a:pos x="0" y="3"/>
                  </a:cxn>
                  <a:cxn ang="0">
                    <a:pos x="0" y="0"/>
                  </a:cxn>
                  <a:cxn ang="0">
                    <a:pos x="0" y="0"/>
                  </a:cxn>
                  <a:cxn ang="0">
                    <a:pos x="0" y="3"/>
                  </a:cxn>
                  <a:cxn ang="0">
                    <a:pos x="0" y="3"/>
                  </a:cxn>
                  <a:cxn ang="0">
                    <a:pos x="0" y="3"/>
                  </a:cxn>
                  <a:cxn ang="0">
                    <a:pos x="0" y="0"/>
                  </a:cxn>
                  <a:cxn ang="0">
                    <a:pos x="0" y="0"/>
                  </a:cxn>
                  <a:cxn ang="0">
                    <a:pos x="4" y="0"/>
                  </a:cxn>
                  <a:cxn ang="0">
                    <a:pos x="4" y="0"/>
                  </a:cxn>
                  <a:cxn ang="0">
                    <a:pos x="4" y="0"/>
                  </a:cxn>
                  <a:cxn ang="0">
                    <a:pos x="4" y="0"/>
                  </a:cxn>
                  <a:cxn ang="0">
                    <a:pos x="4" y="0"/>
                  </a:cxn>
                  <a:cxn ang="0">
                    <a:pos x="4" y="0"/>
                  </a:cxn>
                  <a:cxn ang="0">
                    <a:pos x="4" y="3"/>
                  </a:cxn>
                  <a:cxn ang="0">
                    <a:pos x="4" y="3"/>
                  </a:cxn>
                  <a:cxn ang="0">
                    <a:pos x="4" y="3"/>
                  </a:cxn>
                  <a:cxn ang="0">
                    <a:pos x="4" y="3"/>
                  </a:cxn>
                  <a:cxn ang="0">
                    <a:pos x="4" y="3"/>
                  </a:cxn>
                  <a:cxn ang="0">
                    <a:pos x="0" y="3"/>
                  </a:cxn>
                  <a:cxn ang="0">
                    <a:pos x="0" y="3"/>
                  </a:cxn>
                  <a:cxn ang="0">
                    <a:pos x="0" y="3"/>
                  </a:cxn>
                  <a:cxn ang="0">
                    <a:pos x="0" y="3"/>
                  </a:cxn>
                  <a:cxn ang="0">
                    <a:pos x="0" y="3"/>
                  </a:cxn>
                  <a:cxn ang="0">
                    <a:pos x="0" y="3"/>
                  </a:cxn>
                  <a:cxn ang="0">
                    <a:pos x="0" y="3"/>
                  </a:cxn>
                  <a:cxn ang="0">
                    <a:pos x="4" y="3"/>
                  </a:cxn>
                  <a:cxn ang="0">
                    <a:pos x="4" y="3"/>
                  </a:cxn>
                  <a:cxn ang="0">
                    <a:pos x="4" y="3"/>
                  </a:cxn>
                  <a:cxn ang="0">
                    <a:pos x="4" y="3"/>
                  </a:cxn>
                  <a:cxn ang="0">
                    <a:pos x="4" y="3"/>
                  </a:cxn>
                  <a:cxn ang="0">
                    <a:pos x="4" y="0"/>
                  </a:cxn>
                  <a:cxn ang="0">
                    <a:pos x="4" y="0"/>
                  </a:cxn>
                  <a:cxn ang="0">
                    <a:pos x="4" y="0"/>
                  </a:cxn>
                  <a:cxn ang="0">
                    <a:pos x="4" y="0"/>
                  </a:cxn>
                  <a:cxn ang="0">
                    <a:pos x="4" y="0"/>
                  </a:cxn>
                  <a:cxn ang="0">
                    <a:pos x="4" y="0"/>
                  </a:cxn>
                  <a:cxn ang="0">
                    <a:pos x="0" y="0"/>
                  </a:cxn>
                  <a:cxn ang="0">
                    <a:pos x="0" y="0"/>
                  </a:cxn>
                  <a:cxn ang="0">
                    <a:pos x="0" y="3"/>
                  </a:cxn>
                  <a:cxn ang="0">
                    <a:pos x="0" y="3"/>
                  </a:cxn>
                </a:cxnLst>
                <a:rect l="0" t="0" r="r" b="b"/>
                <a:pathLst>
                  <a:path w="4" h="3">
                    <a:moveTo>
                      <a:pt x="0" y="3"/>
                    </a:moveTo>
                    <a:lnTo>
                      <a:pt x="0" y="3"/>
                    </a:lnTo>
                    <a:lnTo>
                      <a:pt x="0" y="3"/>
                    </a:lnTo>
                    <a:lnTo>
                      <a:pt x="0" y="3"/>
                    </a:lnTo>
                    <a:lnTo>
                      <a:pt x="0" y="0"/>
                    </a:lnTo>
                    <a:lnTo>
                      <a:pt x="0" y="0"/>
                    </a:lnTo>
                    <a:lnTo>
                      <a:pt x="0" y="3"/>
                    </a:lnTo>
                    <a:lnTo>
                      <a:pt x="0" y="3"/>
                    </a:lnTo>
                    <a:close/>
                    <a:moveTo>
                      <a:pt x="0" y="3"/>
                    </a:moveTo>
                    <a:lnTo>
                      <a:pt x="0" y="0"/>
                    </a:lnTo>
                    <a:lnTo>
                      <a:pt x="0" y="0"/>
                    </a:lnTo>
                    <a:lnTo>
                      <a:pt x="4" y="0"/>
                    </a:lnTo>
                    <a:lnTo>
                      <a:pt x="4" y="0"/>
                    </a:lnTo>
                    <a:lnTo>
                      <a:pt x="4" y="0"/>
                    </a:lnTo>
                    <a:lnTo>
                      <a:pt x="4" y="0"/>
                    </a:lnTo>
                    <a:lnTo>
                      <a:pt x="4" y="0"/>
                    </a:lnTo>
                    <a:lnTo>
                      <a:pt x="4" y="0"/>
                    </a:lnTo>
                    <a:lnTo>
                      <a:pt x="4" y="3"/>
                    </a:lnTo>
                    <a:lnTo>
                      <a:pt x="4" y="3"/>
                    </a:lnTo>
                    <a:lnTo>
                      <a:pt x="4" y="3"/>
                    </a:lnTo>
                    <a:lnTo>
                      <a:pt x="4" y="3"/>
                    </a:lnTo>
                    <a:lnTo>
                      <a:pt x="4" y="3"/>
                    </a:lnTo>
                    <a:lnTo>
                      <a:pt x="0" y="3"/>
                    </a:lnTo>
                    <a:lnTo>
                      <a:pt x="0" y="3"/>
                    </a:lnTo>
                    <a:lnTo>
                      <a:pt x="0" y="3"/>
                    </a:lnTo>
                    <a:lnTo>
                      <a:pt x="0" y="3"/>
                    </a:lnTo>
                    <a:close/>
                    <a:moveTo>
                      <a:pt x="0" y="3"/>
                    </a:moveTo>
                    <a:lnTo>
                      <a:pt x="0" y="3"/>
                    </a:lnTo>
                    <a:lnTo>
                      <a:pt x="0" y="3"/>
                    </a:lnTo>
                    <a:lnTo>
                      <a:pt x="4" y="3"/>
                    </a:lnTo>
                    <a:lnTo>
                      <a:pt x="4" y="3"/>
                    </a:lnTo>
                    <a:lnTo>
                      <a:pt x="4" y="3"/>
                    </a:lnTo>
                    <a:lnTo>
                      <a:pt x="4" y="3"/>
                    </a:lnTo>
                    <a:lnTo>
                      <a:pt x="4" y="3"/>
                    </a:lnTo>
                    <a:lnTo>
                      <a:pt x="4" y="0"/>
                    </a:lnTo>
                    <a:lnTo>
                      <a:pt x="4" y="0"/>
                    </a:lnTo>
                    <a:lnTo>
                      <a:pt x="4" y="0"/>
                    </a:lnTo>
                    <a:lnTo>
                      <a:pt x="4" y="0"/>
                    </a:lnTo>
                    <a:lnTo>
                      <a:pt x="4" y="0"/>
                    </a:lnTo>
                    <a:lnTo>
                      <a:pt x="4" y="0"/>
                    </a:lnTo>
                    <a:lnTo>
                      <a:pt x="0" y="0"/>
                    </a:lnTo>
                    <a:lnTo>
                      <a:pt x="0" y="0"/>
                    </a:lnTo>
                    <a:lnTo>
                      <a:pt x="0" y="3"/>
                    </a:lnTo>
                    <a:lnTo>
                      <a:pt x="0" y="3"/>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37" name="Freeform 297"/>
              <p:cNvSpPr>
                <a:spLocks noChangeAspect="1" noEditPoints="1"/>
              </p:cNvSpPr>
              <p:nvPr/>
            </p:nvSpPr>
            <p:spPr bwMode="auto">
              <a:xfrm>
                <a:off x="5061" y="2300"/>
                <a:ext cx="8" cy="3"/>
              </a:xfrm>
              <a:custGeom>
                <a:avLst/>
                <a:gdLst/>
                <a:ahLst/>
                <a:cxnLst>
                  <a:cxn ang="0">
                    <a:pos x="0" y="0"/>
                  </a:cxn>
                  <a:cxn ang="0">
                    <a:pos x="4" y="0"/>
                  </a:cxn>
                  <a:cxn ang="0">
                    <a:pos x="4" y="0"/>
                  </a:cxn>
                  <a:cxn ang="0">
                    <a:pos x="4" y="0"/>
                  </a:cxn>
                  <a:cxn ang="0">
                    <a:pos x="4" y="0"/>
                  </a:cxn>
                  <a:cxn ang="0">
                    <a:pos x="4" y="0"/>
                  </a:cxn>
                  <a:cxn ang="0">
                    <a:pos x="4" y="0"/>
                  </a:cxn>
                  <a:cxn ang="0">
                    <a:pos x="4" y="0"/>
                  </a:cxn>
                  <a:cxn ang="0">
                    <a:pos x="4" y="0"/>
                  </a:cxn>
                  <a:cxn ang="0">
                    <a:pos x="4" y="3"/>
                  </a:cxn>
                  <a:cxn ang="0">
                    <a:pos x="4" y="3"/>
                  </a:cxn>
                  <a:cxn ang="0">
                    <a:pos x="4" y="3"/>
                  </a:cxn>
                  <a:cxn ang="0">
                    <a:pos x="4" y="3"/>
                  </a:cxn>
                  <a:cxn ang="0">
                    <a:pos x="4" y="3"/>
                  </a:cxn>
                  <a:cxn ang="0">
                    <a:pos x="4" y="3"/>
                  </a:cxn>
                  <a:cxn ang="0">
                    <a:pos x="4" y="3"/>
                  </a:cxn>
                  <a:cxn ang="0">
                    <a:pos x="4" y="3"/>
                  </a:cxn>
                  <a:cxn ang="0">
                    <a:pos x="4" y="3"/>
                  </a:cxn>
                  <a:cxn ang="0">
                    <a:pos x="0" y="0"/>
                  </a:cxn>
                  <a:cxn ang="0">
                    <a:pos x="0" y="0"/>
                  </a:cxn>
                  <a:cxn ang="0">
                    <a:pos x="4" y="3"/>
                  </a:cxn>
                  <a:cxn ang="0">
                    <a:pos x="4" y="0"/>
                  </a:cxn>
                  <a:cxn ang="0">
                    <a:pos x="8" y="0"/>
                  </a:cxn>
                  <a:cxn ang="0">
                    <a:pos x="8" y="0"/>
                  </a:cxn>
                  <a:cxn ang="0">
                    <a:pos x="8" y="0"/>
                  </a:cxn>
                  <a:cxn ang="0">
                    <a:pos x="8" y="0"/>
                  </a:cxn>
                  <a:cxn ang="0">
                    <a:pos x="8" y="0"/>
                  </a:cxn>
                  <a:cxn ang="0">
                    <a:pos x="8" y="3"/>
                  </a:cxn>
                  <a:cxn ang="0">
                    <a:pos x="8" y="3"/>
                  </a:cxn>
                  <a:cxn ang="0">
                    <a:pos x="8" y="0"/>
                  </a:cxn>
                  <a:cxn ang="0">
                    <a:pos x="8" y="3"/>
                  </a:cxn>
                  <a:cxn ang="0">
                    <a:pos x="8" y="3"/>
                  </a:cxn>
                  <a:cxn ang="0">
                    <a:pos x="4" y="3"/>
                  </a:cxn>
                  <a:cxn ang="0">
                    <a:pos x="4" y="3"/>
                  </a:cxn>
                </a:cxnLst>
                <a:rect l="0" t="0" r="r" b="b"/>
                <a:pathLst>
                  <a:path w="8" h="3">
                    <a:moveTo>
                      <a:pt x="0" y="0"/>
                    </a:moveTo>
                    <a:lnTo>
                      <a:pt x="4" y="0"/>
                    </a:lnTo>
                    <a:lnTo>
                      <a:pt x="4" y="0"/>
                    </a:lnTo>
                    <a:lnTo>
                      <a:pt x="4" y="0"/>
                    </a:lnTo>
                    <a:lnTo>
                      <a:pt x="4" y="0"/>
                    </a:lnTo>
                    <a:lnTo>
                      <a:pt x="4" y="0"/>
                    </a:lnTo>
                    <a:lnTo>
                      <a:pt x="4" y="0"/>
                    </a:lnTo>
                    <a:lnTo>
                      <a:pt x="4" y="0"/>
                    </a:lnTo>
                    <a:lnTo>
                      <a:pt x="4" y="0"/>
                    </a:lnTo>
                    <a:lnTo>
                      <a:pt x="4" y="3"/>
                    </a:lnTo>
                    <a:lnTo>
                      <a:pt x="4" y="3"/>
                    </a:lnTo>
                    <a:lnTo>
                      <a:pt x="4" y="3"/>
                    </a:lnTo>
                    <a:lnTo>
                      <a:pt x="4" y="3"/>
                    </a:lnTo>
                    <a:lnTo>
                      <a:pt x="4" y="3"/>
                    </a:lnTo>
                    <a:lnTo>
                      <a:pt x="4" y="3"/>
                    </a:lnTo>
                    <a:lnTo>
                      <a:pt x="4" y="3"/>
                    </a:lnTo>
                    <a:lnTo>
                      <a:pt x="4" y="3"/>
                    </a:lnTo>
                    <a:lnTo>
                      <a:pt x="4" y="3"/>
                    </a:lnTo>
                    <a:lnTo>
                      <a:pt x="0" y="0"/>
                    </a:lnTo>
                    <a:lnTo>
                      <a:pt x="0" y="0"/>
                    </a:lnTo>
                    <a:close/>
                    <a:moveTo>
                      <a:pt x="4" y="3"/>
                    </a:moveTo>
                    <a:lnTo>
                      <a:pt x="4" y="0"/>
                    </a:lnTo>
                    <a:lnTo>
                      <a:pt x="8" y="0"/>
                    </a:lnTo>
                    <a:lnTo>
                      <a:pt x="8" y="0"/>
                    </a:lnTo>
                    <a:lnTo>
                      <a:pt x="8" y="0"/>
                    </a:lnTo>
                    <a:lnTo>
                      <a:pt x="8" y="0"/>
                    </a:lnTo>
                    <a:lnTo>
                      <a:pt x="8" y="0"/>
                    </a:lnTo>
                    <a:lnTo>
                      <a:pt x="8" y="3"/>
                    </a:lnTo>
                    <a:lnTo>
                      <a:pt x="8" y="3"/>
                    </a:lnTo>
                    <a:lnTo>
                      <a:pt x="8" y="0"/>
                    </a:lnTo>
                    <a:lnTo>
                      <a:pt x="8" y="3"/>
                    </a:lnTo>
                    <a:lnTo>
                      <a:pt x="8" y="3"/>
                    </a:lnTo>
                    <a:lnTo>
                      <a:pt x="4" y="3"/>
                    </a:lnTo>
                    <a:lnTo>
                      <a:pt x="4" y="3"/>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38" name="Freeform 298"/>
              <p:cNvSpPr>
                <a:spLocks noChangeAspect="1"/>
              </p:cNvSpPr>
              <p:nvPr/>
            </p:nvSpPr>
            <p:spPr bwMode="auto">
              <a:xfrm>
                <a:off x="5058" y="2300"/>
                <a:ext cx="0" cy="3"/>
              </a:xfrm>
              <a:custGeom>
                <a:avLst/>
                <a:gdLst/>
                <a:ahLst/>
                <a:cxnLst>
                  <a:cxn ang="0">
                    <a:pos x="0" y="3"/>
                  </a:cxn>
                  <a:cxn ang="0">
                    <a:pos x="0" y="3"/>
                  </a:cxn>
                  <a:cxn ang="0">
                    <a:pos x="0" y="3"/>
                  </a:cxn>
                  <a:cxn ang="0">
                    <a:pos x="0" y="3"/>
                  </a:cxn>
                  <a:cxn ang="0">
                    <a:pos x="0" y="0"/>
                  </a:cxn>
                  <a:cxn ang="0">
                    <a:pos x="0" y="0"/>
                  </a:cxn>
                  <a:cxn ang="0">
                    <a:pos x="0" y="3"/>
                  </a:cxn>
                </a:cxnLst>
                <a:rect l="0" t="0" r="r" b="b"/>
                <a:pathLst>
                  <a:path h="3">
                    <a:moveTo>
                      <a:pt x="0" y="3"/>
                    </a:moveTo>
                    <a:lnTo>
                      <a:pt x="0" y="3"/>
                    </a:lnTo>
                    <a:lnTo>
                      <a:pt x="0" y="3"/>
                    </a:lnTo>
                    <a:lnTo>
                      <a:pt x="0" y="3"/>
                    </a:lnTo>
                    <a:lnTo>
                      <a:pt x="0" y="0"/>
                    </a:lnTo>
                    <a:lnTo>
                      <a:pt x="0" y="0"/>
                    </a:lnTo>
                    <a:lnTo>
                      <a:pt x="0" y="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39" name="Freeform 299"/>
              <p:cNvSpPr>
                <a:spLocks noChangeAspect="1"/>
              </p:cNvSpPr>
              <p:nvPr/>
            </p:nvSpPr>
            <p:spPr bwMode="auto">
              <a:xfrm>
                <a:off x="5058" y="2300"/>
                <a:ext cx="3" cy="3"/>
              </a:xfrm>
              <a:custGeom>
                <a:avLst/>
                <a:gdLst/>
                <a:ahLst/>
                <a:cxnLst>
                  <a:cxn ang="0">
                    <a:pos x="0" y="3"/>
                  </a:cxn>
                  <a:cxn ang="0">
                    <a:pos x="0" y="3"/>
                  </a:cxn>
                  <a:cxn ang="0">
                    <a:pos x="0" y="3"/>
                  </a:cxn>
                  <a:cxn ang="0">
                    <a:pos x="0" y="0"/>
                  </a:cxn>
                  <a:cxn ang="0">
                    <a:pos x="4" y="0"/>
                  </a:cxn>
                  <a:cxn ang="0">
                    <a:pos x="4" y="0"/>
                  </a:cxn>
                  <a:cxn ang="0">
                    <a:pos x="4" y="0"/>
                  </a:cxn>
                  <a:cxn ang="0">
                    <a:pos x="4" y="0"/>
                  </a:cxn>
                  <a:cxn ang="0">
                    <a:pos x="4" y="0"/>
                  </a:cxn>
                  <a:cxn ang="0">
                    <a:pos x="4" y="3"/>
                  </a:cxn>
                  <a:cxn ang="0">
                    <a:pos x="4" y="3"/>
                  </a:cxn>
                  <a:cxn ang="0">
                    <a:pos x="4" y="3"/>
                  </a:cxn>
                  <a:cxn ang="0">
                    <a:pos x="4" y="3"/>
                  </a:cxn>
                  <a:cxn ang="0">
                    <a:pos x="4" y="3"/>
                  </a:cxn>
                  <a:cxn ang="0">
                    <a:pos x="4" y="3"/>
                  </a:cxn>
                  <a:cxn ang="0">
                    <a:pos x="0" y="3"/>
                  </a:cxn>
                  <a:cxn ang="0">
                    <a:pos x="0" y="3"/>
                  </a:cxn>
                  <a:cxn ang="0">
                    <a:pos x="0" y="3"/>
                  </a:cxn>
                </a:cxnLst>
                <a:rect l="0" t="0" r="r" b="b"/>
                <a:pathLst>
                  <a:path w="4" h="3">
                    <a:moveTo>
                      <a:pt x="0" y="3"/>
                    </a:moveTo>
                    <a:lnTo>
                      <a:pt x="0" y="3"/>
                    </a:lnTo>
                    <a:lnTo>
                      <a:pt x="0" y="3"/>
                    </a:lnTo>
                    <a:lnTo>
                      <a:pt x="0" y="0"/>
                    </a:lnTo>
                    <a:lnTo>
                      <a:pt x="4" y="0"/>
                    </a:lnTo>
                    <a:lnTo>
                      <a:pt x="4" y="0"/>
                    </a:lnTo>
                    <a:lnTo>
                      <a:pt x="4" y="0"/>
                    </a:lnTo>
                    <a:lnTo>
                      <a:pt x="4" y="0"/>
                    </a:lnTo>
                    <a:lnTo>
                      <a:pt x="4" y="0"/>
                    </a:lnTo>
                    <a:lnTo>
                      <a:pt x="4" y="3"/>
                    </a:lnTo>
                    <a:lnTo>
                      <a:pt x="4" y="3"/>
                    </a:lnTo>
                    <a:lnTo>
                      <a:pt x="4" y="3"/>
                    </a:lnTo>
                    <a:lnTo>
                      <a:pt x="4" y="3"/>
                    </a:lnTo>
                    <a:lnTo>
                      <a:pt x="4" y="3"/>
                    </a:lnTo>
                    <a:lnTo>
                      <a:pt x="4" y="3"/>
                    </a:lnTo>
                    <a:lnTo>
                      <a:pt x="0" y="3"/>
                    </a:lnTo>
                    <a:lnTo>
                      <a:pt x="0" y="3"/>
                    </a:lnTo>
                    <a:lnTo>
                      <a:pt x="0" y="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40" name="Freeform 300"/>
              <p:cNvSpPr>
                <a:spLocks noChangeAspect="1"/>
              </p:cNvSpPr>
              <p:nvPr/>
            </p:nvSpPr>
            <p:spPr bwMode="auto">
              <a:xfrm>
                <a:off x="5058" y="2300"/>
                <a:ext cx="3" cy="3"/>
              </a:xfrm>
              <a:custGeom>
                <a:avLst/>
                <a:gdLst/>
                <a:ahLst/>
                <a:cxnLst>
                  <a:cxn ang="0">
                    <a:pos x="0" y="3"/>
                  </a:cxn>
                  <a:cxn ang="0">
                    <a:pos x="0" y="3"/>
                  </a:cxn>
                  <a:cxn ang="0">
                    <a:pos x="0" y="3"/>
                  </a:cxn>
                  <a:cxn ang="0">
                    <a:pos x="0" y="3"/>
                  </a:cxn>
                  <a:cxn ang="0">
                    <a:pos x="0" y="3"/>
                  </a:cxn>
                  <a:cxn ang="0">
                    <a:pos x="4" y="3"/>
                  </a:cxn>
                  <a:cxn ang="0">
                    <a:pos x="4" y="3"/>
                  </a:cxn>
                  <a:cxn ang="0">
                    <a:pos x="4" y="3"/>
                  </a:cxn>
                  <a:cxn ang="0">
                    <a:pos x="4" y="3"/>
                  </a:cxn>
                  <a:cxn ang="0">
                    <a:pos x="4" y="3"/>
                  </a:cxn>
                  <a:cxn ang="0">
                    <a:pos x="4" y="3"/>
                  </a:cxn>
                  <a:cxn ang="0">
                    <a:pos x="4" y="3"/>
                  </a:cxn>
                  <a:cxn ang="0">
                    <a:pos x="4" y="0"/>
                  </a:cxn>
                  <a:cxn ang="0">
                    <a:pos x="4" y="0"/>
                  </a:cxn>
                  <a:cxn ang="0">
                    <a:pos x="0" y="0"/>
                  </a:cxn>
                  <a:cxn ang="0">
                    <a:pos x="0" y="3"/>
                  </a:cxn>
                  <a:cxn ang="0">
                    <a:pos x="0" y="3"/>
                  </a:cxn>
                  <a:cxn ang="0">
                    <a:pos x="0" y="3"/>
                  </a:cxn>
                </a:cxnLst>
                <a:rect l="0" t="0" r="r" b="b"/>
                <a:pathLst>
                  <a:path w="4" h="3">
                    <a:moveTo>
                      <a:pt x="0" y="3"/>
                    </a:moveTo>
                    <a:lnTo>
                      <a:pt x="0" y="3"/>
                    </a:lnTo>
                    <a:lnTo>
                      <a:pt x="0" y="3"/>
                    </a:lnTo>
                    <a:lnTo>
                      <a:pt x="0" y="3"/>
                    </a:lnTo>
                    <a:lnTo>
                      <a:pt x="0" y="3"/>
                    </a:lnTo>
                    <a:lnTo>
                      <a:pt x="4" y="3"/>
                    </a:lnTo>
                    <a:lnTo>
                      <a:pt x="4" y="3"/>
                    </a:lnTo>
                    <a:lnTo>
                      <a:pt x="4" y="3"/>
                    </a:lnTo>
                    <a:lnTo>
                      <a:pt x="4" y="3"/>
                    </a:lnTo>
                    <a:lnTo>
                      <a:pt x="4" y="3"/>
                    </a:lnTo>
                    <a:lnTo>
                      <a:pt x="4" y="3"/>
                    </a:lnTo>
                    <a:lnTo>
                      <a:pt x="4" y="3"/>
                    </a:lnTo>
                    <a:lnTo>
                      <a:pt x="4" y="0"/>
                    </a:lnTo>
                    <a:lnTo>
                      <a:pt x="4" y="0"/>
                    </a:lnTo>
                    <a:lnTo>
                      <a:pt x="0" y="0"/>
                    </a:lnTo>
                    <a:lnTo>
                      <a:pt x="0" y="3"/>
                    </a:lnTo>
                    <a:lnTo>
                      <a:pt x="0" y="3"/>
                    </a:lnTo>
                    <a:lnTo>
                      <a:pt x="0" y="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41" name="Freeform 301"/>
              <p:cNvSpPr>
                <a:spLocks noChangeAspect="1"/>
              </p:cNvSpPr>
              <p:nvPr/>
            </p:nvSpPr>
            <p:spPr bwMode="auto">
              <a:xfrm>
                <a:off x="5061" y="2300"/>
                <a:ext cx="6" cy="3"/>
              </a:xfrm>
              <a:custGeom>
                <a:avLst/>
                <a:gdLst/>
                <a:ahLst/>
                <a:cxnLst>
                  <a:cxn ang="0">
                    <a:pos x="0" y="0"/>
                  </a:cxn>
                  <a:cxn ang="0">
                    <a:pos x="0" y="0"/>
                  </a:cxn>
                  <a:cxn ang="0">
                    <a:pos x="4" y="0"/>
                  </a:cxn>
                  <a:cxn ang="0">
                    <a:pos x="4" y="0"/>
                  </a:cxn>
                  <a:cxn ang="0">
                    <a:pos x="4" y="0"/>
                  </a:cxn>
                  <a:cxn ang="0">
                    <a:pos x="4" y="0"/>
                  </a:cxn>
                  <a:cxn ang="0">
                    <a:pos x="4" y="0"/>
                  </a:cxn>
                  <a:cxn ang="0">
                    <a:pos x="4" y="0"/>
                  </a:cxn>
                  <a:cxn ang="0">
                    <a:pos x="4" y="0"/>
                  </a:cxn>
                  <a:cxn ang="0">
                    <a:pos x="4" y="0"/>
                  </a:cxn>
                  <a:cxn ang="0">
                    <a:pos x="4" y="0"/>
                  </a:cxn>
                  <a:cxn ang="0">
                    <a:pos x="4" y="3"/>
                  </a:cxn>
                  <a:cxn ang="0">
                    <a:pos x="4" y="3"/>
                  </a:cxn>
                  <a:cxn ang="0">
                    <a:pos x="4" y="3"/>
                  </a:cxn>
                  <a:cxn ang="0">
                    <a:pos x="4" y="3"/>
                  </a:cxn>
                  <a:cxn ang="0">
                    <a:pos x="4" y="3"/>
                  </a:cxn>
                  <a:cxn ang="0">
                    <a:pos x="4" y="3"/>
                  </a:cxn>
                  <a:cxn ang="0">
                    <a:pos x="4" y="3"/>
                  </a:cxn>
                  <a:cxn ang="0">
                    <a:pos x="4" y="3"/>
                  </a:cxn>
                  <a:cxn ang="0">
                    <a:pos x="0" y="0"/>
                  </a:cxn>
                </a:cxnLst>
                <a:rect l="0" t="0" r="r" b="b"/>
                <a:pathLst>
                  <a:path w="4" h="3">
                    <a:moveTo>
                      <a:pt x="0" y="0"/>
                    </a:moveTo>
                    <a:lnTo>
                      <a:pt x="0" y="0"/>
                    </a:lnTo>
                    <a:lnTo>
                      <a:pt x="4" y="0"/>
                    </a:lnTo>
                    <a:lnTo>
                      <a:pt x="4" y="0"/>
                    </a:lnTo>
                    <a:lnTo>
                      <a:pt x="4" y="0"/>
                    </a:lnTo>
                    <a:lnTo>
                      <a:pt x="4" y="0"/>
                    </a:lnTo>
                    <a:lnTo>
                      <a:pt x="4" y="0"/>
                    </a:lnTo>
                    <a:lnTo>
                      <a:pt x="4" y="0"/>
                    </a:lnTo>
                    <a:lnTo>
                      <a:pt x="4" y="0"/>
                    </a:lnTo>
                    <a:lnTo>
                      <a:pt x="4" y="0"/>
                    </a:lnTo>
                    <a:lnTo>
                      <a:pt x="4" y="0"/>
                    </a:lnTo>
                    <a:lnTo>
                      <a:pt x="4" y="3"/>
                    </a:lnTo>
                    <a:lnTo>
                      <a:pt x="4" y="3"/>
                    </a:lnTo>
                    <a:lnTo>
                      <a:pt x="4" y="3"/>
                    </a:lnTo>
                    <a:lnTo>
                      <a:pt x="4" y="3"/>
                    </a:lnTo>
                    <a:lnTo>
                      <a:pt x="4" y="3"/>
                    </a:lnTo>
                    <a:lnTo>
                      <a:pt x="4" y="3"/>
                    </a:lnTo>
                    <a:lnTo>
                      <a:pt x="4" y="3"/>
                    </a:lnTo>
                    <a:lnTo>
                      <a:pt x="4" y="3"/>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42" name="Freeform 302"/>
              <p:cNvSpPr>
                <a:spLocks noChangeAspect="1"/>
              </p:cNvSpPr>
              <p:nvPr/>
            </p:nvSpPr>
            <p:spPr bwMode="auto">
              <a:xfrm>
                <a:off x="5066" y="2300"/>
                <a:ext cx="3" cy="3"/>
              </a:xfrm>
              <a:custGeom>
                <a:avLst/>
                <a:gdLst/>
                <a:ahLst/>
                <a:cxnLst>
                  <a:cxn ang="0">
                    <a:pos x="0" y="3"/>
                  </a:cxn>
                  <a:cxn ang="0">
                    <a:pos x="0" y="0"/>
                  </a:cxn>
                  <a:cxn ang="0">
                    <a:pos x="0" y="0"/>
                  </a:cxn>
                  <a:cxn ang="0">
                    <a:pos x="0" y="0"/>
                  </a:cxn>
                  <a:cxn ang="0">
                    <a:pos x="4" y="0"/>
                  </a:cxn>
                  <a:cxn ang="0">
                    <a:pos x="4" y="0"/>
                  </a:cxn>
                  <a:cxn ang="0">
                    <a:pos x="4" y="0"/>
                  </a:cxn>
                  <a:cxn ang="0">
                    <a:pos x="4" y="3"/>
                  </a:cxn>
                  <a:cxn ang="0">
                    <a:pos x="4" y="3"/>
                  </a:cxn>
                  <a:cxn ang="0">
                    <a:pos x="4" y="0"/>
                  </a:cxn>
                  <a:cxn ang="0">
                    <a:pos x="0" y="3"/>
                  </a:cxn>
                  <a:cxn ang="0">
                    <a:pos x="0" y="3"/>
                  </a:cxn>
                  <a:cxn ang="0">
                    <a:pos x="0" y="3"/>
                  </a:cxn>
                </a:cxnLst>
                <a:rect l="0" t="0" r="r" b="b"/>
                <a:pathLst>
                  <a:path w="4" h="3">
                    <a:moveTo>
                      <a:pt x="0" y="3"/>
                    </a:moveTo>
                    <a:lnTo>
                      <a:pt x="0" y="0"/>
                    </a:lnTo>
                    <a:lnTo>
                      <a:pt x="0" y="0"/>
                    </a:lnTo>
                    <a:lnTo>
                      <a:pt x="0" y="0"/>
                    </a:lnTo>
                    <a:lnTo>
                      <a:pt x="4" y="0"/>
                    </a:lnTo>
                    <a:lnTo>
                      <a:pt x="4" y="0"/>
                    </a:lnTo>
                    <a:lnTo>
                      <a:pt x="4" y="0"/>
                    </a:lnTo>
                    <a:lnTo>
                      <a:pt x="4" y="3"/>
                    </a:lnTo>
                    <a:lnTo>
                      <a:pt x="4" y="3"/>
                    </a:lnTo>
                    <a:lnTo>
                      <a:pt x="4" y="0"/>
                    </a:lnTo>
                    <a:lnTo>
                      <a:pt x="0" y="3"/>
                    </a:lnTo>
                    <a:lnTo>
                      <a:pt x="0" y="3"/>
                    </a:lnTo>
                    <a:lnTo>
                      <a:pt x="0" y="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43" name="Freeform 303"/>
              <p:cNvSpPr>
                <a:spLocks noChangeAspect="1" noEditPoints="1"/>
              </p:cNvSpPr>
              <p:nvPr/>
            </p:nvSpPr>
            <p:spPr bwMode="auto">
              <a:xfrm>
                <a:off x="5058" y="2322"/>
                <a:ext cx="8" cy="6"/>
              </a:xfrm>
              <a:custGeom>
                <a:avLst/>
                <a:gdLst/>
                <a:ahLst/>
                <a:cxnLst>
                  <a:cxn ang="0">
                    <a:pos x="0" y="4"/>
                  </a:cxn>
                  <a:cxn ang="0">
                    <a:pos x="0" y="0"/>
                  </a:cxn>
                  <a:cxn ang="0">
                    <a:pos x="4" y="0"/>
                  </a:cxn>
                  <a:cxn ang="0">
                    <a:pos x="4" y="0"/>
                  </a:cxn>
                  <a:cxn ang="0">
                    <a:pos x="4" y="0"/>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4" y="4"/>
                  </a:cxn>
                  <a:cxn ang="0">
                    <a:pos x="0" y="4"/>
                  </a:cxn>
                  <a:cxn ang="0">
                    <a:pos x="0" y="4"/>
                  </a:cxn>
                  <a:cxn ang="0">
                    <a:pos x="0" y="4"/>
                  </a:cxn>
                  <a:cxn ang="0">
                    <a:pos x="0" y="4"/>
                  </a:cxn>
                  <a:cxn ang="0">
                    <a:pos x="4" y="4"/>
                  </a:cxn>
                  <a:cxn ang="0">
                    <a:pos x="4" y="0"/>
                  </a:cxn>
                  <a:cxn ang="0">
                    <a:pos x="8" y="0"/>
                  </a:cxn>
                  <a:cxn ang="0">
                    <a:pos x="8" y="0"/>
                  </a:cxn>
                  <a:cxn ang="0">
                    <a:pos x="4" y="0"/>
                  </a:cxn>
                  <a:cxn ang="0">
                    <a:pos x="4" y="4"/>
                  </a:cxn>
                  <a:cxn ang="0">
                    <a:pos x="8" y="4"/>
                  </a:cxn>
                  <a:cxn ang="0">
                    <a:pos x="8" y="4"/>
                  </a:cxn>
                  <a:cxn ang="0">
                    <a:pos x="4" y="4"/>
                  </a:cxn>
                  <a:cxn ang="0">
                    <a:pos x="4" y="4"/>
                  </a:cxn>
                  <a:cxn ang="0">
                    <a:pos x="8" y="4"/>
                  </a:cxn>
                  <a:cxn ang="0">
                    <a:pos x="8" y="4"/>
                  </a:cxn>
                  <a:cxn ang="0">
                    <a:pos x="4" y="4"/>
                  </a:cxn>
                  <a:cxn ang="0">
                    <a:pos x="4" y="4"/>
                  </a:cxn>
                </a:cxnLst>
                <a:rect l="0" t="0" r="r" b="b"/>
                <a:pathLst>
                  <a:path w="8" h="4">
                    <a:moveTo>
                      <a:pt x="0" y="4"/>
                    </a:moveTo>
                    <a:lnTo>
                      <a:pt x="0" y="0"/>
                    </a:lnTo>
                    <a:lnTo>
                      <a:pt x="4" y="0"/>
                    </a:lnTo>
                    <a:lnTo>
                      <a:pt x="4" y="0"/>
                    </a:lnTo>
                    <a:lnTo>
                      <a:pt x="4" y="0"/>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4" y="4"/>
                    </a:lnTo>
                    <a:lnTo>
                      <a:pt x="0" y="4"/>
                    </a:lnTo>
                    <a:lnTo>
                      <a:pt x="0" y="4"/>
                    </a:lnTo>
                    <a:lnTo>
                      <a:pt x="0" y="4"/>
                    </a:lnTo>
                    <a:lnTo>
                      <a:pt x="0" y="4"/>
                    </a:lnTo>
                    <a:close/>
                    <a:moveTo>
                      <a:pt x="4" y="4"/>
                    </a:moveTo>
                    <a:lnTo>
                      <a:pt x="4" y="0"/>
                    </a:lnTo>
                    <a:lnTo>
                      <a:pt x="8" y="0"/>
                    </a:lnTo>
                    <a:lnTo>
                      <a:pt x="8" y="0"/>
                    </a:lnTo>
                    <a:lnTo>
                      <a:pt x="4" y="0"/>
                    </a:lnTo>
                    <a:lnTo>
                      <a:pt x="4" y="4"/>
                    </a:lnTo>
                    <a:lnTo>
                      <a:pt x="8" y="4"/>
                    </a:lnTo>
                    <a:lnTo>
                      <a:pt x="8" y="4"/>
                    </a:lnTo>
                    <a:lnTo>
                      <a:pt x="4" y="4"/>
                    </a:lnTo>
                    <a:lnTo>
                      <a:pt x="4" y="4"/>
                    </a:lnTo>
                    <a:lnTo>
                      <a:pt x="8" y="4"/>
                    </a:lnTo>
                    <a:lnTo>
                      <a:pt x="8" y="4"/>
                    </a:lnTo>
                    <a:lnTo>
                      <a:pt x="4" y="4"/>
                    </a:lnTo>
                    <a:lnTo>
                      <a:pt x="4" y="4"/>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44" name="Freeform 304"/>
              <p:cNvSpPr>
                <a:spLocks noChangeAspect="1"/>
              </p:cNvSpPr>
              <p:nvPr/>
            </p:nvSpPr>
            <p:spPr bwMode="auto">
              <a:xfrm>
                <a:off x="5066" y="2322"/>
                <a:ext cx="3" cy="6"/>
              </a:xfrm>
              <a:custGeom>
                <a:avLst/>
                <a:gdLst/>
                <a:ahLst/>
                <a:cxnLst>
                  <a:cxn ang="0">
                    <a:pos x="0" y="4"/>
                  </a:cxn>
                  <a:cxn ang="0">
                    <a:pos x="0" y="4"/>
                  </a:cxn>
                  <a:cxn ang="0">
                    <a:pos x="0" y="4"/>
                  </a:cxn>
                  <a:cxn ang="0">
                    <a:pos x="4" y="4"/>
                  </a:cxn>
                  <a:cxn ang="0">
                    <a:pos x="4" y="4"/>
                  </a:cxn>
                  <a:cxn ang="0">
                    <a:pos x="0" y="4"/>
                  </a:cxn>
                  <a:cxn ang="0">
                    <a:pos x="0" y="4"/>
                  </a:cxn>
                  <a:cxn ang="0">
                    <a:pos x="0" y="4"/>
                  </a:cxn>
                  <a:cxn ang="0">
                    <a:pos x="0" y="4"/>
                  </a:cxn>
                  <a:cxn ang="0">
                    <a:pos x="0" y="0"/>
                  </a:cxn>
                  <a:cxn ang="0">
                    <a:pos x="0" y="0"/>
                  </a:cxn>
                  <a:cxn ang="0">
                    <a:pos x="0" y="0"/>
                  </a:cxn>
                  <a:cxn ang="0">
                    <a:pos x="0" y="0"/>
                  </a:cxn>
                  <a:cxn ang="0">
                    <a:pos x="4" y="0"/>
                  </a:cxn>
                  <a:cxn ang="0">
                    <a:pos x="4" y="0"/>
                  </a:cxn>
                  <a:cxn ang="0">
                    <a:pos x="4" y="0"/>
                  </a:cxn>
                  <a:cxn ang="0">
                    <a:pos x="4" y="4"/>
                  </a:cxn>
                  <a:cxn ang="0">
                    <a:pos x="4" y="4"/>
                  </a:cxn>
                  <a:cxn ang="0">
                    <a:pos x="0" y="0"/>
                  </a:cxn>
                  <a:cxn ang="0">
                    <a:pos x="0" y="0"/>
                  </a:cxn>
                  <a:cxn ang="0">
                    <a:pos x="0" y="0"/>
                  </a:cxn>
                  <a:cxn ang="0">
                    <a:pos x="0" y="4"/>
                  </a:cxn>
                  <a:cxn ang="0">
                    <a:pos x="0" y="4"/>
                  </a:cxn>
                  <a:cxn ang="0">
                    <a:pos x="0" y="4"/>
                  </a:cxn>
                  <a:cxn ang="0">
                    <a:pos x="4" y="4"/>
                  </a:cxn>
                  <a:cxn ang="0">
                    <a:pos x="4" y="4"/>
                  </a:cxn>
                  <a:cxn ang="0">
                    <a:pos x="4" y="4"/>
                  </a:cxn>
                  <a:cxn ang="0">
                    <a:pos x="4" y="4"/>
                  </a:cxn>
                  <a:cxn ang="0">
                    <a:pos x="4" y="4"/>
                  </a:cxn>
                  <a:cxn ang="0">
                    <a:pos x="0" y="4"/>
                  </a:cxn>
                  <a:cxn ang="0">
                    <a:pos x="0" y="4"/>
                  </a:cxn>
                  <a:cxn ang="0">
                    <a:pos x="0" y="4"/>
                  </a:cxn>
                  <a:cxn ang="0">
                    <a:pos x="0" y="4"/>
                  </a:cxn>
                  <a:cxn ang="0">
                    <a:pos x="0" y="4"/>
                  </a:cxn>
                  <a:cxn ang="0">
                    <a:pos x="0" y="4"/>
                  </a:cxn>
                </a:cxnLst>
                <a:rect l="0" t="0" r="r" b="b"/>
                <a:pathLst>
                  <a:path w="4" h="4">
                    <a:moveTo>
                      <a:pt x="0" y="4"/>
                    </a:moveTo>
                    <a:lnTo>
                      <a:pt x="0" y="4"/>
                    </a:lnTo>
                    <a:lnTo>
                      <a:pt x="0" y="4"/>
                    </a:lnTo>
                    <a:lnTo>
                      <a:pt x="4" y="4"/>
                    </a:lnTo>
                    <a:lnTo>
                      <a:pt x="4" y="4"/>
                    </a:lnTo>
                    <a:lnTo>
                      <a:pt x="0" y="4"/>
                    </a:lnTo>
                    <a:lnTo>
                      <a:pt x="0" y="4"/>
                    </a:lnTo>
                    <a:lnTo>
                      <a:pt x="0" y="4"/>
                    </a:lnTo>
                    <a:lnTo>
                      <a:pt x="0" y="4"/>
                    </a:lnTo>
                    <a:lnTo>
                      <a:pt x="0" y="0"/>
                    </a:lnTo>
                    <a:lnTo>
                      <a:pt x="0" y="0"/>
                    </a:lnTo>
                    <a:lnTo>
                      <a:pt x="0" y="0"/>
                    </a:lnTo>
                    <a:lnTo>
                      <a:pt x="0" y="0"/>
                    </a:lnTo>
                    <a:lnTo>
                      <a:pt x="4" y="0"/>
                    </a:lnTo>
                    <a:lnTo>
                      <a:pt x="4" y="0"/>
                    </a:lnTo>
                    <a:lnTo>
                      <a:pt x="4" y="0"/>
                    </a:lnTo>
                    <a:lnTo>
                      <a:pt x="4" y="4"/>
                    </a:lnTo>
                    <a:lnTo>
                      <a:pt x="4" y="4"/>
                    </a:lnTo>
                    <a:lnTo>
                      <a:pt x="0" y="0"/>
                    </a:lnTo>
                    <a:lnTo>
                      <a:pt x="0" y="0"/>
                    </a:lnTo>
                    <a:lnTo>
                      <a:pt x="0" y="0"/>
                    </a:lnTo>
                    <a:lnTo>
                      <a:pt x="0" y="4"/>
                    </a:lnTo>
                    <a:lnTo>
                      <a:pt x="0" y="4"/>
                    </a:lnTo>
                    <a:lnTo>
                      <a:pt x="0" y="4"/>
                    </a:lnTo>
                    <a:lnTo>
                      <a:pt x="4" y="4"/>
                    </a:lnTo>
                    <a:lnTo>
                      <a:pt x="4" y="4"/>
                    </a:lnTo>
                    <a:lnTo>
                      <a:pt x="4" y="4"/>
                    </a:lnTo>
                    <a:lnTo>
                      <a:pt x="4" y="4"/>
                    </a:lnTo>
                    <a:lnTo>
                      <a:pt x="4" y="4"/>
                    </a:lnTo>
                    <a:lnTo>
                      <a:pt x="0" y="4"/>
                    </a:lnTo>
                    <a:lnTo>
                      <a:pt x="0" y="4"/>
                    </a:lnTo>
                    <a:lnTo>
                      <a:pt x="0" y="4"/>
                    </a:lnTo>
                    <a:lnTo>
                      <a:pt x="0" y="4"/>
                    </a:lnTo>
                    <a:lnTo>
                      <a:pt x="0" y="4"/>
                    </a:lnTo>
                    <a:lnTo>
                      <a:pt x="0" y="4"/>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45" name="Freeform 305"/>
              <p:cNvSpPr>
                <a:spLocks noChangeAspect="1" noEditPoints="1"/>
              </p:cNvSpPr>
              <p:nvPr/>
            </p:nvSpPr>
            <p:spPr bwMode="auto">
              <a:xfrm>
                <a:off x="5069" y="2322"/>
                <a:ext cx="3" cy="6"/>
              </a:xfrm>
              <a:custGeom>
                <a:avLst/>
                <a:gdLst/>
                <a:ahLst/>
                <a:cxnLst>
                  <a:cxn ang="0">
                    <a:pos x="0" y="4"/>
                  </a:cxn>
                  <a:cxn ang="0">
                    <a:pos x="0" y="0"/>
                  </a:cxn>
                  <a:cxn ang="0">
                    <a:pos x="0" y="0"/>
                  </a:cxn>
                  <a:cxn ang="0">
                    <a:pos x="0" y="0"/>
                  </a:cxn>
                  <a:cxn ang="0">
                    <a:pos x="0" y="4"/>
                  </a:cxn>
                  <a:cxn ang="0">
                    <a:pos x="0" y="4"/>
                  </a:cxn>
                  <a:cxn ang="0">
                    <a:pos x="0" y="4"/>
                  </a:cxn>
                  <a:cxn ang="0">
                    <a:pos x="0" y="4"/>
                  </a:cxn>
                  <a:cxn ang="0">
                    <a:pos x="0" y="4"/>
                  </a:cxn>
                  <a:cxn ang="0">
                    <a:pos x="0" y="4"/>
                  </a:cxn>
                  <a:cxn ang="0">
                    <a:pos x="0" y="4"/>
                  </a:cxn>
                  <a:cxn ang="0">
                    <a:pos x="0" y="4"/>
                  </a:cxn>
                  <a:cxn ang="0">
                    <a:pos x="0" y="4"/>
                  </a:cxn>
                  <a:cxn ang="0">
                    <a:pos x="0" y="4"/>
                  </a:cxn>
                  <a:cxn ang="0">
                    <a:pos x="3" y="4"/>
                  </a:cxn>
                  <a:cxn ang="0">
                    <a:pos x="3" y="0"/>
                  </a:cxn>
                  <a:cxn ang="0">
                    <a:pos x="0" y="0"/>
                  </a:cxn>
                  <a:cxn ang="0">
                    <a:pos x="0" y="0"/>
                  </a:cxn>
                  <a:cxn ang="0">
                    <a:pos x="3" y="0"/>
                  </a:cxn>
                  <a:cxn ang="0">
                    <a:pos x="3" y="0"/>
                  </a:cxn>
                  <a:cxn ang="0">
                    <a:pos x="3" y="0"/>
                  </a:cxn>
                  <a:cxn ang="0">
                    <a:pos x="3" y="4"/>
                  </a:cxn>
                  <a:cxn ang="0">
                    <a:pos x="3" y="4"/>
                  </a:cxn>
                  <a:cxn ang="0">
                    <a:pos x="3" y="4"/>
                  </a:cxn>
                </a:cxnLst>
                <a:rect l="0" t="0" r="r" b="b"/>
                <a:pathLst>
                  <a:path w="3" h="4">
                    <a:moveTo>
                      <a:pt x="0" y="4"/>
                    </a:moveTo>
                    <a:lnTo>
                      <a:pt x="0" y="0"/>
                    </a:lnTo>
                    <a:lnTo>
                      <a:pt x="0" y="0"/>
                    </a:lnTo>
                    <a:lnTo>
                      <a:pt x="0" y="0"/>
                    </a:lnTo>
                    <a:lnTo>
                      <a:pt x="0" y="4"/>
                    </a:lnTo>
                    <a:lnTo>
                      <a:pt x="0" y="4"/>
                    </a:lnTo>
                    <a:lnTo>
                      <a:pt x="0" y="4"/>
                    </a:lnTo>
                    <a:lnTo>
                      <a:pt x="0" y="4"/>
                    </a:lnTo>
                    <a:lnTo>
                      <a:pt x="0" y="4"/>
                    </a:lnTo>
                    <a:lnTo>
                      <a:pt x="0" y="4"/>
                    </a:lnTo>
                    <a:lnTo>
                      <a:pt x="0" y="4"/>
                    </a:lnTo>
                    <a:lnTo>
                      <a:pt x="0" y="4"/>
                    </a:lnTo>
                    <a:lnTo>
                      <a:pt x="0" y="4"/>
                    </a:lnTo>
                    <a:lnTo>
                      <a:pt x="0" y="4"/>
                    </a:lnTo>
                    <a:close/>
                    <a:moveTo>
                      <a:pt x="3" y="4"/>
                    </a:moveTo>
                    <a:lnTo>
                      <a:pt x="3" y="0"/>
                    </a:lnTo>
                    <a:lnTo>
                      <a:pt x="0" y="0"/>
                    </a:lnTo>
                    <a:lnTo>
                      <a:pt x="0" y="0"/>
                    </a:lnTo>
                    <a:lnTo>
                      <a:pt x="3" y="0"/>
                    </a:lnTo>
                    <a:lnTo>
                      <a:pt x="3" y="0"/>
                    </a:lnTo>
                    <a:lnTo>
                      <a:pt x="3" y="0"/>
                    </a:lnTo>
                    <a:lnTo>
                      <a:pt x="3" y="4"/>
                    </a:lnTo>
                    <a:lnTo>
                      <a:pt x="3" y="4"/>
                    </a:lnTo>
                    <a:lnTo>
                      <a:pt x="3" y="4"/>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46" name="Freeform 306"/>
              <p:cNvSpPr>
                <a:spLocks noChangeAspect="1"/>
              </p:cNvSpPr>
              <p:nvPr/>
            </p:nvSpPr>
            <p:spPr bwMode="auto">
              <a:xfrm>
                <a:off x="5058" y="2327"/>
                <a:ext cx="3" cy="0"/>
              </a:xfrm>
              <a:custGeom>
                <a:avLst/>
                <a:gdLst/>
                <a:ahLst/>
                <a:cxnLst>
                  <a:cxn ang="0">
                    <a:pos x="0" y="0"/>
                  </a:cxn>
                  <a:cxn ang="0">
                    <a:pos x="0"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4" y="0"/>
                  </a:cxn>
                  <a:cxn ang="0">
                    <a:pos x="0" y="0"/>
                  </a:cxn>
                  <a:cxn ang="0">
                    <a:pos x="0" y="0"/>
                  </a:cxn>
                  <a:cxn ang="0">
                    <a:pos x="0" y="0"/>
                  </a:cxn>
                </a:cxnLst>
                <a:rect l="0" t="0" r="r" b="b"/>
                <a:pathLst>
                  <a:path w="4">
                    <a:moveTo>
                      <a:pt x="0" y="0"/>
                    </a:moveTo>
                    <a:lnTo>
                      <a:pt x="0"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4" y="0"/>
                    </a:lnTo>
                    <a:lnTo>
                      <a:pt x="0" y="0"/>
                    </a:lnTo>
                    <a:lnTo>
                      <a:pt x="0" y="0"/>
                    </a:lnTo>
                    <a:lnTo>
                      <a:pt x="0" y="0"/>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47" name="Freeform 307"/>
              <p:cNvSpPr>
                <a:spLocks noChangeAspect="1"/>
              </p:cNvSpPr>
              <p:nvPr/>
            </p:nvSpPr>
            <p:spPr bwMode="auto">
              <a:xfrm>
                <a:off x="5061" y="2322"/>
                <a:ext cx="6" cy="6"/>
              </a:xfrm>
              <a:custGeom>
                <a:avLst/>
                <a:gdLst/>
                <a:ahLst/>
                <a:cxnLst>
                  <a:cxn ang="0">
                    <a:pos x="0" y="4"/>
                  </a:cxn>
                  <a:cxn ang="0">
                    <a:pos x="0" y="0"/>
                  </a:cxn>
                  <a:cxn ang="0">
                    <a:pos x="4" y="0"/>
                  </a:cxn>
                  <a:cxn ang="0">
                    <a:pos x="4" y="0"/>
                  </a:cxn>
                  <a:cxn ang="0">
                    <a:pos x="0" y="0"/>
                  </a:cxn>
                  <a:cxn ang="0">
                    <a:pos x="0" y="4"/>
                  </a:cxn>
                  <a:cxn ang="0">
                    <a:pos x="4" y="4"/>
                  </a:cxn>
                  <a:cxn ang="0">
                    <a:pos x="4" y="4"/>
                  </a:cxn>
                  <a:cxn ang="0">
                    <a:pos x="0" y="4"/>
                  </a:cxn>
                  <a:cxn ang="0">
                    <a:pos x="0" y="4"/>
                  </a:cxn>
                  <a:cxn ang="0">
                    <a:pos x="4" y="4"/>
                  </a:cxn>
                  <a:cxn ang="0">
                    <a:pos x="4" y="4"/>
                  </a:cxn>
                  <a:cxn ang="0">
                    <a:pos x="0" y="4"/>
                  </a:cxn>
                </a:cxnLst>
                <a:rect l="0" t="0" r="r" b="b"/>
                <a:pathLst>
                  <a:path w="4" h="4">
                    <a:moveTo>
                      <a:pt x="0" y="4"/>
                    </a:moveTo>
                    <a:lnTo>
                      <a:pt x="0" y="0"/>
                    </a:lnTo>
                    <a:lnTo>
                      <a:pt x="4" y="0"/>
                    </a:lnTo>
                    <a:lnTo>
                      <a:pt x="4" y="0"/>
                    </a:lnTo>
                    <a:lnTo>
                      <a:pt x="0" y="0"/>
                    </a:lnTo>
                    <a:lnTo>
                      <a:pt x="0" y="4"/>
                    </a:lnTo>
                    <a:lnTo>
                      <a:pt x="4" y="4"/>
                    </a:lnTo>
                    <a:lnTo>
                      <a:pt x="4" y="4"/>
                    </a:lnTo>
                    <a:lnTo>
                      <a:pt x="0" y="4"/>
                    </a:lnTo>
                    <a:lnTo>
                      <a:pt x="0" y="4"/>
                    </a:lnTo>
                    <a:lnTo>
                      <a:pt x="4" y="4"/>
                    </a:lnTo>
                    <a:lnTo>
                      <a:pt x="4"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48" name="Freeform 308"/>
              <p:cNvSpPr>
                <a:spLocks noChangeAspect="1"/>
              </p:cNvSpPr>
              <p:nvPr/>
            </p:nvSpPr>
            <p:spPr bwMode="auto">
              <a:xfrm>
                <a:off x="5066" y="2322"/>
                <a:ext cx="3" cy="6"/>
              </a:xfrm>
              <a:custGeom>
                <a:avLst/>
                <a:gdLst/>
                <a:ahLst/>
                <a:cxnLst>
                  <a:cxn ang="0">
                    <a:pos x="0" y="4"/>
                  </a:cxn>
                  <a:cxn ang="0">
                    <a:pos x="0" y="4"/>
                  </a:cxn>
                  <a:cxn ang="0">
                    <a:pos x="0" y="4"/>
                  </a:cxn>
                  <a:cxn ang="0">
                    <a:pos x="0" y="4"/>
                  </a:cxn>
                  <a:cxn ang="0">
                    <a:pos x="4" y="4"/>
                  </a:cxn>
                  <a:cxn ang="0">
                    <a:pos x="4" y="4"/>
                  </a:cxn>
                  <a:cxn ang="0">
                    <a:pos x="0" y="4"/>
                  </a:cxn>
                  <a:cxn ang="0">
                    <a:pos x="0" y="4"/>
                  </a:cxn>
                  <a:cxn ang="0">
                    <a:pos x="0" y="4"/>
                  </a:cxn>
                  <a:cxn ang="0">
                    <a:pos x="0" y="4"/>
                  </a:cxn>
                  <a:cxn ang="0">
                    <a:pos x="0" y="0"/>
                  </a:cxn>
                  <a:cxn ang="0">
                    <a:pos x="0" y="0"/>
                  </a:cxn>
                  <a:cxn ang="0">
                    <a:pos x="0" y="0"/>
                  </a:cxn>
                  <a:cxn ang="0">
                    <a:pos x="0" y="0"/>
                  </a:cxn>
                  <a:cxn ang="0">
                    <a:pos x="4" y="0"/>
                  </a:cxn>
                  <a:cxn ang="0">
                    <a:pos x="4" y="0"/>
                  </a:cxn>
                  <a:cxn ang="0">
                    <a:pos x="4" y="0"/>
                  </a:cxn>
                  <a:cxn ang="0">
                    <a:pos x="4" y="4"/>
                  </a:cxn>
                  <a:cxn ang="0">
                    <a:pos x="4" y="4"/>
                  </a:cxn>
                  <a:cxn ang="0">
                    <a:pos x="0" y="0"/>
                  </a:cxn>
                  <a:cxn ang="0">
                    <a:pos x="0" y="0"/>
                  </a:cxn>
                  <a:cxn ang="0">
                    <a:pos x="0" y="0"/>
                  </a:cxn>
                  <a:cxn ang="0">
                    <a:pos x="0" y="4"/>
                  </a:cxn>
                  <a:cxn ang="0">
                    <a:pos x="0" y="4"/>
                  </a:cxn>
                  <a:cxn ang="0">
                    <a:pos x="0" y="4"/>
                  </a:cxn>
                  <a:cxn ang="0">
                    <a:pos x="4" y="4"/>
                  </a:cxn>
                  <a:cxn ang="0">
                    <a:pos x="4" y="4"/>
                  </a:cxn>
                  <a:cxn ang="0">
                    <a:pos x="4" y="4"/>
                  </a:cxn>
                  <a:cxn ang="0">
                    <a:pos x="4" y="4"/>
                  </a:cxn>
                  <a:cxn ang="0">
                    <a:pos x="4" y="4"/>
                  </a:cxn>
                  <a:cxn ang="0">
                    <a:pos x="0" y="4"/>
                  </a:cxn>
                  <a:cxn ang="0">
                    <a:pos x="0" y="4"/>
                  </a:cxn>
                  <a:cxn ang="0">
                    <a:pos x="0" y="4"/>
                  </a:cxn>
                  <a:cxn ang="0">
                    <a:pos x="0" y="4"/>
                  </a:cxn>
                  <a:cxn ang="0">
                    <a:pos x="0" y="4"/>
                  </a:cxn>
                  <a:cxn ang="0">
                    <a:pos x="0" y="4"/>
                  </a:cxn>
                </a:cxnLst>
                <a:rect l="0" t="0" r="r" b="b"/>
                <a:pathLst>
                  <a:path w="4" h="4">
                    <a:moveTo>
                      <a:pt x="0" y="4"/>
                    </a:moveTo>
                    <a:lnTo>
                      <a:pt x="0" y="4"/>
                    </a:lnTo>
                    <a:lnTo>
                      <a:pt x="0" y="4"/>
                    </a:lnTo>
                    <a:lnTo>
                      <a:pt x="0" y="4"/>
                    </a:lnTo>
                    <a:lnTo>
                      <a:pt x="4" y="4"/>
                    </a:lnTo>
                    <a:lnTo>
                      <a:pt x="4" y="4"/>
                    </a:lnTo>
                    <a:lnTo>
                      <a:pt x="0" y="4"/>
                    </a:lnTo>
                    <a:lnTo>
                      <a:pt x="0" y="4"/>
                    </a:lnTo>
                    <a:lnTo>
                      <a:pt x="0" y="4"/>
                    </a:lnTo>
                    <a:lnTo>
                      <a:pt x="0" y="4"/>
                    </a:lnTo>
                    <a:lnTo>
                      <a:pt x="0" y="0"/>
                    </a:lnTo>
                    <a:lnTo>
                      <a:pt x="0" y="0"/>
                    </a:lnTo>
                    <a:lnTo>
                      <a:pt x="0" y="0"/>
                    </a:lnTo>
                    <a:lnTo>
                      <a:pt x="0" y="0"/>
                    </a:lnTo>
                    <a:lnTo>
                      <a:pt x="4" y="0"/>
                    </a:lnTo>
                    <a:lnTo>
                      <a:pt x="4" y="0"/>
                    </a:lnTo>
                    <a:lnTo>
                      <a:pt x="4" y="0"/>
                    </a:lnTo>
                    <a:lnTo>
                      <a:pt x="4" y="4"/>
                    </a:lnTo>
                    <a:lnTo>
                      <a:pt x="4" y="4"/>
                    </a:lnTo>
                    <a:lnTo>
                      <a:pt x="0" y="0"/>
                    </a:lnTo>
                    <a:lnTo>
                      <a:pt x="0" y="0"/>
                    </a:lnTo>
                    <a:lnTo>
                      <a:pt x="0" y="0"/>
                    </a:lnTo>
                    <a:lnTo>
                      <a:pt x="0" y="4"/>
                    </a:lnTo>
                    <a:lnTo>
                      <a:pt x="0" y="4"/>
                    </a:lnTo>
                    <a:lnTo>
                      <a:pt x="0" y="4"/>
                    </a:lnTo>
                    <a:lnTo>
                      <a:pt x="4" y="4"/>
                    </a:lnTo>
                    <a:lnTo>
                      <a:pt x="4" y="4"/>
                    </a:lnTo>
                    <a:lnTo>
                      <a:pt x="4" y="4"/>
                    </a:lnTo>
                    <a:lnTo>
                      <a:pt x="4" y="4"/>
                    </a:lnTo>
                    <a:lnTo>
                      <a:pt x="4" y="4"/>
                    </a:lnTo>
                    <a:lnTo>
                      <a:pt x="0" y="4"/>
                    </a:lnTo>
                    <a:lnTo>
                      <a:pt x="0" y="4"/>
                    </a:lnTo>
                    <a:lnTo>
                      <a:pt x="0" y="4"/>
                    </a:lnTo>
                    <a:lnTo>
                      <a:pt x="0" y="4"/>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49" name="Freeform 309"/>
              <p:cNvSpPr>
                <a:spLocks noChangeAspect="1"/>
              </p:cNvSpPr>
              <p:nvPr/>
            </p:nvSpPr>
            <p:spPr bwMode="auto">
              <a:xfrm>
                <a:off x="5069" y="2322"/>
                <a:ext cx="0" cy="6"/>
              </a:xfrm>
              <a:custGeom>
                <a:avLst/>
                <a:gdLst/>
                <a:ahLst/>
                <a:cxnLst>
                  <a:cxn ang="0">
                    <a:pos x="0" y="4"/>
                  </a:cxn>
                  <a:cxn ang="0">
                    <a:pos x="0" y="0"/>
                  </a:cxn>
                  <a:cxn ang="0">
                    <a:pos x="0" y="0"/>
                  </a:cxn>
                  <a:cxn ang="0">
                    <a:pos x="0" y="0"/>
                  </a:cxn>
                  <a:cxn ang="0">
                    <a:pos x="0" y="0"/>
                  </a:cxn>
                  <a:cxn ang="0">
                    <a:pos x="0" y="4"/>
                  </a:cxn>
                  <a:cxn ang="0">
                    <a:pos x="0" y="4"/>
                  </a:cxn>
                  <a:cxn ang="0">
                    <a:pos x="0" y="4"/>
                  </a:cxn>
                  <a:cxn ang="0">
                    <a:pos x="0" y="4"/>
                  </a:cxn>
                  <a:cxn ang="0">
                    <a:pos x="0" y="4"/>
                  </a:cxn>
                  <a:cxn ang="0">
                    <a:pos x="0" y="4"/>
                  </a:cxn>
                  <a:cxn ang="0">
                    <a:pos x="0" y="4"/>
                  </a:cxn>
                  <a:cxn ang="0">
                    <a:pos x="0" y="4"/>
                  </a:cxn>
                </a:cxnLst>
                <a:rect l="0" t="0" r="r" b="b"/>
                <a:pathLst>
                  <a:path h="4">
                    <a:moveTo>
                      <a:pt x="0" y="4"/>
                    </a:moveTo>
                    <a:lnTo>
                      <a:pt x="0" y="0"/>
                    </a:lnTo>
                    <a:lnTo>
                      <a:pt x="0" y="0"/>
                    </a:lnTo>
                    <a:lnTo>
                      <a:pt x="0" y="0"/>
                    </a:lnTo>
                    <a:lnTo>
                      <a:pt x="0" y="0"/>
                    </a:lnTo>
                    <a:lnTo>
                      <a:pt x="0" y="4"/>
                    </a:lnTo>
                    <a:lnTo>
                      <a:pt x="0" y="4"/>
                    </a:lnTo>
                    <a:lnTo>
                      <a:pt x="0" y="4"/>
                    </a:lnTo>
                    <a:lnTo>
                      <a:pt x="0" y="4"/>
                    </a:lnTo>
                    <a:lnTo>
                      <a:pt x="0" y="4"/>
                    </a:lnTo>
                    <a:lnTo>
                      <a:pt x="0" y="4"/>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50" name="Freeform 310"/>
              <p:cNvSpPr>
                <a:spLocks noChangeAspect="1"/>
              </p:cNvSpPr>
              <p:nvPr/>
            </p:nvSpPr>
            <p:spPr bwMode="auto">
              <a:xfrm>
                <a:off x="5072" y="2322"/>
                <a:ext cx="0" cy="6"/>
              </a:xfrm>
              <a:custGeom>
                <a:avLst/>
                <a:gdLst/>
                <a:ahLst/>
                <a:cxnLst>
                  <a:cxn ang="0">
                    <a:pos x="0" y="4"/>
                  </a:cxn>
                  <a:cxn ang="0">
                    <a:pos x="0" y="0"/>
                  </a:cxn>
                  <a:cxn ang="0">
                    <a:pos x="0" y="0"/>
                  </a:cxn>
                  <a:cxn ang="0">
                    <a:pos x="0" y="0"/>
                  </a:cxn>
                  <a:cxn ang="0">
                    <a:pos x="0" y="0"/>
                  </a:cxn>
                  <a:cxn ang="0">
                    <a:pos x="0" y="0"/>
                  </a:cxn>
                  <a:cxn ang="0">
                    <a:pos x="0" y="0"/>
                  </a:cxn>
                  <a:cxn ang="0">
                    <a:pos x="0" y="4"/>
                  </a:cxn>
                  <a:cxn ang="0">
                    <a:pos x="0" y="4"/>
                  </a:cxn>
                </a:cxnLst>
                <a:rect l="0" t="0" r="r" b="b"/>
                <a:pathLst>
                  <a:path h="4">
                    <a:moveTo>
                      <a:pt x="0" y="4"/>
                    </a:moveTo>
                    <a:lnTo>
                      <a:pt x="0" y="0"/>
                    </a:lnTo>
                    <a:lnTo>
                      <a:pt x="0" y="0"/>
                    </a:lnTo>
                    <a:lnTo>
                      <a:pt x="0" y="0"/>
                    </a:lnTo>
                    <a:lnTo>
                      <a:pt x="0" y="0"/>
                    </a:lnTo>
                    <a:lnTo>
                      <a:pt x="0" y="0"/>
                    </a:lnTo>
                    <a:lnTo>
                      <a:pt x="0" y="0"/>
                    </a:lnTo>
                    <a:lnTo>
                      <a:pt x="0" y="4"/>
                    </a:lnTo>
                    <a:lnTo>
                      <a:pt x="0" y="4"/>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51" name="Freeform 311"/>
              <p:cNvSpPr>
                <a:spLocks noChangeAspect="1"/>
              </p:cNvSpPr>
              <p:nvPr/>
            </p:nvSpPr>
            <p:spPr bwMode="auto">
              <a:xfrm>
                <a:off x="5305" y="2277"/>
                <a:ext cx="75" cy="80"/>
              </a:xfrm>
              <a:custGeom>
                <a:avLst/>
                <a:gdLst/>
                <a:ahLst/>
                <a:cxnLst>
                  <a:cxn ang="0">
                    <a:pos x="0" y="7"/>
                  </a:cxn>
                  <a:cxn ang="0">
                    <a:pos x="75" y="0"/>
                  </a:cxn>
                  <a:cxn ang="0">
                    <a:pos x="75" y="68"/>
                  </a:cxn>
                  <a:cxn ang="0">
                    <a:pos x="0" y="80"/>
                  </a:cxn>
                  <a:cxn ang="0">
                    <a:pos x="0" y="7"/>
                  </a:cxn>
                </a:cxnLst>
                <a:rect l="0" t="0" r="r" b="b"/>
                <a:pathLst>
                  <a:path w="75" h="80">
                    <a:moveTo>
                      <a:pt x="0" y="7"/>
                    </a:moveTo>
                    <a:lnTo>
                      <a:pt x="75" y="0"/>
                    </a:lnTo>
                    <a:lnTo>
                      <a:pt x="75" y="68"/>
                    </a:lnTo>
                    <a:lnTo>
                      <a:pt x="0" y="80"/>
                    </a:lnTo>
                    <a:lnTo>
                      <a:pt x="0"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52" name="Freeform 312"/>
              <p:cNvSpPr>
                <a:spLocks noChangeAspect="1"/>
              </p:cNvSpPr>
              <p:nvPr/>
            </p:nvSpPr>
            <p:spPr bwMode="auto">
              <a:xfrm>
                <a:off x="5305" y="2277"/>
                <a:ext cx="75" cy="80"/>
              </a:xfrm>
              <a:custGeom>
                <a:avLst/>
                <a:gdLst/>
                <a:ahLst/>
                <a:cxnLst>
                  <a:cxn ang="0">
                    <a:pos x="0" y="7"/>
                  </a:cxn>
                  <a:cxn ang="0">
                    <a:pos x="75" y="0"/>
                  </a:cxn>
                  <a:cxn ang="0">
                    <a:pos x="75" y="68"/>
                  </a:cxn>
                  <a:cxn ang="0">
                    <a:pos x="0" y="80"/>
                  </a:cxn>
                  <a:cxn ang="0">
                    <a:pos x="0" y="7"/>
                  </a:cxn>
                </a:cxnLst>
                <a:rect l="0" t="0" r="r" b="b"/>
                <a:pathLst>
                  <a:path w="75" h="80">
                    <a:moveTo>
                      <a:pt x="0" y="7"/>
                    </a:moveTo>
                    <a:lnTo>
                      <a:pt x="75" y="0"/>
                    </a:lnTo>
                    <a:lnTo>
                      <a:pt x="75" y="68"/>
                    </a:lnTo>
                    <a:lnTo>
                      <a:pt x="0" y="80"/>
                    </a:lnTo>
                    <a:lnTo>
                      <a:pt x="0" y="7"/>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53" name="Freeform 313"/>
              <p:cNvSpPr>
                <a:spLocks noChangeAspect="1"/>
              </p:cNvSpPr>
              <p:nvPr/>
            </p:nvSpPr>
            <p:spPr bwMode="auto">
              <a:xfrm>
                <a:off x="5316" y="2291"/>
                <a:ext cx="58" cy="47"/>
              </a:xfrm>
              <a:custGeom>
                <a:avLst/>
                <a:gdLst/>
                <a:ahLst/>
                <a:cxnLst>
                  <a:cxn ang="0">
                    <a:pos x="0" y="8"/>
                  </a:cxn>
                  <a:cxn ang="0">
                    <a:pos x="57" y="0"/>
                  </a:cxn>
                  <a:cxn ang="0">
                    <a:pos x="57" y="42"/>
                  </a:cxn>
                  <a:cxn ang="0">
                    <a:pos x="0" y="46"/>
                  </a:cxn>
                  <a:cxn ang="0">
                    <a:pos x="0" y="8"/>
                  </a:cxn>
                </a:cxnLst>
                <a:rect l="0" t="0" r="r" b="b"/>
                <a:pathLst>
                  <a:path w="57" h="46">
                    <a:moveTo>
                      <a:pt x="0" y="8"/>
                    </a:moveTo>
                    <a:lnTo>
                      <a:pt x="57" y="0"/>
                    </a:lnTo>
                    <a:lnTo>
                      <a:pt x="57" y="42"/>
                    </a:lnTo>
                    <a:lnTo>
                      <a:pt x="0" y="46"/>
                    </a:lnTo>
                    <a:lnTo>
                      <a:pt x="0" y="8"/>
                    </a:lnTo>
                    <a:close/>
                  </a:path>
                </a:pathLst>
              </a:custGeom>
              <a:solidFill>
                <a:srgbClr val="CC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54" name="Freeform 314"/>
              <p:cNvSpPr>
                <a:spLocks noChangeAspect="1"/>
              </p:cNvSpPr>
              <p:nvPr/>
            </p:nvSpPr>
            <p:spPr bwMode="auto">
              <a:xfrm>
                <a:off x="5316" y="2291"/>
                <a:ext cx="58" cy="47"/>
              </a:xfrm>
              <a:custGeom>
                <a:avLst/>
                <a:gdLst/>
                <a:ahLst/>
                <a:cxnLst>
                  <a:cxn ang="0">
                    <a:pos x="0" y="8"/>
                  </a:cxn>
                  <a:cxn ang="0">
                    <a:pos x="57" y="0"/>
                  </a:cxn>
                  <a:cxn ang="0">
                    <a:pos x="57" y="42"/>
                  </a:cxn>
                  <a:cxn ang="0">
                    <a:pos x="0" y="46"/>
                  </a:cxn>
                  <a:cxn ang="0">
                    <a:pos x="0" y="8"/>
                  </a:cxn>
                </a:cxnLst>
                <a:rect l="0" t="0" r="r" b="b"/>
                <a:pathLst>
                  <a:path w="57" h="46">
                    <a:moveTo>
                      <a:pt x="0" y="8"/>
                    </a:moveTo>
                    <a:lnTo>
                      <a:pt x="57" y="0"/>
                    </a:lnTo>
                    <a:lnTo>
                      <a:pt x="57" y="42"/>
                    </a:lnTo>
                    <a:lnTo>
                      <a:pt x="0" y="46"/>
                    </a:lnTo>
                    <a:lnTo>
                      <a:pt x="0" y="8"/>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55" name="Freeform 315"/>
              <p:cNvSpPr>
                <a:spLocks noChangeAspect="1"/>
              </p:cNvSpPr>
              <p:nvPr/>
            </p:nvSpPr>
            <p:spPr bwMode="auto">
              <a:xfrm>
                <a:off x="5316" y="2311"/>
                <a:ext cx="58" cy="19"/>
              </a:xfrm>
              <a:custGeom>
                <a:avLst/>
                <a:gdLst/>
                <a:ahLst/>
                <a:cxnLst>
                  <a:cxn ang="0">
                    <a:pos x="4" y="8"/>
                  </a:cxn>
                  <a:cxn ang="0">
                    <a:pos x="53" y="0"/>
                  </a:cxn>
                  <a:cxn ang="0">
                    <a:pos x="53" y="0"/>
                  </a:cxn>
                  <a:cxn ang="0">
                    <a:pos x="57" y="4"/>
                  </a:cxn>
                  <a:cxn ang="0">
                    <a:pos x="57" y="4"/>
                  </a:cxn>
                  <a:cxn ang="0">
                    <a:pos x="57" y="4"/>
                  </a:cxn>
                  <a:cxn ang="0">
                    <a:pos x="57" y="8"/>
                  </a:cxn>
                  <a:cxn ang="0">
                    <a:pos x="57" y="8"/>
                  </a:cxn>
                  <a:cxn ang="0">
                    <a:pos x="57" y="11"/>
                  </a:cxn>
                  <a:cxn ang="0">
                    <a:pos x="53" y="11"/>
                  </a:cxn>
                  <a:cxn ang="0">
                    <a:pos x="53" y="11"/>
                  </a:cxn>
                  <a:cxn ang="0">
                    <a:pos x="4" y="19"/>
                  </a:cxn>
                  <a:cxn ang="0">
                    <a:pos x="0" y="19"/>
                  </a:cxn>
                  <a:cxn ang="0">
                    <a:pos x="0" y="19"/>
                  </a:cxn>
                  <a:cxn ang="0">
                    <a:pos x="0" y="15"/>
                  </a:cxn>
                  <a:cxn ang="0">
                    <a:pos x="0" y="15"/>
                  </a:cxn>
                  <a:cxn ang="0">
                    <a:pos x="0" y="11"/>
                  </a:cxn>
                  <a:cxn ang="0">
                    <a:pos x="0" y="11"/>
                  </a:cxn>
                  <a:cxn ang="0">
                    <a:pos x="0" y="8"/>
                  </a:cxn>
                  <a:cxn ang="0">
                    <a:pos x="0" y="8"/>
                  </a:cxn>
                  <a:cxn ang="0">
                    <a:pos x="4" y="8"/>
                  </a:cxn>
                </a:cxnLst>
                <a:rect l="0" t="0" r="r" b="b"/>
                <a:pathLst>
                  <a:path w="57" h="19">
                    <a:moveTo>
                      <a:pt x="4" y="8"/>
                    </a:moveTo>
                    <a:lnTo>
                      <a:pt x="53" y="0"/>
                    </a:lnTo>
                    <a:lnTo>
                      <a:pt x="53" y="0"/>
                    </a:lnTo>
                    <a:lnTo>
                      <a:pt x="57" y="4"/>
                    </a:lnTo>
                    <a:lnTo>
                      <a:pt x="57" y="4"/>
                    </a:lnTo>
                    <a:lnTo>
                      <a:pt x="57" y="4"/>
                    </a:lnTo>
                    <a:lnTo>
                      <a:pt x="57" y="8"/>
                    </a:lnTo>
                    <a:lnTo>
                      <a:pt x="57" y="8"/>
                    </a:lnTo>
                    <a:lnTo>
                      <a:pt x="57" y="11"/>
                    </a:lnTo>
                    <a:lnTo>
                      <a:pt x="53" y="11"/>
                    </a:lnTo>
                    <a:lnTo>
                      <a:pt x="53" y="11"/>
                    </a:lnTo>
                    <a:lnTo>
                      <a:pt x="4" y="19"/>
                    </a:lnTo>
                    <a:lnTo>
                      <a:pt x="0" y="19"/>
                    </a:lnTo>
                    <a:lnTo>
                      <a:pt x="0" y="19"/>
                    </a:lnTo>
                    <a:lnTo>
                      <a:pt x="0" y="15"/>
                    </a:lnTo>
                    <a:lnTo>
                      <a:pt x="0" y="15"/>
                    </a:lnTo>
                    <a:lnTo>
                      <a:pt x="0" y="11"/>
                    </a:lnTo>
                    <a:lnTo>
                      <a:pt x="0" y="11"/>
                    </a:lnTo>
                    <a:lnTo>
                      <a:pt x="0" y="8"/>
                    </a:lnTo>
                    <a:lnTo>
                      <a:pt x="0" y="8"/>
                    </a:lnTo>
                    <a:lnTo>
                      <a:pt x="4" y="8"/>
                    </a:lnTo>
                    <a:close/>
                  </a:path>
                </a:pathLst>
              </a:custGeom>
              <a:solidFill>
                <a:srgbClr val="FF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56" name="Freeform 316"/>
              <p:cNvSpPr>
                <a:spLocks noChangeAspect="1"/>
              </p:cNvSpPr>
              <p:nvPr/>
            </p:nvSpPr>
            <p:spPr bwMode="auto">
              <a:xfrm>
                <a:off x="5316" y="2311"/>
                <a:ext cx="58" cy="19"/>
              </a:xfrm>
              <a:custGeom>
                <a:avLst/>
                <a:gdLst/>
                <a:ahLst/>
                <a:cxnLst>
                  <a:cxn ang="0">
                    <a:pos x="4" y="8"/>
                  </a:cxn>
                  <a:cxn ang="0">
                    <a:pos x="53" y="0"/>
                  </a:cxn>
                  <a:cxn ang="0">
                    <a:pos x="53" y="0"/>
                  </a:cxn>
                  <a:cxn ang="0">
                    <a:pos x="57" y="4"/>
                  </a:cxn>
                  <a:cxn ang="0">
                    <a:pos x="57" y="4"/>
                  </a:cxn>
                  <a:cxn ang="0">
                    <a:pos x="57" y="4"/>
                  </a:cxn>
                  <a:cxn ang="0">
                    <a:pos x="57" y="8"/>
                  </a:cxn>
                  <a:cxn ang="0">
                    <a:pos x="57" y="8"/>
                  </a:cxn>
                  <a:cxn ang="0">
                    <a:pos x="57" y="11"/>
                  </a:cxn>
                  <a:cxn ang="0">
                    <a:pos x="53" y="11"/>
                  </a:cxn>
                  <a:cxn ang="0">
                    <a:pos x="53" y="11"/>
                  </a:cxn>
                  <a:cxn ang="0">
                    <a:pos x="4" y="19"/>
                  </a:cxn>
                  <a:cxn ang="0">
                    <a:pos x="0" y="19"/>
                  </a:cxn>
                  <a:cxn ang="0">
                    <a:pos x="0" y="19"/>
                  </a:cxn>
                  <a:cxn ang="0">
                    <a:pos x="0" y="15"/>
                  </a:cxn>
                  <a:cxn ang="0">
                    <a:pos x="0" y="15"/>
                  </a:cxn>
                  <a:cxn ang="0">
                    <a:pos x="0" y="11"/>
                  </a:cxn>
                  <a:cxn ang="0">
                    <a:pos x="0" y="11"/>
                  </a:cxn>
                  <a:cxn ang="0">
                    <a:pos x="0" y="8"/>
                  </a:cxn>
                  <a:cxn ang="0">
                    <a:pos x="0" y="8"/>
                  </a:cxn>
                  <a:cxn ang="0">
                    <a:pos x="4" y="8"/>
                  </a:cxn>
                </a:cxnLst>
                <a:rect l="0" t="0" r="r" b="b"/>
                <a:pathLst>
                  <a:path w="57" h="19">
                    <a:moveTo>
                      <a:pt x="4" y="8"/>
                    </a:moveTo>
                    <a:lnTo>
                      <a:pt x="53" y="0"/>
                    </a:lnTo>
                    <a:lnTo>
                      <a:pt x="53" y="0"/>
                    </a:lnTo>
                    <a:lnTo>
                      <a:pt x="57" y="4"/>
                    </a:lnTo>
                    <a:lnTo>
                      <a:pt x="57" y="4"/>
                    </a:lnTo>
                    <a:lnTo>
                      <a:pt x="57" y="4"/>
                    </a:lnTo>
                    <a:lnTo>
                      <a:pt x="57" y="8"/>
                    </a:lnTo>
                    <a:lnTo>
                      <a:pt x="57" y="8"/>
                    </a:lnTo>
                    <a:lnTo>
                      <a:pt x="57" y="11"/>
                    </a:lnTo>
                    <a:lnTo>
                      <a:pt x="53" y="11"/>
                    </a:lnTo>
                    <a:lnTo>
                      <a:pt x="53" y="11"/>
                    </a:lnTo>
                    <a:lnTo>
                      <a:pt x="4" y="19"/>
                    </a:lnTo>
                    <a:lnTo>
                      <a:pt x="0" y="19"/>
                    </a:lnTo>
                    <a:lnTo>
                      <a:pt x="0" y="19"/>
                    </a:lnTo>
                    <a:lnTo>
                      <a:pt x="0" y="15"/>
                    </a:lnTo>
                    <a:lnTo>
                      <a:pt x="0" y="15"/>
                    </a:lnTo>
                    <a:lnTo>
                      <a:pt x="0" y="11"/>
                    </a:lnTo>
                    <a:lnTo>
                      <a:pt x="0" y="11"/>
                    </a:lnTo>
                    <a:lnTo>
                      <a:pt x="0" y="8"/>
                    </a:lnTo>
                    <a:lnTo>
                      <a:pt x="0" y="8"/>
                    </a:lnTo>
                    <a:lnTo>
                      <a:pt x="4" y="8"/>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57" name="Line 317"/>
              <p:cNvSpPr>
                <a:spLocks noChangeAspect="1" noChangeShapeType="1"/>
              </p:cNvSpPr>
              <p:nvPr/>
            </p:nvSpPr>
            <p:spPr bwMode="auto">
              <a:xfrm flipH="1" flipV="1">
                <a:off x="5305" y="2283"/>
                <a:ext cx="11" cy="17"/>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58" name="Line 318"/>
              <p:cNvSpPr>
                <a:spLocks noChangeAspect="1" noChangeShapeType="1"/>
              </p:cNvSpPr>
              <p:nvPr/>
            </p:nvSpPr>
            <p:spPr bwMode="auto">
              <a:xfrm flipV="1">
                <a:off x="5374" y="2277"/>
                <a:ext cx="6" cy="14"/>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59" name="Line 319"/>
              <p:cNvSpPr>
                <a:spLocks noChangeAspect="1" noChangeShapeType="1"/>
              </p:cNvSpPr>
              <p:nvPr/>
            </p:nvSpPr>
            <p:spPr bwMode="auto">
              <a:xfrm>
                <a:off x="5374" y="2333"/>
                <a:ext cx="6" cy="11"/>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60" name="Line 320"/>
              <p:cNvSpPr>
                <a:spLocks noChangeAspect="1" noChangeShapeType="1"/>
              </p:cNvSpPr>
              <p:nvPr/>
            </p:nvSpPr>
            <p:spPr bwMode="auto">
              <a:xfrm flipV="1">
                <a:off x="5305" y="2338"/>
                <a:ext cx="11" cy="19"/>
              </a:xfrm>
              <a:prstGeom prst="line">
                <a:avLst/>
              </a:prstGeom>
              <a:noFill/>
              <a:ln w="6350">
                <a:solidFill>
                  <a:srgbClr val="000000"/>
                </a:solid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61" name="Freeform 321"/>
              <p:cNvSpPr>
                <a:spLocks noChangeAspect="1"/>
              </p:cNvSpPr>
              <p:nvPr/>
            </p:nvSpPr>
            <p:spPr bwMode="auto">
              <a:xfrm>
                <a:off x="5005" y="2927"/>
                <a:ext cx="383" cy="475"/>
              </a:xfrm>
              <a:custGeom>
                <a:avLst/>
                <a:gdLst/>
                <a:ahLst/>
                <a:cxnLst>
                  <a:cxn ang="0">
                    <a:pos x="0" y="49"/>
                  </a:cxn>
                  <a:cxn ang="0">
                    <a:pos x="384" y="0"/>
                  </a:cxn>
                  <a:cxn ang="0">
                    <a:pos x="384" y="425"/>
                  </a:cxn>
                  <a:cxn ang="0">
                    <a:pos x="0" y="475"/>
                  </a:cxn>
                  <a:cxn ang="0">
                    <a:pos x="0" y="49"/>
                  </a:cxn>
                </a:cxnLst>
                <a:rect l="0" t="0" r="r" b="b"/>
                <a:pathLst>
                  <a:path w="384" h="475">
                    <a:moveTo>
                      <a:pt x="0" y="49"/>
                    </a:moveTo>
                    <a:lnTo>
                      <a:pt x="384" y="0"/>
                    </a:lnTo>
                    <a:lnTo>
                      <a:pt x="384" y="425"/>
                    </a:lnTo>
                    <a:lnTo>
                      <a:pt x="0" y="475"/>
                    </a:lnTo>
                    <a:lnTo>
                      <a:pt x="0" y="49"/>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62" name="Freeform 322"/>
              <p:cNvSpPr>
                <a:spLocks noChangeAspect="1"/>
              </p:cNvSpPr>
              <p:nvPr/>
            </p:nvSpPr>
            <p:spPr bwMode="auto">
              <a:xfrm>
                <a:off x="5005" y="2927"/>
                <a:ext cx="383" cy="475"/>
              </a:xfrm>
              <a:custGeom>
                <a:avLst/>
                <a:gdLst/>
                <a:ahLst/>
                <a:cxnLst>
                  <a:cxn ang="0">
                    <a:pos x="0" y="49"/>
                  </a:cxn>
                  <a:cxn ang="0">
                    <a:pos x="384" y="0"/>
                  </a:cxn>
                  <a:cxn ang="0">
                    <a:pos x="384" y="425"/>
                  </a:cxn>
                  <a:cxn ang="0">
                    <a:pos x="0" y="475"/>
                  </a:cxn>
                  <a:cxn ang="0">
                    <a:pos x="0" y="49"/>
                  </a:cxn>
                </a:cxnLst>
                <a:rect l="0" t="0" r="r" b="b"/>
                <a:pathLst>
                  <a:path w="384" h="475">
                    <a:moveTo>
                      <a:pt x="0" y="49"/>
                    </a:moveTo>
                    <a:lnTo>
                      <a:pt x="384" y="0"/>
                    </a:lnTo>
                    <a:lnTo>
                      <a:pt x="384" y="425"/>
                    </a:lnTo>
                    <a:lnTo>
                      <a:pt x="0" y="475"/>
                    </a:lnTo>
                    <a:lnTo>
                      <a:pt x="0" y="49"/>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63" name="Freeform 323"/>
              <p:cNvSpPr>
                <a:spLocks noChangeAspect="1"/>
              </p:cNvSpPr>
              <p:nvPr/>
            </p:nvSpPr>
            <p:spPr bwMode="auto">
              <a:xfrm>
                <a:off x="5058" y="2963"/>
                <a:ext cx="86" cy="425"/>
              </a:xfrm>
              <a:custGeom>
                <a:avLst/>
                <a:gdLst/>
                <a:ahLst/>
                <a:cxnLst>
                  <a:cxn ang="0">
                    <a:pos x="0" y="11"/>
                  </a:cxn>
                  <a:cxn ang="0">
                    <a:pos x="87" y="0"/>
                  </a:cxn>
                  <a:cxn ang="0">
                    <a:pos x="87" y="414"/>
                  </a:cxn>
                  <a:cxn ang="0">
                    <a:pos x="0" y="425"/>
                  </a:cxn>
                  <a:cxn ang="0">
                    <a:pos x="0" y="11"/>
                  </a:cxn>
                </a:cxnLst>
                <a:rect l="0" t="0" r="r" b="b"/>
                <a:pathLst>
                  <a:path w="87" h="425">
                    <a:moveTo>
                      <a:pt x="0" y="11"/>
                    </a:moveTo>
                    <a:lnTo>
                      <a:pt x="87" y="0"/>
                    </a:lnTo>
                    <a:lnTo>
                      <a:pt x="87" y="414"/>
                    </a:lnTo>
                    <a:lnTo>
                      <a:pt x="0" y="425"/>
                    </a:lnTo>
                    <a:lnTo>
                      <a:pt x="0" y="11"/>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64" name="Freeform 324"/>
              <p:cNvSpPr>
                <a:spLocks noChangeAspect="1"/>
              </p:cNvSpPr>
              <p:nvPr/>
            </p:nvSpPr>
            <p:spPr bwMode="auto">
              <a:xfrm>
                <a:off x="5058" y="2963"/>
                <a:ext cx="86" cy="425"/>
              </a:xfrm>
              <a:custGeom>
                <a:avLst/>
                <a:gdLst/>
                <a:ahLst/>
                <a:cxnLst>
                  <a:cxn ang="0">
                    <a:pos x="0" y="11"/>
                  </a:cxn>
                  <a:cxn ang="0">
                    <a:pos x="87" y="0"/>
                  </a:cxn>
                  <a:cxn ang="0">
                    <a:pos x="87" y="414"/>
                  </a:cxn>
                  <a:cxn ang="0">
                    <a:pos x="0" y="425"/>
                  </a:cxn>
                  <a:cxn ang="0">
                    <a:pos x="0" y="11"/>
                  </a:cxn>
                </a:cxnLst>
                <a:rect l="0" t="0" r="r" b="b"/>
                <a:pathLst>
                  <a:path w="87" h="425">
                    <a:moveTo>
                      <a:pt x="0" y="11"/>
                    </a:moveTo>
                    <a:lnTo>
                      <a:pt x="87" y="0"/>
                    </a:lnTo>
                    <a:lnTo>
                      <a:pt x="87" y="414"/>
                    </a:lnTo>
                    <a:lnTo>
                      <a:pt x="0" y="425"/>
                    </a:lnTo>
                    <a:lnTo>
                      <a:pt x="0" y="11"/>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65" name="Freeform 325"/>
              <p:cNvSpPr>
                <a:spLocks noChangeAspect="1"/>
              </p:cNvSpPr>
              <p:nvPr/>
            </p:nvSpPr>
            <p:spPr bwMode="auto">
              <a:xfrm>
                <a:off x="5258" y="2941"/>
                <a:ext cx="86" cy="422"/>
              </a:xfrm>
              <a:custGeom>
                <a:avLst/>
                <a:gdLst/>
                <a:ahLst/>
                <a:cxnLst>
                  <a:cxn ang="0">
                    <a:pos x="0" y="12"/>
                  </a:cxn>
                  <a:cxn ang="0">
                    <a:pos x="86" y="0"/>
                  </a:cxn>
                  <a:cxn ang="0">
                    <a:pos x="86" y="414"/>
                  </a:cxn>
                  <a:cxn ang="0">
                    <a:pos x="0" y="422"/>
                  </a:cxn>
                  <a:cxn ang="0">
                    <a:pos x="0" y="12"/>
                  </a:cxn>
                </a:cxnLst>
                <a:rect l="0" t="0" r="r" b="b"/>
                <a:pathLst>
                  <a:path w="86" h="422">
                    <a:moveTo>
                      <a:pt x="0" y="12"/>
                    </a:moveTo>
                    <a:lnTo>
                      <a:pt x="86" y="0"/>
                    </a:lnTo>
                    <a:lnTo>
                      <a:pt x="86" y="414"/>
                    </a:lnTo>
                    <a:lnTo>
                      <a:pt x="0" y="422"/>
                    </a:lnTo>
                    <a:lnTo>
                      <a:pt x="0" y="12"/>
                    </a:lnTo>
                    <a:close/>
                  </a:path>
                </a:pathLst>
              </a:custGeom>
              <a:solidFill>
                <a:srgbClr val="000000"/>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66" name="Freeform 326"/>
              <p:cNvSpPr>
                <a:spLocks noChangeAspect="1"/>
              </p:cNvSpPr>
              <p:nvPr/>
            </p:nvSpPr>
            <p:spPr bwMode="auto">
              <a:xfrm>
                <a:off x="5258" y="2941"/>
                <a:ext cx="86" cy="422"/>
              </a:xfrm>
              <a:custGeom>
                <a:avLst/>
                <a:gdLst/>
                <a:ahLst/>
                <a:cxnLst>
                  <a:cxn ang="0">
                    <a:pos x="0" y="12"/>
                  </a:cxn>
                  <a:cxn ang="0">
                    <a:pos x="86" y="0"/>
                  </a:cxn>
                  <a:cxn ang="0">
                    <a:pos x="86" y="414"/>
                  </a:cxn>
                  <a:cxn ang="0">
                    <a:pos x="0" y="422"/>
                  </a:cxn>
                  <a:cxn ang="0">
                    <a:pos x="0" y="12"/>
                  </a:cxn>
                </a:cxnLst>
                <a:rect l="0" t="0" r="r" b="b"/>
                <a:pathLst>
                  <a:path w="86" h="422">
                    <a:moveTo>
                      <a:pt x="0" y="12"/>
                    </a:moveTo>
                    <a:lnTo>
                      <a:pt x="86" y="0"/>
                    </a:lnTo>
                    <a:lnTo>
                      <a:pt x="86" y="414"/>
                    </a:lnTo>
                    <a:lnTo>
                      <a:pt x="0" y="422"/>
                    </a:lnTo>
                    <a:lnTo>
                      <a:pt x="0" y="12"/>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67" name="Freeform 327"/>
              <p:cNvSpPr>
                <a:spLocks noChangeAspect="1"/>
              </p:cNvSpPr>
              <p:nvPr/>
            </p:nvSpPr>
            <p:spPr bwMode="auto">
              <a:xfrm>
                <a:off x="4997" y="2991"/>
                <a:ext cx="8" cy="19"/>
              </a:xfrm>
              <a:custGeom>
                <a:avLst/>
                <a:gdLst/>
                <a:ahLst/>
                <a:cxnLst>
                  <a:cxn ang="0">
                    <a:pos x="8" y="0"/>
                  </a:cxn>
                  <a:cxn ang="0">
                    <a:pos x="4" y="0"/>
                  </a:cxn>
                  <a:cxn ang="0">
                    <a:pos x="4" y="3"/>
                  </a:cxn>
                  <a:cxn ang="0">
                    <a:pos x="0" y="7"/>
                  </a:cxn>
                  <a:cxn ang="0">
                    <a:pos x="0" y="7"/>
                  </a:cxn>
                  <a:cxn ang="0">
                    <a:pos x="0" y="11"/>
                  </a:cxn>
                  <a:cxn ang="0">
                    <a:pos x="4" y="15"/>
                  </a:cxn>
                  <a:cxn ang="0">
                    <a:pos x="4" y="19"/>
                  </a:cxn>
                  <a:cxn ang="0">
                    <a:pos x="8" y="19"/>
                  </a:cxn>
                  <a:cxn ang="0">
                    <a:pos x="8" y="0"/>
                  </a:cxn>
                </a:cxnLst>
                <a:rect l="0" t="0" r="r" b="b"/>
                <a:pathLst>
                  <a:path w="8" h="19">
                    <a:moveTo>
                      <a:pt x="8" y="0"/>
                    </a:moveTo>
                    <a:lnTo>
                      <a:pt x="4" y="0"/>
                    </a:lnTo>
                    <a:lnTo>
                      <a:pt x="4" y="3"/>
                    </a:lnTo>
                    <a:lnTo>
                      <a:pt x="0" y="7"/>
                    </a:lnTo>
                    <a:lnTo>
                      <a:pt x="0" y="7"/>
                    </a:lnTo>
                    <a:lnTo>
                      <a:pt x="0" y="11"/>
                    </a:lnTo>
                    <a:lnTo>
                      <a:pt x="4" y="15"/>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68" name="Freeform 328"/>
              <p:cNvSpPr>
                <a:spLocks noChangeAspect="1"/>
              </p:cNvSpPr>
              <p:nvPr/>
            </p:nvSpPr>
            <p:spPr bwMode="auto">
              <a:xfrm>
                <a:off x="5005" y="2941"/>
                <a:ext cx="386" cy="69"/>
              </a:xfrm>
              <a:custGeom>
                <a:avLst/>
                <a:gdLst/>
                <a:ahLst/>
                <a:cxnLst>
                  <a:cxn ang="0">
                    <a:pos x="387" y="12"/>
                  </a:cxn>
                  <a:cxn ang="0">
                    <a:pos x="387" y="0"/>
                  </a:cxn>
                  <a:cxn ang="0">
                    <a:pos x="0" y="50"/>
                  </a:cxn>
                  <a:cxn ang="0">
                    <a:pos x="0" y="69"/>
                  </a:cxn>
                  <a:cxn ang="0">
                    <a:pos x="387" y="19"/>
                  </a:cxn>
                  <a:cxn ang="0">
                    <a:pos x="387" y="12"/>
                  </a:cxn>
                </a:cxnLst>
                <a:rect l="0" t="0" r="r" b="b"/>
                <a:pathLst>
                  <a:path w="387" h="69">
                    <a:moveTo>
                      <a:pt x="387" y="12"/>
                    </a:moveTo>
                    <a:lnTo>
                      <a:pt x="387" y="0"/>
                    </a:lnTo>
                    <a:lnTo>
                      <a:pt x="0" y="50"/>
                    </a:lnTo>
                    <a:lnTo>
                      <a:pt x="0" y="69"/>
                    </a:lnTo>
                    <a:lnTo>
                      <a:pt x="387" y="19"/>
                    </a:lnTo>
                    <a:lnTo>
                      <a:pt x="387" y="12"/>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69" name="Freeform 329"/>
              <p:cNvSpPr>
                <a:spLocks noChangeAspect="1"/>
              </p:cNvSpPr>
              <p:nvPr/>
            </p:nvSpPr>
            <p:spPr bwMode="auto">
              <a:xfrm>
                <a:off x="5391" y="2941"/>
                <a:ext cx="8" cy="19"/>
              </a:xfrm>
              <a:custGeom>
                <a:avLst/>
                <a:gdLst/>
                <a:ahLst/>
                <a:cxnLst>
                  <a:cxn ang="0">
                    <a:pos x="0" y="19"/>
                  </a:cxn>
                  <a:cxn ang="0">
                    <a:pos x="4" y="19"/>
                  </a:cxn>
                  <a:cxn ang="0">
                    <a:pos x="4" y="15"/>
                  </a:cxn>
                  <a:cxn ang="0">
                    <a:pos x="8" y="12"/>
                  </a:cxn>
                  <a:cxn ang="0">
                    <a:pos x="8" y="8"/>
                  </a:cxn>
                  <a:cxn ang="0">
                    <a:pos x="8" y="4"/>
                  </a:cxn>
                  <a:cxn ang="0">
                    <a:pos x="4" y="4"/>
                  </a:cxn>
                  <a:cxn ang="0">
                    <a:pos x="4" y="0"/>
                  </a:cxn>
                  <a:cxn ang="0">
                    <a:pos x="0" y="0"/>
                  </a:cxn>
                  <a:cxn ang="0">
                    <a:pos x="0" y="19"/>
                  </a:cxn>
                </a:cxnLst>
                <a:rect l="0" t="0" r="r" b="b"/>
                <a:pathLst>
                  <a:path w="8" h="19">
                    <a:moveTo>
                      <a:pt x="0" y="19"/>
                    </a:moveTo>
                    <a:lnTo>
                      <a:pt x="4" y="19"/>
                    </a:lnTo>
                    <a:lnTo>
                      <a:pt x="4" y="15"/>
                    </a:lnTo>
                    <a:lnTo>
                      <a:pt x="8" y="12"/>
                    </a:lnTo>
                    <a:lnTo>
                      <a:pt x="8" y="8"/>
                    </a:lnTo>
                    <a:lnTo>
                      <a:pt x="8" y="4"/>
                    </a:lnTo>
                    <a:lnTo>
                      <a:pt x="4" y="4"/>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70" name="Freeform 330"/>
              <p:cNvSpPr>
                <a:spLocks noChangeAspect="1"/>
              </p:cNvSpPr>
              <p:nvPr/>
            </p:nvSpPr>
            <p:spPr bwMode="auto">
              <a:xfrm>
                <a:off x="4997" y="3021"/>
                <a:ext cx="8" cy="19"/>
              </a:xfrm>
              <a:custGeom>
                <a:avLst/>
                <a:gdLst/>
                <a:ahLst/>
                <a:cxnLst>
                  <a:cxn ang="0">
                    <a:pos x="8" y="0"/>
                  </a:cxn>
                  <a:cxn ang="0">
                    <a:pos x="4" y="0"/>
                  </a:cxn>
                  <a:cxn ang="0">
                    <a:pos x="4" y="4"/>
                  </a:cxn>
                  <a:cxn ang="0">
                    <a:pos x="0" y="8"/>
                  </a:cxn>
                  <a:cxn ang="0">
                    <a:pos x="0" y="11"/>
                  </a:cxn>
                  <a:cxn ang="0">
                    <a:pos x="0" y="15"/>
                  </a:cxn>
                  <a:cxn ang="0">
                    <a:pos x="4" y="15"/>
                  </a:cxn>
                  <a:cxn ang="0">
                    <a:pos x="4" y="19"/>
                  </a:cxn>
                  <a:cxn ang="0">
                    <a:pos x="8" y="19"/>
                  </a:cxn>
                  <a:cxn ang="0">
                    <a:pos x="8" y="0"/>
                  </a:cxn>
                </a:cxnLst>
                <a:rect l="0" t="0" r="r" b="b"/>
                <a:pathLst>
                  <a:path w="8" h="19">
                    <a:moveTo>
                      <a:pt x="8" y="0"/>
                    </a:moveTo>
                    <a:lnTo>
                      <a:pt x="4" y="0"/>
                    </a:lnTo>
                    <a:lnTo>
                      <a:pt x="4" y="4"/>
                    </a:lnTo>
                    <a:lnTo>
                      <a:pt x="0" y="8"/>
                    </a:lnTo>
                    <a:lnTo>
                      <a:pt x="0" y="11"/>
                    </a:lnTo>
                    <a:lnTo>
                      <a:pt x="0" y="15"/>
                    </a:lnTo>
                    <a:lnTo>
                      <a:pt x="4" y="15"/>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71" name="Freeform 331"/>
              <p:cNvSpPr>
                <a:spLocks noChangeAspect="1"/>
              </p:cNvSpPr>
              <p:nvPr/>
            </p:nvSpPr>
            <p:spPr bwMode="auto">
              <a:xfrm>
                <a:off x="5005" y="2971"/>
                <a:ext cx="383" cy="69"/>
              </a:xfrm>
              <a:custGeom>
                <a:avLst/>
                <a:gdLst/>
                <a:ahLst/>
                <a:cxnLst>
                  <a:cxn ang="0">
                    <a:pos x="384" y="11"/>
                  </a:cxn>
                  <a:cxn ang="0">
                    <a:pos x="384" y="0"/>
                  </a:cxn>
                  <a:cxn ang="0">
                    <a:pos x="0" y="49"/>
                  </a:cxn>
                  <a:cxn ang="0">
                    <a:pos x="0" y="68"/>
                  </a:cxn>
                  <a:cxn ang="0">
                    <a:pos x="384" y="19"/>
                  </a:cxn>
                  <a:cxn ang="0">
                    <a:pos x="384" y="11"/>
                  </a:cxn>
                </a:cxnLst>
                <a:rect l="0" t="0" r="r" b="b"/>
                <a:pathLst>
                  <a:path w="384" h="68">
                    <a:moveTo>
                      <a:pt x="384" y="11"/>
                    </a:moveTo>
                    <a:lnTo>
                      <a:pt x="384" y="0"/>
                    </a:lnTo>
                    <a:lnTo>
                      <a:pt x="0" y="49"/>
                    </a:lnTo>
                    <a:lnTo>
                      <a:pt x="0" y="68"/>
                    </a:lnTo>
                    <a:lnTo>
                      <a:pt x="384" y="19"/>
                    </a:lnTo>
                    <a:lnTo>
                      <a:pt x="384" y="11"/>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72" name="Freeform 332"/>
              <p:cNvSpPr>
                <a:spLocks noChangeAspect="1"/>
              </p:cNvSpPr>
              <p:nvPr/>
            </p:nvSpPr>
            <p:spPr bwMode="auto">
              <a:xfrm>
                <a:off x="5388" y="2971"/>
                <a:ext cx="11" cy="19"/>
              </a:xfrm>
              <a:custGeom>
                <a:avLst/>
                <a:gdLst/>
                <a:ahLst/>
                <a:cxnLst>
                  <a:cxn ang="0">
                    <a:pos x="0" y="19"/>
                  </a:cxn>
                  <a:cxn ang="0">
                    <a:pos x="3" y="19"/>
                  </a:cxn>
                  <a:cxn ang="0">
                    <a:pos x="7" y="15"/>
                  </a:cxn>
                  <a:cxn ang="0">
                    <a:pos x="11" y="15"/>
                  </a:cxn>
                  <a:cxn ang="0">
                    <a:pos x="11" y="11"/>
                  </a:cxn>
                  <a:cxn ang="0">
                    <a:pos x="11" y="7"/>
                  </a:cxn>
                  <a:cxn ang="0">
                    <a:pos x="7" y="3"/>
                  </a:cxn>
                  <a:cxn ang="0">
                    <a:pos x="3" y="3"/>
                  </a:cxn>
                  <a:cxn ang="0">
                    <a:pos x="0" y="0"/>
                  </a:cxn>
                  <a:cxn ang="0">
                    <a:pos x="0" y="19"/>
                  </a:cxn>
                </a:cxnLst>
                <a:rect l="0" t="0" r="r" b="b"/>
                <a:pathLst>
                  <a:path w="11" h="19">
                    <a:moveTo>
                      <a:pt x="0" y="19"/>
                    </a:moveTo>
                    <a:lnTo>
                      <a:pt x="3" y="19"/>
                    </a:lnTo>
                    <a:lnTo>
                      <a:pt x="7" y="15"/>
                    </a:lnTo>
                    <a:lnTo>
                      <a:pt x="11" y="15"/>
                    </a:lnTo>
                    <a:lnTo>
                      <a:pt x="11" y="11"/>
                    </a:lnTo>
                    <a:lnTo>
                      <a:pt x="11" y="7"/>
                    </a:lnTo>
                    <a:lnTo>
                      <a:pt x="7" y="3"/>
                    </a:lnTo>
                    <a:lnTo>
                      <a:pt x="3" y="3"/>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73" name="Freeform 333"/>
              <p:cNvSpPr>
                <a:spLocks noChangeAspect="1"/>
              </p:cNvSpPr>
              <p:nvPr/>
            </p:nvSpPr>
            <p:spPr bwMode="auto">
              <a:xfrm>
                <a:off x="4997" y="3052"/>
                <a:ext cx="8" cy="19"/>
              </a:xfrm>
              <a:custGeom>
                <a:avLst/>
                <a:gdLst/>
                <a:ahLst/>
                <a:cxnLst>
                  <a:cxn ang="0">
                    <a:pos x="8" y="0"/>
                  </a:cxn>
                  <a:cxn ang="0">
                    <a:pos x="4" y="0"/>
                  </a:cxn>
                  <a:cxn ang="0">
                    <a:pos x="4" y="4"/>
                  </a:cxn>
                  <a:cxn ang="0">
                    <a:pos x="0" y="8"/>
                  </a:cxn>
                  <a:cxn ang="0">
                    <a:pos x="0" y="12"/>
                  </a:cxn>
                  <a:cxn ang="0">
                    <a:pos x="0" y="16"/>
                  </a:cxn>
                  <a:cxn ang="0">
                    <a:pos x="4" y="16"/>
                  </a:cxn>
                  <a:cxn ang="0">
                    <a:pos x="4" y="19"/>
                  </a:cxn>
                  <a:cxn ang="0">
                    <a:pos x="8" y="19"/>
                  </a:cxn>
                  <a:cxn ang="0">
                    <a:pos x="8" y="0"/>
                  </a:cxn>
                </a:cxnLst>
                <a:rect l="0" t="0" r="r" b="b"/>
                <a:pathLst>
                  <a:path w="8" h="19">
                    <a:moveTo>
                      <a:pt x="8" y="0"/>
                    </a:moveTo>
                    <a:lnTo>
                      <a:pt x="4" y="0"/>
                    </a:lnTo>
                    <a:lnTo>
                      <a:pt x="4" y="4"/>
                    </a:lnTo>
                    <a:lnTo>
                      <a:pt x="0" y="8"/>
                    </a:lnTo>
                    <a:lnTo>
                      <a:pt x="0" y="12"/>
                    </a:lnTo>
                    <a:lnTo>
                      <a:pt x="0" y="16"/>
                    </a:lnTo>
                    <a:lnTo>
                      <a:pt x="4" y="16"/>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74" name="Freeform 334"/>
              <p:cNvSpPr>
                <a:spLocks noChangeAspect="1"/>
              </p:cNvSpPr>
              <p:nvPr/>
            </p:nvSpPr>
            <p:spPr bwMode="auto">
              <a:xfrm>
                <a:off x="5005" y="3002"/>
                <a:ext cx="386" cy="69"/>
              </a:xfrm>
              <a:custGeom>
                <a:avLst/>
                <a:gdLst/>
                <a:ahLst/>
                <a:cxnLst>
                  <a:cxn ang="0">
                    <a:pos x="387" y="11"/>
                  </a:cxn>
                  <a:cxn ang="0">
                    <a:pos x="387" y="0"/>
                  </a:cxn>
                  <a:cxn ang="0">
                    <a:pos x="0" y="49"/>
                  </a:cxn>
                  <a:cxn ang="0">
                    <a:pos x="0" y="68"/>
                  </a:cxn>
                  <a:cxn ang="0">
                    <a:pos x="387" y="19"/>
                  </a:cxn>
                  <a:cxn ang="0">
                    <a:pos x="387" y="11"/>
                  </a:cxn>
                </a:cxnLst>
                <a:rect l="0" t="0" r="r" b="b"/>
                <a:pathLst>
                  <a:path w="387" h="68">
                    <a:moveTo>
                      <a:pt x="387" y="11"/>
                    </a:moveTo>
                    <a:lnTo>
                      <a:pt x="387" y="0"/>
                    </a:lnTo>
                    <a:lnTo>
                      <a:pt x="0" y="49"/>
                    </a:lnTo>
                    <a:lnTo>
                      <a:pt x="0" y="68"/>
                    </a:lnTo>
                    <a:lnTo>
                      <a:pt x="387" y="19"/>
                    </a:lnTo>
                    <a:lnTo>
                      <a:pt x="387" y="11"/>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75" name="Freeform 335"/>
              <p:cNvSpPr>
                <a:spLocks noChangeAspect="1"/>
              </p:cNvSpPr>
              <p:nvPr/>
            </p:nvSpPr>
            <p:spPr bwMode="auto">
              <a:xfrm>
                <a:off x="5391" y="3002"/>
                <a:ext cx="8" cy="19"/>
              </a:xfrm>
              <a:custGeom>
                <a:avLst/>
                <a:gdLst/>
                <a:ahLst/>
                <a:cxnLst>
                  <a:cxn ang="0">
                    <a:pos x="0" y="19"/>
                  </a:cxn>
                  <a:cxn ang="0">
                    <a:pos x="4" y="19"/>
                  </a:cxn>
                  <a:cxn ang="0">
                    <a:pos x="4" y="15"/>
                  </a:cxn>
                  <a:cxn ang="0">
                    <a:pos x="8" y="15"/>
                  </a:cxn>
                  <a:cxn ang="0">
                    <a:pos x="8" y="11"/>
                  </a:cxn>
                  <a:cxn ang="0">
                    <a:pos x="8" y="8"/>
                  </a:cxn>
                  <a:cxn ang="0">
                    <a:pos x="4" y="4"/>
                  </a:cxn>
                  <a:cxn ang="0">
                    <a:pos x="4" y="4"/>
                  </a:cxn>
                  <a:cxn ang="0">
                    <a:pos x="0" y="0"/>
                  </a:cxn>
                  <a:cxn ang="0">
                    <a:pos x="0" y="19"/>
                  </a:cxn>
                </a:cxnLst>
                <a:rect l="0" t="0" r="r" b="b"/>
                <a:pathLst>
                  <a:path w="8" h="19">
                    <a:moveTo>
                      <a:pt x="0" y="19"/>
                    </a:moveTo>
                    <a:lnTo>
                      <a:pt x="4" y="19"/>
                    </a:lnTo>
                    <a:lnTo>
                      <a:pt x="4" y="15"/>
                    </a:lnTo>
                    <a:lnTo>
                      <a:pt x="8" y="15"/>
                    </a:lnTo>
                    <a:lnTo>
                      <a:pt x="8" y="11"/>
                    </a:lnTo>
                    <a:lnTo>
                      <a:pt x="8" y="8"/>
                    </a:lnTo>
                    <a:lnTo>
                      <a:pt x="4" y="4"/>
                    </a:lnTo>
                    <a:lnTo>
                      <a:pt x="4" y="4"/>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76" name="Freeform 336"/>
              <p:cNvSpPr>
                <a:spLocks noChangeAspect="1"/>
              </p:cNvSpPr>
              <p:nvPr/>
            </p:nvSpPr>
            <p:spPr bwMode="auto">
              <a:xfrm>
                <a:off x="4997" y="3082"/>
                <a:ext cx="8" cy="19"/>
              </a:xfrm>
              <a:custGeom>
                <a:avLst/>
                <a:gdLst/>
                <a:ahLst/>
                <a:cxnLst>
                  <a:cxn ang="0">
                    <a:pos x="8" y="0"/>
                  </a:cxn>
                  <a:cxn ang="0">
                    <a:pos x="4" y="4"/>
                  </a:cxn>
                  <a:cxn ang="0">
                    <a:pos x="4" y="4"/>
                  </a:cxn>
                  <a:cxn ang="0">
                    <a:pos x="0" y="7"/>
                  </a:cxn>
                  <a:cxn ang="0">
                    <a:pos x="0" y="11"/>
                  </a:cxn>
                  <a:cxn ang="0">
                    <a:pos x="0" y="15"/>
                  </a:cxn>
                  <a:cxn ang="0">
                    <a:pos x="4" y="19"/>
                  </a:cxn>
                  <a:cxn ang="0">
                    <a:pos x="4" y="19"/>
                  </a:cxn>
                  <a:cxn ang="0">
                    <a:pos x="8" y="19"/>
                  </a:cxn>
                  <a:cxn ang="0">
                    <a:pos x="8" y="0"/>
                  </a:cxn>
                </a:cxnLst>
                <a:rect l="0" t="0" r="r" b="b"/>
                <a:pathLst>
                  <a:path w="8" h="19">
                    <a:moveTo>
                      <a:pt x="8" y="0"/>
                    </a:moveTo>
                    <a:lnTo>
                      <a:pt x="4" y="4"/>
                    </a:lnTo>
                    <a:lnTo>
                      <a:pt x="4" y="4"/>
                    </a:lnTo>
                    <a:lnTo>
                      <a:pt x="0" y="7"/>
                    </a:lnTo>
                    <a:lnTo>
                      <a:pt x="0" y="11"/>
                    </a:lnTo>
                    <a:lnTo>
                      <a:pt x="0" y="15"/>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77" name="Freeform 337"/>
              <p:cNvSpPr>
                <a:spLocks noChangeAspect="1"/>
              </p:cNvSpPr>
              <p:nvPr/>
            </p:nvSpPr>
            <p:spPr bwMode="auto">
              <a:xfrm>
                <a:off x="5005" y="3035"/>
                <a:ext cx="386" cy="67"/>
              </a:xfrm>
              <a:custGeom>
                <a:avLst/>
                <a:gdLst/>
                <a:ahLst/>
                <a:cxnLst>
                  <a:cxn ang="0">
                    <a:pos x="387" y="8"/>
                  </a:cxn>
                  <a:cxn ang="0">
                    <a:pos x="387" y="0"/>
                  </a:cxn>
                  <a:cxn ang="0">
                    <a:pos x="0" y="46"/>
                  </a:cxn>
                  <a:cxn ang="0">
                    <a:pos x="0" y="65"/>
                  </a:cxn>
                  <a:cxn ang="0">
                    <a:pos x="387" y="19"/>
                  </a:cxn>
                  <a:cxn ang="0">
                    <a:pos x="387" y="8"/>
                  </a:cxn>
                </a:cxnLst>
                <a:rect l="0" t="0" r="r" b="b"/>
                <a:pathLst>
                  <a:path w="387" h="65">
                    <a:moveTo>
                      <a:pt x="387" y="8"/>
                    </a:moveTo>
                    <a:lnTo>
                      <a:pt x="387" y="0"/>
                    </a:lnTo>
                    <a:lnTo>
                      <a:pt x="0" y="46"/>
                    </a:lnTo>
                    <a:lnTo>
                      <a:pt x="0" y="65"/>
                    </a:lnTo>
                    <a:lnTo>
                      <a:pt x="387" y="19"/>
                    </a:lnTo>
                    <a:lnTo>
                      <a:pt x="387" y="8"/>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78" name="Freeform 338"/>
              <p:cNvSpPr>
                <a:spLocks noChangeAspect="1"/>
              </p:cNvSpPr>
              <p:nvPr/>
            </p:nvSpPr>
            <p:spPr bwMode="auto">
              <a:xfrm>
                <a:off x="5391" y="3035"/>
                <a:ext cx="8" cy="19"/>
              </a:xfrm>
              <a:custGeom>
                <a:avLst/>
                <a:gdLst/>
                <a:ahLst/>
                <a:cxnLst>
                  <a:cxn ang="0">
                    <a:pos x="0" y="19"/>
                  </a:cxn>
                  <a:cxn ang="0">
                    <a:pos x="4" y="15"/>
                  </a:cxn>
                  <a:cxn ang="0">
                    <a:pos x="4" y="15"/>
                  </a:cxn>
                  <a:cxn ang="0">
                    <a:pos x="8" y="12"/>
                  </a:cxn>
                  <a:cxn ang="0">
                    <a:pos x="8" y="8"/>
                  </a:cxn>
                  <a:cxn ang="0">
                    <a:pos x="8" y="4"/>
                  </a:cxn>
                  <a:cxn ang="0">
                    <a:pos x="4" y="0"/>
                  </a:cxn>
                  <a:cxn ang="0">
                    <a:pos x="4" y="0"/>
                  </a:cxn>
                  <a:cxn ang="0">
                    <a:pos x="0" y="0"/>
                  </a:cxn>
                  <a:cxn ang="0">
                    <a:pos x="0" y="19"/>
                  </a:cxn>
                </a:cxnLst>
                <a:rect l="0" t="0" r="r" b="b"/>
                <a:pathLst>
                  <a:path w="8" h="19">
                    <a:moveTo>
                      <a:pt x="0" y="19"/>
                    </a:moveTo>
                    <a:lnTo>
                      <a:pt x="4" y="15"/>
                    </a:lnTo>
                    <a:lnTo>
                      <a:pt x="4" y="15"/>
                    </a:lnTo>
                    <a:lnTo>
                      <a:pt x="8" y="12"/>
                    </a:lnTo>
                    <a:lnTo>
                      <a:pt x="8" y="8"/>
                    </a:lnTo>
                    <a:lnTo>
                      <a:pt x="8" y="4"/>
                    </a:lnTo>
                    <a:lnTo>
                      <a:pt x="4"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79" name="Freeform 339"/>
              <p:cNvSpPr>
                <a:spLocks noChangeAspect="1"/>
              </p:cNvSpPr>
              <p:nvPr/>
            </p:nvSpPr>
            <p:spPr bwMode="auto">
              <a:xfrm>
                <a:off x="4997" y="3113"/>
                <a:ext cx="8" cy="19"/>
              </a:xfrm>
              <a:custGeom>
                <a:avLst/>
                <a:gdLst/>
                <a:ahLst/>
                <a:cxnLst>
                  <a:cxn ang="0">
                    <a:pos x="8" y="0"/>
                  </a:cxn>
                  <a:cxn ang="0">
                    <a:pos x="4" y="0"/>
                  </a:cxn>
                  <a:cxn ang="0">
                    <a:pos x="4" y="4"/>
                  </a:cxn>
                  <a:cxn ang="0">
                    <a:pos x="0" y="8"/>
                  </a:cxn>
                  <a:cxn ang="0">
                    <a:pos x="0" y="11"/>
                  </a:cxn>
                  <a:cxn ang="0">
                    <a:pos x="0" y="15"/>
                  </a:cxn>
                  <a:cxn ang="0">
                    <a:pos x="4" y="19"/>
                  </a:cxn>
                  <a:cxn ang="0">
                    <a:pos x="4" y="19"/>
                  </a:cxn>
                  <a:cxn ang="0">
                    <a:pos x="8" y="19"/>
                  </a:cxn>
                  <a:cxn ang="0">
                    <a:pos x="8" y="0"/>
                  </a:cxn>
                </a:cxnLst>
                <a:rect l="0" t="0" r="r" b="b"/>
                <a:pathLst>
                  <a:path w="8" h="19">
                    <a:moveTo>
                      <a:pt x="8" y="0"/>
                    </a:moveTo>
                    <a:lnTo>
                      <a:pt x="4" y="0"/>
                    </a:lnTo>
                    <a:lnTo>
                      <a:pt x="4" y="4"/>
                    </a:lnTo>
                    <a:lnTo>
                      <a:pt x="0" y="8"/>
                    </a:lnTo>
                    <a:lnTo>
                      <a:pt x="0" y="11"/>
                    </a:lnTo>
                    <a:lnTo>
                      <a:pt x="0" y="15"/>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80" name="Freeform 340"/>
              <p:cNvSpPr>
                <a:spLocks noChangeAspect="1"/>
              </p:cNvSpPr>
              <p:nvPr/>
            </p:nvSpPr>
            <p:spPr bwMode="auto">
              <a:xfrm>
                <a:off x="5005" y="3066"/>
                <a:ext cx="386" cy="67"/>
              </a:xfrm>
              <a:custGeom>
                <a:avLst/>
                <a:gdLst/>
                <a:ahLst/>
                <a:cxnLst>
                  <a:cxn ang="0">
                    <a:pos x="387" y="7"/>
                  </a:cxn>
                  <a:cxn ang="0">
                    <a:pos x="387" y="0"/>
                  </a:cxn>
                  <a:cxn ang="0">
                    <a:pos x="0" y="45"/>
                  </a:cxn>
                  <a:cxn ang="0">
                    <a:pos x="0" y="64"/>
                  </a:cxn>
                  <a:cxn ang="0">
                    <a:pos x="387" y="19"/>
                  </a:cxn>
                  <a:cxn ang="0">
                    <a:pos x="387" y="7"/>
                  </a:cxn>
                </a:cxnLst>
                <a:rect l="0" t="0" r="r" b="b"/>
                <a:pathLst>
                  <a:path w="387" h="64">
                    <a:moveTo>
                      <a:pt x="387" y="7"/>
                    </a:moveTo>
                    <a:lnTo>
                      <a:pt x="387" y="0"/>
                    </a:lnTo>
                    <a:lnTo>
                      <a:pt x="0" y="45"/>
                    </a:lnTo>
                    <a:lnTo>
                      <a:pt x="0" y="64"/>
                    </a:lnTo>
                    <a:lnTo>
                      <a:pt x="387" y="19"/>
                    </a:lnTo>
                    <a:lnTo>
                      <a:pt x="387"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81" name="Freeform 341"/>
              <p:cNvSpPr>
                <a:spLocks noChangeAspect="1"/>
              </p:cNvSpPr>
              <p:nvPr/>
            </p:nvSpPr>
            <p:spPr bwMode="auto">
              <a:xfrm>
                <a:off x="5391" y="3066"/>
                <a:ext cx="8" cy="19"/>
              </a:xfrm>
              <a:custGeom>
                <a:avLst/>
                <a:gdLst/>
                <a:ahLst/>
                <a:cxnLst>
                  <a:cxn ang="0">
                    <a:pos x="0" y="19"/>
                  </a:cxn>
                  <a:cxn ang="0">
                    <a:pos x="4" y="15"/>
                  </a:cxn>
                  <a:cxn ang="0">
                    <a:pos x="8" y="15"/>
                  </a:cxn>
                  <a:cxn ang="0">
                    <a:pos x="8" y="11"/>
                  </a:cxn>
                  <a:cxn ang="0">
                    <a:pos x="8" y="7"/>
                  </a:cxn>
                  <a:cxn ang="0">
                    <a:pos x="8" y="3"/>
                  </a:cxn>
                  <a:cxn ang="0">
                    <a:pos x="8" y="0"/>
                  </a:cxn>
                  <a:cxn ang="0">
                    <a:pos x="4" y="0"/>
                  </a:cxn>
                  <a:cxn ang="0">
                    <a:pos x="0" y="0"/>
                  </a:cxn>
                  <a:cxn ang="0">
                    <a:pos x="0" y="19"/>
                  </a:cxn>
                </a:cxnLst>
                <a:rect l="0" t="0" r="r" b="b"/>
                <a:pathLst>
                  <a:path w="8" h="19">
                    <a:moveTo>
                      <a:pt x="0" y="19"/>
                    </a:moveTo>
                    <a:lnTo>
                      <a:pt x="4" y="15"/>
                    </a:lnTo>
                    <a:lnTo>
                      <a:pt x="8" y="15"/>
                    </a:lnTo>
                    <a:lnTo>
                      <a:pt x="8" y="11"/>
                    </a:lnTo>
                    <a:lnTo>
                      <a:pt x="8" y="7"/>
                    </a:lnTo>
                    <a:lnTo>
                      <a:pt x="8" y="3"/>
                    </a:lnTo>
                    <a:lnTo>
                      <a:pt x="8"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82" name="Freeform 342"/>
              <p:cNvSpPr>
                <a:spLocks noChangeAspect="1"/>
              </p:cNvSpPr>
              <p:nvPr/>
            </p:nvSpPr>
            <p:spPr bwMode="auto">
              <a:xfrm>
                <a:off x="4997" y="3141"/>
                <a:ext cx="8" cy="19"/>
              </a:xfrm>
              <a:custGeom>
                <a:avLst/>
                <a:gdLst/>
                <a:ahLst/>
                <a:cxnLst>
                  <a:cxn ang="0">
                    <a:pos x="8" y="0"/>
                  </a:cxn>
                  <a:cxn ang="0">
                    <a:pos x="4" y="4"/>
                  </a:cxn>
                  <a:cxn ang="0">
                    <a:pos x="4" y="4"/>
                  </a:cxn>
                  <a:cxn ang="0">
                    <a:pos x="0" y="8"/>
                  </a:cxn>
                  <a:cxn ang="0">
                    <a:pos x="0" y="12"/>
                  </a:cxn>
                  <a:cxn ang="0">
                    <a:pos x="0" y="16"/>
                  </a:cxn>
                  <a:cxn ang="0">
                    <a:pos x="4" y="19"/>
                  </a:cxn>
                  <a:cxn ang="0">
                    <a:pos x="4" y="19"/>
                  </a:cxn>
                  <a:cxn ang="0">
                    <a:pos x="8" y="19"/>
                  </a:cxn>
                  <a:cxn ang="0">
                    <a:pos x="8" y="0"/>
                  </a:cxn>
                </a:cxnLst>
                <a:rect l="0" t="0" r="r" b="b"/>
                <a:pathLst>
                  <a:path w="8" h="19">
                    <a:moveTo>
                      <a:pt x="8" y="0"/>
                    </a:moveTo>
                    <a:lnTo>
                      <a:pt x="4" y="4"/>
                    </a:lnTo>
                    <a:lnTo>
                      <a:pt x="4" y="4"/>
                    </a:lnTo>
                    <a:lnTo>
                      <a:pt x="0" y="8"/>
                    </a:lnTo>
                    <a:lnTo>
                      <a:pt x="0" y="12"/>
                    </a:lnTo>
                    <a:lnTo>
                      <a:pt x="0" y="16"/>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83" name="Freeform 343"/>
              <p:cNvSpPr>
                <a:spLocks noChangeAspect="1"/>
              </p:cNvSpPr>
              <p:nvPr/>
            </p:nvSpPr>
            <p:spPr bwMode="auto">
              <a:xfrm>
                <a:off x="5005" y="3096"/>
                <a:ext cx="386" cy="64"/>
              </a:xfrm>
              <a:custGeom>
                <a:avLst/>
                <a:gdLst/>
                <a:ahLst/>
                <a:cxnLst>
                  <a:cxn ang="0">
                    <a:pos x="387" y="7"/>
                  </a:cxn>
                  <a:cxn ang="0">
                    <a:pos x="387" y="0"/>
                  </a:cxn>
                  <a:cxn ang="0">
                    <a:pos x="0" y="49"/>
                  </a:cxn>
                  <a:cxn ang="0">
                    <a:pos x="0" y="64"/>
                  </a:cxn>
                  <a:cxn ang="0">
                    <a:pos x="387" y="19"/>
                  </a:cxn>
                  <a:cxn ang="0">
                    <a:pos x="387" y="7"/>
                  </a:cxn>
                </a:cxnLst>
                <a:rect l="0" t="0" r="r" b="b"/>
                <a:pathLst>
                  <a:path w="387" h="64">
                    <a:moveTo>
                      <a:pt x="387" y="7"/>
                    </a:moveTo>
                    <a:lnTo>
                      <a:pt x="387" y="0"/>
                    </a:lnTo>
                    <a:lnTo>
                      <a:pt x="0" y="49"/>
                    </a:lnTo>
                    <a:lnTo>
                      <a:pt x="0" y="64"/>
                    </a:lnTo>
                    <a:lnTo>
                      <a:pt x="387" y="19"/>
                    </a:lnTo>
                    <a:lnTo>
                      <a:pt x="387"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84" name="Freeform 344"/>
              <p:cNvSpPr>
                <a:spLocks noChangeAspect="1"/>
              </p:cNvSpPr>
              <p:nvPr/>
            </p:nvSpPr>
            <p:spPr bwMode="auto">
              <a:xfrm>
                <a:off x="5391" y="3096"/>
                <a:ext cx="8" cy="19"/>
              </a:xfrm>
              <a:custGeom>
                <a:avLst/>
                <a:gdLst/>
                <a:ahLst/>
                <a:cxnLst>
                  <a:cxn ang="0">
                    <a:pos x="0" y="19"/>
                  </a:cxn>
                  <a:cxn ang="0">
                    <a:pos x="4" y="19"/>
                  </a:cxn>
                  <a:cxn ang="0">
                    <a:pos x="4" y="15"/>
                  </a:cxn>
                  <a:cxn ang="0">
                    <a:pos x="8" y="11"/>
                  </a:cxn>
                  <a:cxn ang="0">
                    <a:pos x="8" y="7"/>
                  </a:cxn>
                  <a:cxn ang="0">
                    <a:pos x="8" y="4"/>
                  </a:cxn>
                  <a:cxn ang="0">
                    <a:pos x="4" y="4"/>
                  </a:cxn>
                  <a:cxn ang="0">
                    <a:pos x="4" y="0"/>
                  </a:cxn>
                  <a:cxn ang="0">
                    <a:pos x="0" y="0"/>
                  </a:cxn>
                  <a:cxn ang="0">
                    <a:pos x="0" y="19"/>
                  </a:cxn>
                </a:cxnLst>
                <a:rect l="0" t="0" r="r" b="b"/>
                <a:pathLst>
                  <a:path w="8" h="19">
                    <a:moveTo>
                      <a:pt x="0" y="19"/>
                    </a:moveTo>
                    <a:lnTo>
                      <a:pt x="4" y="19"/>
                    </a:lnTo>
                    <a:lnTo>
                      <a:pt x="4" y="15"/>
                    </a:lnTo>
                    <a:lnTo>
                      <a:pt x="8" y="11"/>
                    </a:lnTo>
                    <a:lnTo>
                      <a:pt x="8" y="7"/>
                    </a:lnTo>
                    <a:lnTo>
                      <a:pt x="8" y="4"/>
                    </a:lnTo>
                    <a:lnTo>
                      <a:pt x="4" y="4"/>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85" name="Freeform 345"/>
              <p:cNvSpPr>
                <a:spLocks noChangeAspect="1"/>
              </p:cNvSpPr>
              <p:nvPr/>
            </p:nvSpPr>
            <p:spPr bwMode="auto">
              <a:xfrm>
                <a:off x="4997" y="3174"/>
                <a:ext cx="8" cy="17"/>
              </a:xfrm>
              <a:custGeom>
                <a:avLst/>
                <a:gdLst/>
                <a:ahLst/>
                <a:cxnLst>
                  <a:cxn ang="0">
                    <a:pos x="8" y="0"/>
                  </a:cxn>
                  <a:cxn ang="0">
                    <a:pos x="4" y="4"/>
                  </a:cxn>
                  <a:cxn ang="0">
                    <a:pos x="4" y="4"/>
                  </a:cxn>
                  <a:cxn ang="0">
                    <a:pos x="0" y="7"/>
                  </a:cxn>
                  <a:cxn ang="0">
                    <a:pos x="0" y="11"/>
                  </a:cxn>
                  <a:cxn ang="0">
                    <a:pos x="0" y="15"/>
                  </a:cxn>
                  <a:cxn ang="0">
                    <a:pos x="4" y="19"/>
                  </a:cxn>
                  <a:cxn ang="0">
                    <a:pos x="4" y="19"/>
                  </a:cxn>
                  <a:cxn ang="0">
                    <a:pos x="8" y="19"/>
                  </a:cxn>
                  <a:cxn ang="0">
                    <a:pos x="8" y="0"/>
                  </a:cxn>
                </a:cxnLst>
                <a:rect l="0" t="0" r="r" b="b"/>
                <a:pathLst>
                  <a:path w="8" h="19">
                    <a:moveTo>
                      <a:pt x="8" y="0"/>
                    </a:moveTo>
                    <a:lnTo>
                      <a:pt x="4" y="4"/>
                    </a:lnTo>
                    <a:lnTo>
                      <a:pt x="4" y="4"/>
                    </a:lnTo>
                    <a:lnTo>
                      <a:pt x="0" y="7"/>
                    </a:lnTo>
                    <a:lnTo>
                      <a:pt x="0" y="11"/>
                    </a:lnTo>
                    <a:lnTo>
                      <a:pt x="0" y="15"/>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86" name="Freeform 346"/>
              <p:cNvSpPr>
                <a:spLocks noChangeAspect="1"/>
              </p:cNvSpPr>
              <p:nvPr/>
            </p:nvSpPr>
            <p:spPr bwMode="auto">
              <a:xfrm>
                <a:off x="5005" y="3127"/>
                <a:ext cx="386" cy="64"/>
              </a:xfrm>
              <a:custGeom>
                <a:avLst/>
                <a:gdLst/>
                <a:ahLst/>
                <a:cxnLst>
                  <a:cxn ang="0">
                    <a:pos x="387" y="8"/>
                  </a:cxn>
                  <a:cxn ang="0">
                    <a:pos x="387" y="0"/>
                  </a:cxn>
                  <a:cxn ang="0">
                    <a:pos x="0" y="46"/>
                  </a:cxn>
                  <a:cxn ang="0">
                    <a:pos x="0" y="65"/>
                  </a:cxn>
                  <a:cxn ang="0">
                    <a:pos x="387" y="19"/>
                  </a:cxn>
                  <a:cxn ang="0">
                    <a:pos x="387" y="8"/>
                  </a:cxn>
                </a:cxnLst>
                <a:rect l="0" t="0" r="r" b="b"/>
                <a:pathLst>
                  <a:path w="387" h="65">
                    <a:moveTo>
                      <a:pt x="387" y="8"/>
                    </a:moveTo>
                    <a:lnTo>
                      <a:pt x="387" y="0"/>
                    </a:lnTo>
                    <a:lnTo>
                      <a:pt x="0" y="46"/>
                    </a:lnTo>
                    <a:lnTo>
                      <a:pt x="0" y="65"/>
                    </a:lnTo>
                    <a:lnTo>
                      <a:pt x="387" y="19"/>
                    </a:lnTo>
                    <a:lnTo>
                      <a:pt x="387" y="8"/>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87" name="Freeform 347"/>
              <p:cNvSpPr>
                <a:spLocks noChangeAspect="1"/>
              </p:cNvSpPr>
              <p:nvPr/>
            </p:nvSpPr>
            <p:spPr bwMode="auto">
              <a:xfrm>
                <a:off x="5391" y="3127"/>
                <a:ext cx="8" cy="19"/>
              </a:xfrm>
              <a:custGeom>
                <a:avLst/>
                <a:gdLst/>
                <a:ahLst/>
                <a:cxnLst>
                  <a:cxn ang="0">
                    <a:pos x="0" y="19"/>
                  </a:cxn>
                  <a:cxn ang="0">
                    <a:pos x="4" y="19"/>
                  </a:cxn>
                  <a:cxn ang="0">
                    <a:pos x="4" y="15"/>
                  </a:cxn>
                  <a:cxn ang="0">
                    <a:pos x="8" y="12"/>
                  </a:cxn>
                  <a:cxn ang="0">
                    <a:pos x="8" y="8"/>
                  </a:cxn>
                  <a:cxn ang="0">
                    <a:pos x="8" y="4"/>
                  </a:cxn>
                  <a:cxn ang="0">
                    <a:pos x="4" y="0"/>
                  </a:cxn>
                  <a:cxn ang="0">
                    <a:pos x="4" y="0"/>
                  </a:cxn>
                  <a:cxn ang="0">
                    <a:pos x="0" y="0"/>
                  </a:cxn>
                  <a:cxn ang="0">
                    <a:pos x="0" y="19"/>
                  </a:cxn>
                </a:cxnLst>
                <a:rect l="0" t="0" r="r" b="b"/>
                <a:pathLst>
                  <a:path w="8" h="19">
                    <a:moveTo>
                      <a:pt x="0" y="19"/>
                    </a:moveTo>
                    <a:lnTo>
                      <a:pt x="4" y="19"/>
                    </a:lnTo>
                    <a:lnTo>
                      <a:pt x="4" y="15"/>
                    </a:lnTo>
                    <a:lnTo>
                      <a:pt x="8" y="12"/>
                    </a:lnTo>
                    <a:lnTo>
                      <a:pt x="8" y="8"/>
                    </a:lnTo>
                    <a:lnTo>
                      <a:pt x="8" y="4"/>
                    </a:lnTo>
                    <a:lnTo>
                      <a:pt x="4"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88" name="Freeform 348"/>
              <p:cNvSpPr>
                <a:spLocks noChangeAspect="1"/>
              </p:cNvSpPr>
              <p:nvPr/>
            </p:nvSpPr>
            <p:spPr bwMode="auto">
              <a:xfrm>
                <a:off x="4997" y="3207"/>
                <a:ext cx="8" cy="19"/>
              </a:xfrm>
              <a:custGeom>
                <a:avLst/>
                <a:gdLst/>
                <a:ahLst/>
                <a:cxnLst>
                  <a:cxn ang="0">
                    <a:pos x="8" y="0"/>
                  </a:cxn>
                  <a:cxn ang="0">
                    <a:pos x="4" y="0"/>
                  </a:cxn>
                  <a:cxn ang="0">
                    <a:pos x="4" y="4"/>
                  </a:cxn>
                  <a:cxn ang="0">
                    <a:pos x="0" y="8"/>
                  </a:cxn>
                  <a:cxn ang="0">
                    <a:pos x="0" y="11"/>
                  </a:cxn>
                  <a:cxn ang="0">
                    <a:pos x="0" y="11"/>
                  </a:cxn>
                  <a:cxn ang="0">
                    <a:pos x="4" y="15"/>
                  </a:cxn>
                  <a:cxn ang="0">
                    <a:pos x="4" y="19"/>
                  </a:cxn>
                  <a:cxn ang="0">
                    <a:pos x="8" y="19"/>
                  </a:cxn>
                  <a:cxn ang="0">
                    <a:pos x="8" y="0"/>
                  </a:cxn>
                </a:cxnLst>
                <a:rect l="0" t="0" r="r" b="b"/>
                <a:pathLst>
                  <a:path w="8" h="19">
                    <a:moveTo>
                      <a:pt x="8" y="0"/>
                    </a:moveTo>
                    <a:lnTo>
                      <a:pt x="4" y="0"/>
                    </a:lnTo>
                    <a:lnTo>
                      <a:pt x="4" y="4"/>
                    </a:lnTo>
                    <a:lnTo>
                      <a:pt x="0" y="8"/>
                    </a:lnTo>
                    <a:lnTo>
                      <a:pt x="0" y="11"/>
                    </a:lnTo>
                    <a:lnTo>
                      <a:pt x="0" y="11"/>
                    </a:lnTo>
                    <a:lnTo>
                      <a:pt x="4" y="15"/>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89" name="Freeform 349"/>
              <p:cNvSpPr>
                <a:spLocks noChangeAspect="1"/>
              </p:cNvSpPr>
              <p:nvPr/>
            </p:nvSpPr>
            <p:spPr bwMode="auto">
              <a:xfrm>
                <a:off x="5005" y="3157"/>
                <a:ext cx="386" cy="69"/>
              </a:xfrm>
              <a:custGeom>
                <a:avLst/>
                <a:gdLst/>
                <a:ahLst/>
                <a:cxnLst>
                  <a:cxn ang="0">
                    <a:pos x="387" y="11"/>
                  </a:cxn>
                  <a:cxn ang="0">
                    <a:pos x="387" y="0"/>
                  </a:cxn>
                  <a:cxn ang="0">
                    <a:pos x="0" y="49"/>
                  </a:cxn>
                  <a:cxn ang="0">
                    <a:pos x="0" y="68"/>
                  </a:cxn>
                  <a:cxn ang="0">
                    <a:pos x="387" y="19"/>
                  </a:cxn>
                  <a:cxn ang="0">
                    <a:pos x="387" y="11"/>
                  </a:cxn>
                </a:cxnLst>
                <a:rect l="0" t="0" r="r" b="b"/>
                <a:pathLst>
                  <a:path w="387" h="68">
                    <a:moveTo>
                      <a:pt x="387" y="11"/>
                    </a:moveTo>
                    <a:lnTo>
                      <a:pt x="387" y="0"/>
                    </a:lnTo>
                    <a:lnTo>
                      <a:pt x="0" y="49"/>
                    </a:lnTo>
                    <a:lnTo>
                      <a:pt x="0" y="68"/>
                    </a:lnTo>
                    <a:lnTo>
                      <a:pt x="387" y="19"/>
                    </a:lnTo>
                    <a:lnTo>
                      <a:pt x="387" y="11"/>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90" name="Freeform 350"/>
              <p:cNvSpPr>
                <a:spLocks noChangeAspect="1"/>
              </p:cNvSpPr>
              <p:nvPr/>
            </p:nvSpPr>
            <p:spPr bwMode="auto">
              <a:xfrm>
                <a:off x="5391" y="3157"/>
                <a:ext cx="8" cy="19"/>
              </a:xfrm>
              <a:custGeom>
                <a:avLst/>
                <a:gdLst/>
                <a:ahLst/>
                <a:cxnLst>
                  <a:cxn ang="0">
                    <a:pos x="0" y="19"/>
                  </a:cxn>
                  <a:cxn ang="0">
                    <a:pos x="4" y="19"/>
                  </a:cxn>
                  <a:cxn ang="0">
                    <a:pos x="4" y="15"/>
                  </a:cxn>
                  <a:cxn ang="0">
                    <a:pos x="8" y="11"/>
                  </a:cxn>
                  <a:cxn ang="0">
                    <a:pos x="8" y="7"/>
                  </a:cxn>
                  <a:cxn ang="0">
                    <a:pos x="8" y="7"/>
                  </a:cxn>
                  <a:cxn ang="0">
                    <a:pos x="4" y="3"/>
                  </a:cxn>
                  <a:cxn ang="0">
                    <a:pos x="4" y="0"/>
                  </a:cxn>
                  <a:cxn ang="0">
                    <a:pos x="0" y="0"/>
                  </a:cxn>
                  <a:cxn ang="0">
                    <a:pos x="0" y="19"/>
                  </a:cxn>
                </a:cxnLst>
                <a:rect l="0" t="0" r="r" b="b"/>
                <a:pathLst>
                  <a:path w="8" h="19">
                    <a:moveTo>
                      <a:pt x="0" y="19"/>
                    </a:moveTo>
                    <a:lnTo>
                      <a:pt x="4" y="19"/>
                    </a:lnTo>
                    <a:lnTo>
                      <a:pt x="4" y="15"/>
                    </a:lnTo>
                    <a:lnTo>
                      <a:pt x="8" y="11"/>
                    </a:lnTo>
                    <a:lnTo>
                      <a:pt x="8" y="7"/>
                    </a:lnTo>
                    <a:lnTo>
                      <a:pt x="8" y="7"/>
                    </a:lnTo>
                    <a:lnTo>
                      <a:pt x="4" y="3"/>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91" name="Freeform 351"/>
              <p:cNvSpPr>
                <a:spLocks noChangeAspect="1"/>
              </p:cNvSpPr>
              <p:nvPr/>
            </p:nvSpPr>
            <p:spPr bwMode="auto">
              <a:xfrm>
                <a:off x="4997" y="3238"/>
                <a:ext cx="8" cy="19"/>
              </a:xfrm>
              <a:custGeom>
                <a:avLst/>
                <a:gdLst/>
                <a:ahLst/>
                <a:cxnLst>
                  <a:cxn ang="0">
                    <a:pos x="8" y="0"/>
                  </a:cxn>
                  <a:cxn ang="0">
                    <a:pos x="4" y="0"/>
                  </a:cxn>
                  <a:cxn ang="0">
                    <a:pos x="4" y="4"/>
                  </a:cxn>
                  <a:cxn ang="0">
                    <a:pos x="0" y="8"/>
                  </a:cxn>
                  <a:cxn ang="0">
                    <a:pos x="0" y="12"/>
                  </a:cxn>
                  <a:cxn ang="0">
                    <a:pos x="0" y="16"/>
                  </a:cxn>
                  <a:cxn ang="0">
                    <a:pos x="4" y="19"/>
                  </a:cxn>
                  <a:cxn ang="0">
                    <a:pos x="4" y="19"/>
                  </a:cxn>
                  <a:cxn ang="0">
                    <a:pos x="8" y="19"/>
                  </a:cxn>
                  <a:cxn ang="0">
                    <a:pos x="8" y="0"/>
                  </a:cxn>
                </a:cxnLst>
                <a:rect l="0" t="0" r="r" b="b"/>
                <a:pathLst>
                  <a:path w="8" h="19">
                    <a:moveTo>
                      <a:pt x="8" y="0"/>
                    </a:moveTo>
                    <a:lnTo>
                      <a:pt x="4" y="0"/>
                    </a:lnTo>
                    <a:lnTo>
                      <a:pt x="4" y="4"/>
                    </a:lnTo>
                    <a:lnTo>
                      <a:pt x="0" y="8"/>
                    </a:lnTo>
                    <a:lnTo>
                      <a:pt x="0" y="12"/>
                    </a:lnTo>
                    <a:lnTo>
                      <a:pt x="0" y="16"/>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92" name="Freeform 352"/>
              <p:cNvSpPr>
                <a:spLocks noChangeAspect="1"/>
              </p:cNvSpPr>
              <p:nvPr/>
            </p:nvSpPr>
            <p:spPr bwMode="auto">
              <a:xfrm>
                <a:off x="5005" y="3191"/>
                <a:ext cx="386" cy="67"/>
              </a:xfrm>
              <a:custGeom>
                <a:avLst/>
                <a:gdLst/>
                <a:ahLst/>
                <a:cxnLst>
                  <a:cxn ang="0">
                    <a:pos x="387" y="7"/>
                  </a:cxn>
                  <a:cxn ang="0">
                    <a:pos x="387" y="0"/>
                  </a:cxn>
                  <a:cxn ang="0">
                    <a:pos x="0" y="45"/>
                  </a:cxn>
                  <a:cxn ang="0">
                    <a:pos x="0" y="64"/>
                  </a:cxn>
                  <a:cxn ang="0">
                    <a:pos x="387" y="15"/>
                  </a:cxn>
                  <a:cxn ang="0">
                    <a:pos x="387" y="7"/>
                  </a:cxn>
                </a:cxnLst>
                <a:rect l="0" t="0" r="r" b="b"/>
                <a:pathLst>
                  <a:path w="387" h="64">
                    <a:moveTo>
                      <a:pt x="387" y="7"/>
                    </a:moveTo>
                    <a:lnTo>
                      <a:pt x="387" y="0"/>
                    </a:lnTo>
                    <a:lnTo>
                      <a:pt x="0" y="45"/>
                    </a:lnTo>
                    <a:lnTo>
                      <a:pt x="0" y="64"/>
                    </a:lnTo>
                    <a:lnTo>
                      <a:pt x="387" y="15"/>
                    </a:lnTo>
                    <a:lnTo>
                      <a:pt x="387"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93" name="Freeform 353"/>
              <p:cNvSpPr>
                <a:spLocks noChangeAspect="1"/>
              </p:cNvSpPr>
              <p:nvPr/>
            </p:nvSpPr>
            <p:spPr bwMode="auto">
              <a:xfrm>
                <a:off x="5391" y="3191"/>
                <a:ext cx="8" cy="19"/>
              </a:xfrm>
              <a:custGeom>
                <a:avLst/>
                <a:gdLst/>
                <a:ahLst/>
                <a:cxnLst>
                  <a:cxn ang="0">
                    <a:pos x="0" y="19"/>
                  </a:cxn>
                  <a:cxn ang="0">
                    <a:pos x="4" y="15"/>
                  </a:cxn>
                  <a:cxn ang="0">
                    <a:pos x="8" y="15"/>
                  </a:cxn>
                  <a:cxn ang="0">
                    <a:pos x="8" y="11"/>
                  </a:cxn>
                  <a:cxn ang="0">
                    <a:pos x="8" y="7"/>
                  </a:cxn>
                  <a:cxn ang="0">
                    <a:pos x="8" y="4"/>
                  </a:cxn>
                  <a:cxn ang="0">
                    <a:pos x="8" y="0"/>
                  </a:cxn>
                  <a:cxn ang="0">
                    <a:pos x="4" y="0"/>
                  </a:cxn>
                  <a:cxn ang="0">
                    <a:pos x="0" y="0"/>
                  </a:cxn>
                  <a:cxn ang="0">
                    <a:pos x="0" y="19"/>
                  </a:cxn>
                </a:cxnLst>
                <a:rect l="0" t="0" r="r" b="b"/>
                <a:pathLst>
                  <a:path w="8" h="19">
                    <a:moveTo>
                      <a:pt x="0" y="19"/>
                    </a:moveTo>
                    <a:lnTo>
                      <a:pt x="4" y="15"/>
                    </a:lnTo>
                    <a:lnTo>
                      <a:pt x="8" y="15"/>
                    </a:lnTo>
                    <a:lnTo>
                      <a:pt x="8" y="11"/>
                    </a:lnTo>
                    <a:lnTo>
                      <a:pt x="8" y="7"/>
                    </a:lnTo>
                    <a:lnTo>
                      <a:pt x="8" y="4"/>
                    </a:lnTo>
                    <a:lnTo>
                      <a:pt x="8"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94" name="Freeform 354"/>
              <p:cNvSpPr>
                <a:spLocks noChangeAspect="1"/>
              </p:cNvSpPr>
              <p:nvPr/>
            </p:nvSpPr>
            <p:spPr bwMode="auto">
              <a:xfrm>
                <a:off x="4997" y="3268"/>
                <a:ext cx="8" cy="19"/>
              </a:xfrm>
              <a:custGeom>
                <a:avLst/>
                <a:gdLst/>
                <a:ahLst/>
                <a:cxnLst>
                  <a:cxn ang="0">
                    <a:pos x="8" y="0"/>
                  </a:cxn>
                  <a:cxn ang="0">
                    <a:pos x="4" y="0"/>
                  </a:cxn>
                  <a:cxn ang="0">
                    <a:pos x="4" y="4"/>
                  </a:cxn>
                  <a:cxn ang="0">
                    <a:pos x="0" y="7"/>
                  </a:cxn>
                  <a:cxn ang="0">
                    <a:pos x="0" y="11"/>
                  </a:cxn>
                  <a:cxn ang="0">
                    <a:pos x="0" y="15"/>
                  </a:cxn>
                  <a:cxn ang="0">
                    <a:pos x="4" y="15"/>
                  </a:cxn>
                  <a:cxn ang="0">
                    <a:pos x="4" y="19"/>
                  </a:cxn>
                  <a:cxn ang="0">
                    <a:pos x="8" y="19"/>
                  </a:cxn>
                  <a:cxn ang="0">
                    <a:pos x="8" y="0"/>
                  </a:cxn>
                </a:cxnLst>
                <a:rect l="0" t="0" r="r" b="b"/>
                <a:pathLst>
                  <a:path w="8" h="19">
                    <a:moveTo>
                      <a:pt x="8" y="0"/>
                    </a:moveTo>
                    <a:lnTo>
                      <a:pt x="4" y="0"/>
                    </a:lnTo>
                    <a:lnTo>
                      <a:pt x="4" y="4"/>
                    </a:lnTo>
                    <a:lnTo>
                      <a:pt x="0" y="7"/>
                    </a:lnTo>
                    <a:lnTo>
                      <a:pt x="0" y="11"/>
                    </a:lnTo>
                    <a:lnTo>
                      <a:pt x="0" y="15"/>
                    </a:lnTo>
                    <a:lnTo>
                      <a:pt x="4" y="15"/>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95" name="Freeform 355"/>
              <p:cNvSpPr>
                <a:spLocks noChangeAspect="1"/>
              </p:cNvSpPr>
              <p:nvPr/>
            </p:nvSpPr>
            <p:spPr bwMode="auto">
              <a:xfrm>
                <a:off x="5005" y="3218"/>
                <a:ext cx="383" cy="69"/>
              </a:xfrm>
              <a:custGeom>
                <a:avLst/>
                <a:gdLst/>
                <a:ahLst/>
                <a:cxnLst>
                  <a:cxn ang="0">
                    <a:pos x="384" y="12"/>
                  </a:cxn>
                  <a:cxn ang="0">
                    <a:pos x="384" y="0"/>
                  </a:cxn>
                  <a:cxn ang="0">
                    <a:pos x="0" y="50"/>
                  </a:cxn>
                  <a:cxn ang="0">
                    <a:pos x="0" y="69"/>
                  </a:cxn>
                  <a:cxn ang="0">
                    <a:pos x="384" y="19"/>
                  </a:cxn>
                  <a:cxn ang="0">
                    <a:pos x="384" y="12"/>
                  </a:cxn>
                </a:cxnLst>
                <a:rect l="0" t="0" r="r" b="b"/>
                <a:pathLst>
                  <a:path w="384" h="69">
                    <a:moveTo>
                      <a:pt x="384" y="12"/>
                    </a:moveTo>
                    <a:lnTo>
                      <a:pt x="384" y="0"/>
                    </a:lnTo>
                    <a:lnTo>
                      <a:pt x="0" y="50"/>
                    </a:lnTo>
                    <a:lnTo>
                      <a:pt x="0" y="69"/>
                    </a:lnTo>
                    <a:lnTo>
                      <a:pt x="384" y="19"/>
                    </a:lnTo>
                    <a:lnTo>
                      <a:pt x="384" y="12"/>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96" name="Freeform 356"/>
              <p:cNvSpPr>
                <a:spLocks noChangeAspect="1"/>
              </p:cNvSpPr>
              <p:nvPr/>
            </p:nvSpPr>
            <p:spPr bwMode="auto">
              <a:xfrm>
                <a:off x="5388" y="3218"/>
                <a:ext cx="11" cy="19"/>
              </a:xfrm>
              <a:custGeom>
                <a:avLst/>
                <a:gdLst/>
                <a:ahLst/>
                <a:cxnLst>
                  <a:cxn ang="0">
                    <a:pos x="0" y="19"/>
                  </a:cxn>
                  <a:cxn ang="0">
                    <a:pos x="3" y="19"/>
                  </a:cxn>
                  <a:cxn ang="0">
                    <a:pos x="7" y="19"/>
                  </a:cxn>
                  <a:cxn ang="0">
                    <a:pos x="11" y="16"/>
                  </a:cxn>
                  <a:cxn ang="0">
                    <a:pos x="11" y="12"/>
                  </a:cxn>
                  <a:cxn ang="0">
                    <a:pos x="11" y="8"/>
                  </a:cxn>
                  <a:cxn ang="0">
                    <a:pos x="7" y="4"/>
                  </a:cxn>
                  <a:cxn ang="0">
                    <a:pos x="3" y="4"/>
                  </a:cxn>
                  <a:cxn ang="0">
                    <a:pos x="0" y="0"/>
                  </a:cxn>
                  <a:cxn ang="0">
                    <a:pos x="0" y="19"/>
                  </a:cxn>
                </a:cxnLst>
                <a:rect l="0" t="0" r="r" b="b"/>
                <a:pathLst>
                  <a:path w="11" h="19">
                    <a:moveTo>
                      <a:pt x="0" y="19"/>
                    </a:moveTo>
                    <a:lnTo>
                      <a:pt x="3" y="19"/>
                    </a:lnTo>
                    <a:lnTo>
                      <a:pt x="7" y="19"/>
                    </a:lnTo>
                    <a:lnTo>
                      <a:pt x="11" y="16"/>
                    </a:lnTo>
                    <a:lnTo>
                      <a:pt x="11" y="12"/>
                    </a:lnTo>
                    <a:lnTo>
                      <a:pt x="11" y="8"/>
                    </a:lnTo>
                    <a:lnTo>
                      <a:pt x="7" y="4"/>
                    </a:lnTo>
                    <a:lnTo>
                      <a:pt x="3" y="4"/>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97" name="Freeform 357"/>
              <p:cNvSpPr>
                <a:spLocks noChangeAspect="1"/>
              </p:cNvSpPr>
              <p:nvPr/>
            </p:nvSpPr>
            <p:spPr bwMode="auto">
              <a:xfrm>
                <a:off x="4997" y="3299"/>
                <a:ext cx="8" cy="19"/>
              </a:xfrm>
              <a:custGeom>
                <a:avLst/>
                <a:gdLst/>
                <a:ahLst/>
                <a:cxnLst>
                  <a:cxn ang="0">
                    <a:pos x="8" y="0"/>
                  </a:cxn>
                  <a:cxn ang="0">
                    <a:pos x="4" y="4"/>
                  </a:cxn>
                  <a:cxn ang="0">
                    <a:pos x="4" y="4"/>
                  </a:cxn>
                  <a:cxn ang="0">
                    <a:pos x="0" y="8"/>
                  </a:cxn>
                  <a:cxn ang="0">
                    <a:pos x="0" y="11"/>
                  </a:cxn>
                  <a:cxn ang="0">
                    <a:pos x="0" y="15"/>
                  </a:cxn>
                  <a:cxn ang="0">
                    <a:pos x="4" y="19"/>
                  </a:cxn>
                  <a:cxn ang="0">
                    <a:pos x="4" y="19"/>
                  </a:cxn>
                  <a:cxn ang="0">
                    <a:pos x="8" y="19"/>
                  </a:cxn>
                  <a:cxn ang="0">
                    <a:pos x="8" y="0"/>
                  </a:cxn>
                </a:cxnLst>
                <a:rect l="0" t="0" r="r" b="b"/>
                <a:pathLst>
                  <a:path w="8" h="19">
                    <a:moveTo>
                      <a:pt x="8" y="0"/>
                    </a:moveTo>
                    <a:lnTo>
                      <a:pt x="4" y="4"/>
                    </a:lnTo>
                    <a:lnTo>
                      <a:pt x="4" y="4"/>
                    </a:lnTo>
                    <a:lnTo>
                      <a:pt x="0" y="8"/>
                    </a:lnTo>
                    <a:lnTo>
                      <a:pt x="0" y="11"/>
                    </a:lnTo>
                    <a:lnTo>
                      <a:pt x="0" y="15"/>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98" name="Freeform 358"/>
              <p:cNvSpPr>
                <a:spLocks noChangeAspect="1"/>
              </p:cNvSpPr>
              <p:nvPr/>
            </p:nvSpPr>
            <p:spPr bwMode="auto">
              <a:xfrm>
                <a:off x="5005" y="3252"/>
                <a:ext cx="386" cy="67"/>
              </a:xfrm>
              <a:custGeom>
                <a:avLst/>
                <a:gdLst/>
                <a:ahLst/>
                <a:cxnLst>
                  <a:cxn ang="0">
                    <a:pos x="387" y="7"/>
                  </a:cxn>
                  <a:cxn ang="0">
                    <a:pos x="387" y="0"/>
                  </a:cxn>
                  <a:cxn ang="0">
                    <a:pos x="0" y="45"/>
                  </a:cxn>
                  <a:cxn ang="0">
                    <a:pos x="0" y="64"/>
                  </a:cxn>
                  <a:cxn ang="0">
                    <a:pos x="387" y="19"/>
                  </a:cxn>
                  <a:cxn ang="0">
                    <a:pos x="387" y="7"/>
                  </a:cxn>
                </a:cxnLst>
                <a:rect l="0" t="0" r="r" b="b"/>
                <a:pathLst>
                  <a:path w="387" h="64">
                    <a:moveTo>
                      <a:pt x="387" y="7"/>
                    </a:moveTo>
                    <a:lnTo>
                      <a:pt x="387" y="0"/>
                    </a:lnTo>
                    <a:lnTo>
                      <a:pt x="0" y="45"/>
                    </a:lnTo>
                    <a:lnTo>
                      <a:pt x="0" y="64"/>
                    </a:lnTo>
                    <a:lnTo>
                      <a:pt x="387" y="19"/>
                    </a:lnTo>
                    <a:lnTo>
                      <a:pt x="387" y="7"/>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199" name="Freeform 359"/>
              <p:cNvSpPr>
                <a:spLocks noChangeAspect="1"/>
              </p:cNvSpPr>
              <p:nvPr/>
            </p:nvSpPr>
            <p:spPr bwMode="auto">
              <a:xfrm>
                <a:off x="5391" y="3252"/>
                <a:ext cx="8" cy="19"/>
              </a:xfrm>
              <a:custGeom>
                <a:avLst/>
                <a:gdLst/>
                <a:ahLst/>
                <a:cxnLst>
                  <a:cxn ang="0">
                    <a:pos x="0" y="19"/>
                  </a:cxn>
                  <a:cxn ang="0">
                    <a:pos x="4" y="15"/>
                  </a:cxn>
                  <a:cxn ang="0">
                    <a:pos x="4" y="15"/>
                  </a:cxn>
                  <a:cxn ang="0">
                    <a:pos x="8" y="11"/>
                  </a:cxn>
                  <a:cxn ang="0">
                    <a:pos x="8" y="7"/>
                  </a:cxn>
                  <a:cxn ang="0">
                    <a:pos x="8" y="3"/>
                  </a:cxn>
                  <a:cxn ang="0">
                    <a:pos x="4" y="0"/>
                  </a:cxn>
                  <a:cxn ang="0">
                    <a:pos x="4" y="0"/>
                  </a:cxn>
                  <a:cxn ang="0">
                    <a:pos x="0" y="0"/>
                  </a:cxn>
                  <a:cxn ang="0">
                    <a:pos x="0" y="19"/>
                  </a:cxn>
                </a:cxnLst>
                <a:rect l="0" t="0" r="r" b="b"/>
                <a:pathLst>
                  <a:path w="8" h="19">
                    <a:moveTo>
                      <a:pt x="0" y="19"/>
                    </a:moveTo>
                    <a:lnTo>
                      <a:pt x="4" y="15"/>
                    </a:lnTo>
                    <a:lnTo>
                      <a:pt x="4" y="15"/>
                    </a:lnTo>
                    <a:lnTo>
                      <a:pt x="8" y="11"/>
                    </a:lnTo>
                    <a:lnTo>
                      <a:pt x="8" y="7"/>
                    </a:lnTo>
                    <a:lnTo>
                      <a:pt x="8" y="3"/>
                    </a:lnTo>
                    <a:lnTo>
                      <a:pt x="4" y="0"/>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200" name="Freeform 360"/>
              <p:cNvSpPr>
                <a:spLocks noChangeAspect="1"/>
              </p:cNvSpPr>
              <p:nvPr/>
            </p:nvSpPr>
            <p:spPr bwMode="auto">
              <a:xfrm>
                <a:off x="4997" y="3327"/>
                <a:ext cx="8" cy="19"/>
              </a:xfrm>
              <a:custGeom>
                <a:avLst/>
                <a:gdLst/>
                <a:ahLst/>
                <a:cxnLst>
                  <a:cxn ang="0">
                    <a:pos x="8" y="0"/>
                  </a:cxn>
                  <a:cxn ang="0">
                    <a:pos x="4" y="4"/>
                  </a:cxn>
                  <a:cxn ang="0">
                    <a:pos x="4" y="4"/>
                  </a:cxn>
                  <a:cxn ang="0">
                    <a:pos x="0" y="8"/>
                  </a:cxn>
                  <a:cxn ang="0">
                    <a:pos x="0" y="12"/>
                  </a:cxn>
                  <a:cxn ang="0">
                    <a:pos x="0" y="16"/>
                  </a:cxn>
                  <a:cxn ang="0">
                    <a:pos x="4" y="19"/>
                  </a:cxn>
                  <a:cxn ang="0">
                    <a:pos x="4" y="19"/>
                  </a:cxn>
                  <a:cxn ang="0">
                    <a:pos x="8" y="19"/>
                  </a:cxn>
                  <a:cxn ang="0">
                    <a:pos x="8" y="0"/>
                  </a:cxn>
                </a:cxnLst>
                <a:rect l="0" t="0" r="r" b="b"/>
                <a:pathLst>
                  <a:path w="8" h="19">
                    <a:moveTo>
                      <a:pt x="8" y="0"/>
                    </a:moveTo>
                    <a:lnTo>
                      <a:pt x="4" y="4"/>
                    </a:lnTo>
                    <a:lnTo>
                      <a:pt x="4" y="4"/>
                    </a:lnTo>
                    <a:lnTo>
                      <a:pt x="0" y="8"/>
                    </a:lnTo>
                    <a:lnTo>
                      <a:pt x="0" y="12"/>
                    </a:lnTo>
                    <a:lnTo>
                      <a:pt x="0" y="16"/>
                    </a:lnTo>
                    <a:lnTo>
                      <a:pt x="4" y="19"/>
                    </a:lnTo>
                    <a:lnTo>
                      <a:pt x="4" y="19"/>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201" name="Freeform 361"/>
              <p:cNvSpPr>
                <a:spLocks noChangeAspect="1"/>
              </p:cNvSpPr>
              <p:nvPr/>
            </p:nvSpPr>
            <p:spPr bwMode="auto">
              <a:xfrm>
                <a:off x="5005" y="3282"/>
                <a:ext cx="383" cy="64"/>
              </a:xfrm>
              <a:custGeom>
                <a:avLst/>
                <a:gdLst/>
                <a:ahLst/>
                <a:cxnLst>
                  <a:cxn ang="0">
                    <a:pos x="384" y="8"/>
                  </a:cxn>
                  <a:cxn ang="0">
                    <a:pos x="384" y="0"/>
                  </a:cxn>
                  <a:cxn ang="0">
                    <a:pos x="0" y="45"/>
                  </a:cxn>
                  <a:cxn ang="0">
                    <a:pos x="0" y="64"/>
                  </a:cxn>
                  <a:cxn ang="0">
                    <a:pos x="384" y="19"/>
                  </a:cxn>
                  <a:cxn ang="0">
                    <a:pos x="384" y="8"/>
                  </a:cxn>
                </a:cxnLst>
                <a:rect l="0" t="0" r="r" b="b"/>
                <a:pathLst>
                  <a:path w="384" h="64">
                    <a:moveTo>
                      <a:pt x="384" y="8"/>
                    </a:moveTo>
                    <a:lnTo>
                      <a:pt x="384" y="0"/>
                    </a:lnTo>
                    <a:lnTo>
                      <a:pt x="0" y="45"/>
                    </a:lnTo>
                    <a:lnTo>
                      <a:pt x="0" y="64"/>
                    </a:lnTo>
                    <a:lnTo>
                      <a:pt x="384" y="19"/>
                    </a:lnTo>
                    <a:lnTo>
                      <a:pt x="384" y="8"/>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202" name="Freeform 362"/>
              <p:cNvSpPr>
                <a:spLocks noChangeAspect="1"/>
              </p:cNvSpPr>
              <p:nvPr/>
            </p:nvSpPr>
            <p:spPr bwMode="auto">
              <a:xfrm>
                <a:off x="5388" y="3282"/>
                <a:ext cx="11" cy="19"/>
              </a:xfrm>
              <a:custGeom>
                <a:avLst/>
                <a:gdLst/>
                <a:ahLst/>
                <a:cxnLst>
                  <a:cxn ang="0">
                    <a:pos x="0" y="19"/>
                  </a:cxn>
                  <a:cxn ang="0">
                    <a:pos x="3" y="15"/>
                  </a:cxn>
                  <a:cxn ang="0">
                    <a:pos x="7" y="15"/>
                  </a:cxn>
                  <a:cxn ang="0">
                    <a:pos x="11" y="11"/>
                  </a:cxn>
                  <a:cxn ang="0">
                    <a:pos x="11" y="8"/>
                  </a:cxn>
                  <a:cxn ang="0">
                    <a:pos x="11" y="4"/>
                  </a:cxn>
                  <a:cxn ang="0">
                    <a:pos x="7" y="0"/>
                  </a:cxn>
                  <a:cxn ang="0">
                    <a:pos x="3" y="0"/>
                  </a:cxn>
                  <a:cxn ang="0">
                    <a:pos x="0" y="0"/>
                  </a:cxn>
                  <a:cxn ang="0">
                    <a:pos x="0" y="19"/>
                  </a:cxn>
                </a:cxnLst>
                <a:rect l="0" t="0" r="r" b="b"/>
                <a:pathLst>
                  <a:path w="11" h="19">
                    <a:moveTo>
                      <a:pt x="0" y="19"/>
                    </a:moveTo>
                    <a:lnTo>
                      <a:pt x="3" y="15"/>
                    </a:lnTo>
                    <a:lnTo>
                      <a:pt x="7" y="15"/>
                    </a:lnTo>
                    <a:lnTo>
                      <a:pt x="11" y="11"/>
                    </a:lnTo>
                    <a:lnTo>
                      <a:pt x="11" y="8"/>
                    </a:lnTo>
                    <a:lnTo>
                      <a:pt x="11" y="4"/>
                    </a:lnTo>
                    <a:lnTo>
                      <a:pt x="7" y="0"/>
                    </a:lnTo>
                    <a:lnTo>
                      <a:pt x="3"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203" name="Freeform 363"/>
              <p:cNvSpPr>
                <a:spLocks noChangeAspect="1"/>
              </p:cNvSpPr>
              <p:nvPr/>
            </p:nvSpPr>
            <p:spPr bwMode="auto">
              <a:xfrm>
                <a:off x="4997" y="3363"/>
                <a:ext cx="8" cy="19"/>
              </a:xfrm>
              <a:custGeom>
                <a:avLst/>
                <a:gdLst/>
                <a:ahLst/>
                <a:cxnLst>
                  <a:cxn ang="0">
                    <a:pos x="8" y="0"/>
                  </a:cxn>
                  <a:cxn ang="0">
                    <a:pos x="4" y="0"/>
                  </a:cxn>
                  <a:cxn ang="0">
                    <a:pos x="4" y="3"/>
                  </a:cxn>
                  <a:cxn ang="0">
                    <a:pos x="0" y="3"/>
                  </a:cxn>
                  <a:cxn ang="0">
                    <a:pos x="0" y="7"/>
                  </a:cxn>
                  <a:cxn ang="0">
                    <a:pos x="0" y="11"/>
                  </a:cxn>
                  <a:cxn ang="0">
                    <a:pos x="4" y="15"/>
                  </a:cxn>
                  <a:cxn ang="0">
                    <a:pos x="4" y="15"/>
                  </a:cxn>
                  <a:cxn ang="0">
                    <a:pos x="8" y="19"/>
                  </a:cxn>
                  <a:cxn ang="0">
                    <a:pos x="8" y="0"/>
                  </a:cxn>
                </a:cxnLst>
                <a:rect l="0" t="0" r="r" b="b"/>
                <a:pathLst>
                  <a:path w="8" h="19">
                    <a:moveTo>
                      <a:pt x="8" y="0"/>
                    </a:moveTo>
                    <a:lnTo>
                      <a:pt x="4" y="0"/>
                    </a:lnTo>
                    <a:lnTo>
                      <a:pt x="4" y="3"/>
                    </a:lnTo>
                    <a:lnTo>
                      <a:pt x="0" y="3"/>
                    </a:lnTo>
                    <a:lnTo>
                      <a:pt x="0" y="7"/>
                    </a:lnTo>
                    <a:lnTo>
                      <a:pt x="0" y="11"/>
                    </a:lnTo>
                    <a:lnTo>
                      <a:pt x="4" y="15"/>
                    </a:lnTo>
                    <a:lnTo>
                      <a:pt x="4" y="15"/>
                    </a:lnTo>
                    <a:lnTo>
                      <a:pt x="8" y="19"/>
                    </a:lnTo>
                    <a:lnTo>
                      <a:pt x="8" y="0"/>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204" name="Freeform 364"/>
              <p:cNvSpPr>
                <a:spLocks noChangeAspect="1"/>
              </p:cNvSpPr>
              <p:nvPr/>
            </p:nvSpPr>
            <p:spPr bwMode="auto">
              <a:xfrm>
                <a:off x="5005" y="3313"/>
                <a:ext cx="386" cy="69"/>
              </a:xfrm>
              <a:custGeom>
                <a:avLst/>
                <a:gdLst/>
                <a:ahLst/>
                <a:cxnLst>
                  <a:cxn ang="0">
                    <a:pos x="387" y="12"/>
                  </a:cxn>
                  <a:cxn ang="0">
                    <a:pos x="387" y="0"/>
                  </a:cxn>
                  <a:cxn ang="0">
                    <a:pos x="0" y="50"/>
                  </a:cxn>
                  <a:cxn ang="0">
                    <a:pos x="0" y="69"/>
                  </a:cxn>
                  <a:cxn ang="0">
                    <a:pos x="387" y="19"/>
                  </a:cxn>
                  <a:cxn ang="0">
                    <a:pos x="387" y="12"/>
                  </a:cxn>
                </a:cxnLst>
                <a:rect l="0" t="0" r="r" b="b"/>
                <a:pathLst>
                  <a:path w="387" h="69">
                    <a:moveTo>
                      <a:pt x="387" y="12"/>
                    </a:moveTo>
                    <a:lnTo>
                      <a:pt x="387" y="0"/>
                    </a:lnTo>
                    <a:lnTo>
                      <a:pt x="0" y="50"/>
                    </a:lnTo>
                    <a:lnTo>
                      <a:pt x="0" y="69"/>
                    </a:lnTo>
                    <a:lnTo>
                      <a:pt x="387" y="19"/>
                    </a:lnTo>
                    <a:lnTo>
                      <a:pt x="387" y="12"/>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205" name="Freeform 365"/>
              <p:cNvSpPr>
                <a:spLocks noChangeAspect="1"/>
              </p:cNvSpPr>
              <p:nvPr/>
            </p:nvSpPr>
            <p:spPr bwMode="auto">
              <a:xfrm>
                <a:off x="5391" y="3313"/>
                <a:ext cx="8" cy="19"/>
              </a:xfrm>
              <a:custGeom>
                <a:avLst/>
                <a:gdLst/>
                <a:ahLst/>
                <a:cxnLst>
                  <a:cxn ang="0">
                    <a:pos x="0" y="19"/>
                  </a:cxn>
                  <a:cxn ang="0">
                    <a:pos x="4" y="19"/>
                  </a:cxn>
                  <a:cxn ang="0">
                    <a:pos x="4" y="15"/>
                  </a:cxn>
                  <a:cxn ang="0">
                    <a:pos x="8" y="12"/>
                  </a:cxn>
                  <a:cxn ang="0">
                    <a:pos x="8" y="8"/>
                  </a:cxn>
                  <a:cxn ang="0">
                    <a:pos x="8" y="4"/>
                  </a:cxn>
                  <a:cxn ang="0">
                    <a:pos x="4" y="4"/>
                  </a:cxn>
                  <a:cxn ang="0">
                    <a:pos x="4" y="0"/>
                  </a:cxn>
                  <a:cxn ang="0">
                    <a:pos x="0" y="0"/>
                  </a:cxn>
                  <a:cxn ang="0">
                    <a:pos x="0" y="19"/>
                  </a:cxn>
                </a:cxnLst>
                <a:rect l="0" t="0" r="r" b="b"/>
                <a:pathLst>
                  <a:path w="8" h="19">
                    <a:moveTo>
                      <a:pt x="0" y="19"/>
                    </a:moveTo>
                    <a:lnTo>
                      <a:pt x="4" y="19"/>
                    </a:lnTo>
                    <a:lnTo>
                      <a:pt x="4" y="15"/>
                    </a:lnTo>
                    <a:lnTo>
                      <a:pt x="8" y="12"/>
                    </a:lnTo>
                    <a:lnTo>
                      <a:pt x="8" y="8"/>
                    </a:lnTo>
                    <a:lnTo>
                      <a:pt x="8" y="4"/>
                    </a:lnTo>
                    <a:lnTo>
                      <a:pt x="4" y="4"/>
                    </a:lnTo>
                    <a:lnTo>
                      <a:pt x="4" y="0"/>
                    </a:lnTo>
                    <a:lnTo>
                      <a:pt x="0" y="0"/>
                    </a:lnTo>
                    <a:lnTo>
                      <a:pt x="0" y="19"/>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206" name="Freeform 366"/>
              <p:cNvSpPr>
                <a:spLocks noChangeAspect="1"/>
              </p:cNvSpPr>
              <p:nvPr/>
            </p:nvSpPr>
            <p:spPr bwMode="auto">
              <a:xfrm>
                <a:off x="4966" y="3352"/>
                <a:ext cx="461" cy="94"/>
              </a:xfrm>
              <a:custGeom>
                <a:avLst/>
                <a:gdLst/>
                <a:ahLst/>
                <a:cxnLst>
                  <a:cxn ang="0">
                    <a:pos x="0" y="95"/>
                  </a:cxn>
                  <a:cxn ang="0">
                    <a:pos x="38" y="50"/>
                  </a:cxn>
                  <a:cxn ang="0">
                    <a:pos x="422" y="0"/>
                  </a:cxn>
                  <a:cxn ang="0">
                    <a:pos x="459" y="38"/>
                  </a:cxn>
                  <a:cxn ang="0">
                    <a:pos x="0" y="95"/>
                  </a:cxn>
                </a:cxnLst>
                <a:rect l="0" t="0" r="r" b="b"/>
                <a:pathLst>
                  <a:path w="459" h="95">
                    <a:moveTo>
                      <a:pt x="0" y="95"/>
                    </a:moveTo>
                    <a:lnTo>
                      <a:pt x="38" y="50"/>
                    </a:lnTo>
                    <a:lnTo>
                      <a:pt x="422" y="0"/>
                    </a:lnTo>
                    <a:lnTo>
                      <a:pt x="459" y="38"/>
                    </a:lnTo>
                    <a:lnTo>
                      <a:pt x="0" y="95"/>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207" name="Freeform 367"/>
              <p:cNvSpPr>
                <a:spLocks noChangeAspect="1"/>
              </p:cNvSpPr>
              <p:nvPr/>
            </p:nvSpPr>
            <p:spPr bwMode="auto">
              <a:xfrm>
                <a:off x="4966" y="3352"/>
                <a:ext cx="461" cy="94"/>
              </a:xfrm>
              <a:custGeom>
                <a:avLst/>
                <a:gdLst/>
                <a:ahLst/>
                <a:cxnLst>
                  <a:cxn ang="0">
                    <a:pos x="0" y="95"/>
                  </a:cxn>
                  <a:cxn ang="0">
                    <a:pos x="38" y="50"/>
                  </a:cxn>
                  <a:cxn ang="0">
                    <a:pos x="422" y="0"/>
                  </a:cxn>
                  <a:cxn ang="0">
                    <a:pos x="459" y="38"/>
                  </a:cxn>
                  <a:cxn ang="0">
                    <a:pos x="0" y="95"/>
                  </a:cxn>
                </a:cxnLst>
                <a:rect l="0" t="0" r="r" b="b"/>
                <a:pathLst>
                  <a:path w="459" h="95">
                    <a:moveTo>
                      <a:pt x="0" y="95"/>
                    </a:moveTo>
                    <a:lnTo>
                      <a:pt x="38" y="50"/>
                    </a:lnTo>
                    <a:lnTo>
                      <a:pt x="422" y="0"/>
                    </a:lnTo>
                    <a:lnTo>
                      <a:pt x="459" y="38"/>
                    </a:lnTo>
                    <a:lnTo>
                      <a:pt x="0" y="95"/>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208" name="Freeform 368"/>
              <p:cNvSpPr>
                <a:spLocks noChangeAspect="1"/>
              </p:cNvSpPr>
              <p:nvPr/>
            </p:nvSpPr>
            <p:spPr bwMode="auto">
              <a:xfrm>
                <a:off x="4414" y="2122"/>
                <a:ext cx="552" cy="1321"/>
              </a:xfrm>
              <a:custGeom>
                <a:avLst/>
                <a:gdLst/>
                <a:ahLst/>
                <a:cxnLst>
                  <a:cxn ang="0">
                    <a:pos x="553" y="1321"/>
                  </a:cxn>
                  <a:cxn ang="0">
                    <a:pos x="0" y="1033"/>
                  </a:cxn>
                  <a:cxn ang="0">
                    <a:pos x="0" y="0"/>
                  </a:cxn>
                  <a:cxn ang="0">
                    <a:pos x="553" y="122"/>
                  </a:cxn>
                  <a:cxn ang="0">
                    <a:pos x="553" y="1321"/>
                  </a:cxn>
                </a:cxnLst>
                <a:rect l="0" t="0" r="r" b="b"/>
                <a:pathLst>
                  <a:path w="553" h="1321">
                    <a:moveTo>
                      <a:pt x="553" y="1321"/>
                    </a:moveTo>
                    <a:lnTo>
                      <a:pt x="0" y="1033"/>
                    </a:lnTo>
                    <a:lnTo>
                      <a:pt x="0" y="0"/>
                    </a:lnTo>
                    <a:lnTo>
                      <a:pt x="553" y="122"/>
                    </a:lnTo>
                    <a:lnTo>
                      <a:pt x="553" y="1321"/>
                    </a:lnTo>
                    <a:close/>
                  </a:path>
                </a:pathLst>
              </a:custGeom>
              <a:solidFill>
                <a:srgbClr val="FFFFE5"/>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209" name="Freeform 369"/>
              <p:cNvSpPr>
                <a:spLocks noChangeAspect="1"/>
              </p:cNvSpPr>
              <p:nvPr/>
            </p:nvSpPr>
            <p:spPr bwMode="auto">
              <a:xfrm>
                <a:off x="4414" y="2122"/>
                <a:ext cx="552" cy="1321"/>
              </a:xfrm>
              <a:custGeom>
                <a:avLst/>
                <a:gdLst/>
                <a:ahLst/>
                <a:cxnLst>
                  <a:cxn ang="0">
                    <a:pos x="553" y="1321"/>
                  </a:cxn>
                  <a:cxn ang="0">
                    <a:pos x="0" y="1033"/>
                  </a:cxn>
                  <a:cxn ang="0">
                    <a:pos x="0" y="0"/>
                  </a:cxn>
                  <a:cxn ang="0">
                    <a:pos x="553" y="122"/>
                  </a:cxn>
                  <a:cxn ang="0">
                    <a:pos x="553" y="1321"/>
                  </a:cxn>
                </a:cxnLst>
                <a:rect l="0" t="0" r="r" b="b"/>
                <a:pathLst>
                  <a:path w="553" h="1321">
                    <a:moveTo>
                      <a:pt x="553" y="1321"/>
                    </a:moveTo>
                    <a:lnTo>
                      <a:pt x="0" y="1033"/>
                    </a:lnTo>
                    <a:lnTo>
                      <a:pt x="0" y="0"/>
                    </a:lnTo>
                    <a:lnTo>
                      <a:pt x="553" y="122"/>
                    </a:lnTo>
                    <a:lnTo>
                      <a:pt x="553" y="1321"/>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210" name="Freeform 370"/>
              <p:cNvSpPr>
                <a:spLocks noChangeAspect="1"/>
              </p:cNvSpPr>
              <p:nvPr/>
            </p:nvSpPr>
            <p:spPr bwMode="auto">
              <a:xfrm>
                <a:off x="4414" y="2072"/>
                <a:ext cx="1013" cy="172"/>
              </a:xfrm>
              <a:custGeom>
                <a:avLst/>
                <a:gdLst/>
                <a:ahLst/>
                <a:cxnLst>
                  <a:cxn ang="0">
                    <a:pos x="0" y="53"/>
                  </a:cxn>
                  <a:cxn ang="0">
                    <a:pos x="429" y="0"/>
                  </a:cxn>
                  <a:cxn ang="0">
                    <a:pos x="1012" y="114"/>
                  </a:cxn>
                  <a:cxn ang="0">
                    <a:pos x="553" y="171"/>
                  </a:cxn>
                  <a:cxn ang="0">
                    <a:pos x="0" y="53"/>
                  </a:cxn>
                </a:cxnLst>
                <a:rect l="0" t="0" r="r" b="b"/>
                <a:pathLst>
                  <a:path w="1012" h="171">
                    <a:moveTo>
                      <a:pt x="0" y="53"/>
                    </a:moveTo>
                    <a:lnTo>
                      <a:pt x="429" y="0"/>
                    </a:lnTo>
                    <a:lnTo>
                      <a:pt x="1012" y="114"/>
                    </a:lnTo>
                    <a:lnTo>
                      <a:pt x="553" y="171"/>
                    </a:lnTo>
                    <a:lnTo>
                      <a:pt x="0" y="53"/>
                    </a:lnTo>
                    <a:close/>
                  </a:path>
                </a:pathLst>
              </a:custGeom>
              <a:solidFill>
                <a:srgbClr val="F2F2D8"/>
              </a:solidFill>
              <a:ln w="9525">
                <a:noFill/>
                <a:round/>
                <a:headEnd/>
                <a:tailEnd/>
              </a:ln>
            </p:spPr>
            <p:txBody>
              <a:bodyPr/>
              <a:lstStyle/>
              <a:p>
                <a:pPr>
                  <a:defRPr/>
                </a:pPr>
                <a:endParaRPr lang="en-US">
                  <a:effectLst>
                    <a:outerShdw blurRad="38100" dist="38100" dir="2700000" algn="tl">
                      <a:srgbClr val="000000">
                        <a:alpha val="43137"/>
                      </a:srgbClr>
                    </a:outerShdw>
                  </a:effectLst>
                </a:endParaRPr>
              </a:p>
            </p:txBody>
          </p:sp>
          <p:sp>
            <p:nvSpPr>
              <p:cNvPr id="676211" name="Freeform 371"/>
              <p:cNvSpPr>
                <a:spLocks noChangeAspect="1"/>
              </p:cNvSpPr>
              <p:nvPr/>
            </p:nvSpPr>
            <p:spPr bwMode="auto">
              <a:xfrm>
                <a:off x="4414" y="2072"/>
                <a:ext cx="1013" cy="172"/>
              </a:xfrm>
              <a:custGeom>
                <a:avLst/>
                <a:gdLst/>
                <a:ahLst/>
                <a:cxnLst>
                  <a:cxn ang="0">
                    <a:pos x="0" y="53"/>
                  </a:cxn>
                  <a:cxn ang="0">
                    <a:pos x="429" y="0"/>
                  </a:cxn>
                  <a:cxn ang="0">
                    <a:pos x="1012" y="114"/>
                  </a:cxn>
                  <a:cxn ang="0">
                    <a:pos x="553" y="171"/>
                  </a:cxn>
                  <a:cxn ang="0">
                    <a:pos x="0" y="53"/>
                  </a:cxn>
                </a:cxnLst>
                <a:rect l="0" t="0" r="r" b="b"/>
                <a:pathLst>
                  <a:path w="1012" h="171">
                    <a:moveTo>
                      <a:pt x="0" y="53"/>
                    </a:moveTo>
                    <a:lnTo>
                      <a:pt x="429" y="0"/>
                    </a:lnTo>
                    <a:lnTo>
                      <a:pt x="1012" y="114"/>
                    </a:lnTo>
                    <a:lnTo>
                      <a:pt x="553" y="171"/>
                    </a:lnTo>
                    <a:lnTo>
                      <a:pt x="0" y="53"/>
                    </a:lnTo>
                  </a:path>
                </a:pathLst>
              </a:custGeom>
              <a:noFill/>
              <a:ln w="6350">
                <a:solidFill>
                  <a:srgbClr val="000000"/>
                </a:solidFill>
                <a:prstDash val="solid"/>
                <a:round/>
                <a:headEnd/>
                <a:tailEnd/>
              </a:ln>
            </p:spPr>
            <p:txBody>
              <a:bodyPr/>
              <a:lstStyle/>
              <a:p>
                <a:pPr>
                  <a:defRPr/>
                </a:pPr>
                <a:endParaRPr lang="en-US">
                  <a:effectLst>
                    <a:outerShdw blurRad="38100" dist="38100" dir="2700000" algn="tl">
                      <a:srgbClr val="000000">
                        <a:alpha val="43137"/>
                      </a:srgbClr>
                    </a:outerShdw>
                  </a:effectLst>
                </a:endParaRPr>
              </a:p>
            </p:txBody>
          </p:sp>
        </p:grpSp>
        <p:sp>
          <p:nvSpPr>
            <p:cNvPr id="676212" name="Line 372"/>
            <p:cNvSpPr>
              <a:spLocks noChangeShapeType="1"/>
            </p:cNvSpPr>
            <p:nvPr/>
          </p:nvSpPr>
          <p:spPr bwMode="auto">
            <a:xfrm>
              <a:off x="2392" y="3423"/>
              <a:ext cx="943" cy="0"/>
            </a:xfrm>
            <a:prstGeom prst="line">
              <a:avLst/>
            </a:prstGeom>
            <a:noFill/>
            <a:ln w="57150">
              <a:solidFill>
                <a:srgbClr val="FF9900"/>
              </a:solidFill>
              <a:round/>
              <a:headEnd type="triangle" w="med" len="med"/>
              <a:tailEnd type="triangle" w="med" len="med"/>
            </a:ln>
            <a:effectLst/>
          </p:spPr>
          <p:txBody>
            <a:bodyPr lIns="92075" tIns="46038" rIns="92075" bIns="46038">
              <a:spAutoFit/>
            </a:bodyPr>
            <a:lstStyle/>
            <a:p>
              <a:pPr>
                <a:defRPr/>
              </a:pPr>
              <a:endParaRPr lang="en-US">
                <a:effectLst>
                  <a:outerShdw blurRad="38100" dist="38100" dir="2700000" algn="tl">
                    <a:srgbClr val="000000">
                      <a:alpha val="43137"/>
                    </a:srgbClr>
                  </a:outerShdw>
                </a:effectLst>
              </a:endParaRPr>
            </a:p>
          </p:txBody>
        </p:sp>
        <p:sp>
          <p:nvSpPr>
            <p:cNvPr id="676213" name="Text Box 373"/>
            <p:cNvSpPr txBox="1">
              <a:spLocks noChangeArrowheads="1"/>
            </p:cNvSpPr>
            <p:nvPr/>
          </p:nvSpPr>
          <p:spPr bwMode="auto">
            <a:xfrm>
              <a:off x="2207" y="3539"/>
              <a:ext cx="1356" cy="231"/>
            </a:xfrm>
            <a:prstGeom prst="rect">
              <a:avLst/>
            </a:prstGeom>
            <a:noFill/>
            <a:ln w="9525" algn="ctr">
              <a:noFill/>
              <a:miter lim="800000"/>
              <a:headEnd/>
              <a:tailEnd/>
            </a:ln>
            <a:effectLst/>
          </p:spPr>
          <p:txBody>
            <a:bodyPr wrap="none" lIns="92075" tIns="46038" rIns="92075" bIns="46038">
              <a:spAutoFit/>
            </a:bodyPr>
            <a:lstStyle/>
            <a:p>
              <a:pPr>
                <a:defRPr/>
              </a:pPr>
              <a:r>
                <a:rPr lang="en-US" sz="1800">
                  <a:effectLst>
                    <a:outerShdw blurRad="38100" dist="38100" dir="2700000" algn="tl">
                      <a:srgbClr val="000000"/>
                    </a:outerShdw>
                  </a:effectLst>
                </a:rPr>
                <a:t>Network transport</a:t>
              </a:r>
            </a:p>
          </p:txBody>
        </p:sp>
      </p:grpSp>
      <p:grpSp>
        <p:nvGrpSpPr>
          <p:cNvPr id="11" name="Group 377"/>
          <p:cNvGrpSpPr>
            <a:grpSpLocks/>
          </p:cNvGrpSpPr>
          <p:nvPr/>
        </p:nvGrpSpPr>
        <p:grpSpPr bwMode="auto">
          <a:xfrm>
            <a:off x="2908300" y="3683000"/>
            <a:ext cx="3152775" cy="2787650"/>
            <a:chOff x="1832" y="2320"/>
            <a:chExt cx="1986" cy="1756"/>
          </a:xfrm>
        </p:grpSpPr>
        <p:sp>
          <p:nvSpPr>
            <p:cNvPr id="676214" name="Rectangle 374"/>
            <p:cNvSpPr>
              <a:spLocks noChangeArrowheads="1"/>
            </p:cNvSpPr>
            <p:nvPr/>
          </p:nvSpPr>
          <p:spPr bwMode="auto">
            <a:xfrm>
              <a:off x="1832" y="2320"/>
              <a:ext cx="1986" cy="1504"/>
            </a:xfrm>
            <a:prstGeom prst="rect">
              <a:avLst/>
            </a:prstGeom>
            <a:noFill/>
            <a:ln w="9525" algn="ctr">
              <a:solidFill>
                <a:schemeClr val="tx1"/>
              </a:solidFill>
              <a:prstDash val="dash"/>
              <a:miter lim="800000"/>
              <a:headEnd/>
              <a:tailEnd/>
            </a:ln>
            <a:effectLst/>
          </p:spPr>
          <p:txBody>
            <a:bodyPr wrap="none"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676215" name="Text Box 375"/>
            <p:cNvSpPr txBox="1">
              <a:spLocks noChangeArrowheads="1"/>
            </p:cNvSpPr>
            <p:nvPr/>
          </p:nvSpPr>
          <p:spPr bwMode="auto">
            <a:xfrm>
              <a:off x="2234" y="3845"/>
              <a:ext cx="1324" cy="231"/>
            </a:xfrm>
            <a:prstGeom prst="rect">
              <a:avLst/>
            </a:prstGeom>
            <a:noFill/>
            <a:ln w="9525" algn="ctr">
              <a:noFill/>
              <a:miter lim="800000"/>
              <a:headEnd/>
              <a:tailEnd/>
            </a:ln>
            <a:effectLst/>
          </p:spPr>
          <p:txBody>
            <a:bodyPr wrap="none" lIns="92075" tIns="46038" rIns="92075" bIns="46038">
              <a:spAutoFit/>
            </a:bodyPr>
            <a:lstStyle/>
            <a:p>
              <a:pPr>
                <a:defRPr/>
              </a:pPr>
              <a:r>
                <a:rPr lang="en-US" sz="1800">
                  <a:effectLst>
                    <a:outerShdw blurRad="38100" dist="38100" dir="2700000" algn="tl">
                      <a:srgbClr val="000000"/>
                    </a:outerShdw>
                  </a:effectLst>
                </a:rPr>
                <a:t>Network compiler</a:t>
              </a:r>
            </a:p>
          </p:txBody>
        </p:sp>
      </p:gr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1.38889E-6 3.71733E-6 L 0.36771 0.00115 " pathEditMode="relative" rAng="0" ptsTypes="AA">
                                      <p:cBhvr>
                                        <p:cTn id="6" dur="2000" fill="hold"/>
                                        <p:tgtEl>
                                          <p:spTgt spid="2"/>
                                        </p:tgtEl>
                                        <p:attrNameLst>
                                          <p:attrName>ppt_x</p:attrName>
                                          <p:attrName>ppt_y</p:attrName>
                                        </p:attrNameLst>
                                      </p:cBhvr>
                                      <p:rCtr x="184" y="0"/>
                                    </p:animMotion>
                                  </p:childTnLst>
                                </p:cTn>
                              </p:par>
                            </p:childTnLst>
                          </p:cTn>
                        </p:par>
                        <p:par>
                          <p:cTn id="7" fill="hold">
                            <p:stCondLst>
                              <p:cond delay="2000"/>
                            </p:stCondLst>
                            <p:childTnLst>
                              <p:par>
                                <p:cTn id="8" presetID="9" presetClass="entr" presetSubtype="0" fill="hold" nodeType="after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childTnLst>
                          </p:cTn>
                        </p:par>
                        <p:par>
                          <p:cTn id="11" fill="hold">
                            <p:stCondLst>
                              <p:cond delay="2500"/>
                            </p:stCondLst>
                            <p:childTnLst>
                              <p:par>
                                <p:cTn id="12" presetID="9" presetClass="entr" presetSubtype="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dissolve">
                                      <p:cBhvr>
                                        <p:cTn id="14" dur="500"/>
                                        <p:tgtEl>
                                          <p:spTgt spid="5"/>
                                        </p:tgtEl>
                                      </p:cBhvr>
                                    </p:animEffect>
                                  </p:childTnLst>
                                </p:cTn>
                              </p:par>
                              <p:par>
                                <p:cTn id="15" presetID="9"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par>
                          <p:cTn id="18" fill="hold">
                            <p:stCondLst>
                              <p:cond delay="3000"/>
                            </p:stCondLst>
                            <p:childTnLst>
                              <p:par>
                                <p:cTn id="19" presetID="9" presetClass="entr" presetSubtype="0" fill="hold"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dissolv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dissolve">
                                      <p:cBhvr>
                                        <p:cTn id="2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3"/>
          <p:cNvSpPr>
            <a:spLocks noGrp="1"/>
          </p:cNvSpPr>
          <p:nvPr>
            <p:ph type="sldNum" sz="quarter" idx="10"/>
          </p:nvPr>
        </p:nvSpPr>
        <p:spPr>
          <a:noFill/>
        </p:spPr>
        <p:txBody>
          <a:bodyPr/>
          <a:lstStyle/>
          <a:p>
            <a:fld id="{3E2D8BDC-0791-40B3-AED2-1DAD2CB9BF51}" type="slidenum">
              <a:rPr lang="en-US"/>
              <a:pPr/>
              <a:t>73</a:t>
            </a:fld>
            <a:endParaRPr lang="en-US"/>
          </a:p>
        </p:txBody>
      </p:sp>
      <p:sp>
        <p:nvSpPr>
          <p:cNvPr id="584706" name="Rectangle 2"/>
          <p:cNvSpPr>
            <a:spLocks noGrp="1" noChangeArrowheads="1"/>
          </p:cNvSpPr>
          <p:nvPr>
            <p:ph type="title"/>
          </p:nvPr>
        </p:nvSpPr>
        <p:spPr/>
        <p:txBody>
          <a:bodyPr/>
          <a:lstStyle/>
          <a:p>
            <a:pPr>
              <a:defRPr/>
            </a:pPr>
            <a:r>
              <a:rPr lang="en-US" smtClean="0"/>
              <a:t>Remote procedure calls (II)</a:t>
            </a:r>
          </a:p>
        </p:txBody>
      </p:sp>
      <p:sp>
        <p:nvSpPr>
          <p:cNvPr id="76804" name="Rectangle 3"/>
          <p:cNvSpPr>
            <a:spLocks noGrp="1" noChangeArrowheads="1"/>
          </p:cNvSpPr>
          <p:nvPr>
            <p:ph type="body" idx="1"/>
          </p:nvPr>
        </p:nvSpPr>
        <p:spPr/>
        <p:txBody>
          <a:bodyPr/>
          <a:lstStyle/>
          <a:p>
            <a:r>
              <a:rPr lang="en-US" sz="2400" smtClean="0"/>
              <a:t>XML based</a:t>
            </a:r>
          </a:p>
          <a:p>
            <a:pPr lvl="1"/>
            <a:r>
              <a:rPr lang="en-US" sz="1800" b="0" smtClean="0"/>
              <a:t>XML-RPC</a:t>
            </a:r>
            <a:r>
              <a:rPr lang="en-US" sz="1800" smtClean="0"/>
              <a:t> </a:t>
            </a:r>
          </a:p>
          <a:p>
            <a:pPr lvl="1"/>
            <a:r>
              <a:rPr lang="en-US" sz="1800" b="0" smtClean="0"/>
              <a:t>SOAP</a:t>
            </a:r>
          </a:p>
          <a:p>
            <a:pPr lvl="1"/>
            <a:r>
              <a:rPr lang="en-US" sz="1800" smtClean="0"/>
              <a:t>Late 1990</a:t>
            </a:r>
            <a:r>
              <a:rPr lang="en-US" sz="1800" smtClean="0">
                <a:latin typeface="Tahoma" pitchFamily="34" charset="0"/>
              </a:rPr>
              <a:t>’</a:t>
            </a:r>
            <a:r>
              <a:rPr lang="en-US" sz="1800" smtClean="0"/>
              <a:t>s (parallel development)</a:t>
            </a:r>
          </a:p>
        </p:txBody>
      </p:sp>
    </p:spTree>
  </p:cSld>
  <p:clrMapOvr>
    <a:masterClrMapping/>
  </p:clrMapOvr>
  <p:transition>
    <p:strips dir="rd"/>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3"/>
          <p:cNvSpPr>
            <a:spLocks noGrp="1"/>
          </p:cNvSpPr>
          <p:nvPr>
            <p:ph type="sldNum" sz="quarter" idx="10"/>
          </p:nvPr>
        </p:nvSpPr>
        <p:spPr>
          <a:noFill/>
        </p:spPr>
        <p:txBody>
          <a:bodyPr/>
          <a:lstStyle/>
          <a:p>
            <a:fld id="{08C97D25-7B9D-4089-91A0-DB872ABC8AEF}" type="slidenum">
              <a:rPr lang="en-US"/>
              <a:pPr/>
              <a:t>74</a:t>
            </a:fld>
            <a:endParaRPr lang="en-US"/>
          </a:p>
        </p:txBody>
      </p:sp>
      <p:sp>
        <p:nvSpPr>
          <p:cNvPr id="585732" name="Rectangle 4"/>
          <p:cNvSpPr>
            <a:spLocks noGrp="1" noChangeArrowheads="1"/>
          </p:cNvSpPr>
          <p:nvPr>
            <p:ph type="title"/>
          </p:nvPr>
        </p:nvSpPr>
        <p:spPr/>
        <p:txBody>
          <a:bodyPr/>
          <a:lstStyle/>
          <a:p>
            <a:pPr>
              <a:defRPr/>
            </a:pPr>
            <a:r>
              <a:rPr lang="en-US" smtClean="0"/>
              <a:t>XML-RPC</a:t>
            </a:r>
          </a:p>
        </p:txBody>
      </p:sp>
      <p:sp>
        <p:nvSpPr>
          <p:cNvPr id="77828" name="Rectangle 5"/>
          <p:cNvSpPr>
            <a:spLocks noGrp="1" noChangeArrowheads="1"/>
          </p:cNvSpPr>
          <p:nvPr>
            <p:ph type="body" idx="1"/>
          </p:nvPr>
        </p:nvSpPr>
        <p:spPr/>
        <p:txBody>
          <a:bodyPr/>
          <a:lstStyle/>
          <a:p>
            <a:r>
              <a:rPr lang="en-US" smtClean="0">
                <a:hlinkClick r:id="rId2"/>
              </a:rPr>
              <a:t>http://www.xmlrpc.org/</a:t>
            </a:r>
            <a:r>
              <a:rPr lang="en-US" smtClean="0"/>
              <a:t> </a:t>
            </a:r>
          </a:p>
          <a:p>
            <a:r>
              <a:rPr lang="en-US" smtClean="0"/>
              <a:t>“It's remote procedure calling using HTTP as the transport and XML as the encoding. XML-RPC is designed to be as simple as possible, while allowing complex data structures to be transmitted, processed and returned.”</a:t>
            </a:r>
          </a:p>
        </p:txBody>
      </p:sp>
    </p:spTree>
  </p:cSld>
  <p:clrMapOvr>
    <a:masterClrMapping/>
  </p:clrMapOvr>
  <p:transition>
    <p:strips dir="rd"/>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3"/>
          <p:cNvSpPr>
            <a:spLocks noGrp="1"/>
          </p:cNvSpPr>
          <p:nvPr>
            <p:ph type="sldNum" sz="quarter" idx="10"/>
          </p:nvPr>
        </p:nvSpPr>
        <p:spPr>
          <a:noFill/>
        </p:spPr>
        <p:txBody>
          <a:bodyPr/>
          <a:lstStyle/>
          <a:p>
            <a:fld id="{B0138472-1019-428E-BEE8-3595B6523DF4}" type="slidenum">
              <a:rPr lang="en-US"/>
              <a:pPr/>
              <a:t>75</a:t>
            </a:fld>
            <a:endParaRPr lang="en-US"/>
          </a:p>
        </p:txBody>
      </p:sp>
      <p:sp>
        <p:nvSpPr>
          <p:cNvPr id="586754" name="Rectangle 2"/>
          <p:cNvSpPr>
            <a:spLocks noGrp="1" noChangeArrowheads="1"/>
          </p:cNvSpPr>
          <p:nvPr>
            <p:ph type="title"/>
          </p:nvPr>
        </p:nvSpPr>
        <p:spPr/>
        <p:txBody>
          <a:bodyPr/>
          <a:lstStyle/>
          <a:p>
            <a:pPr>
              <a:defRPr/>
            </a:pPr>
            <a:r>
              <a:rPr lang="en-US" smtClean="0"/>
              <a:t>XML-RPC</a:t>
            </a:r>
          </a:p>
        </p:txBody>
      </p:sp>
      <p:sp>
        <p:nvSpPr>
          <p:cNvPr id="78852" name="Rectangle 3"/>
          <p:cNvSpPr>
            <a:spLocks noGrp="1" noChangeArrowheads="1"/>
          </p:cNvSpPr>
          <p:nvPr>
            <p:ph type="body" idx="1"/>
          </p:nvPr>
        </p:nvSpPr>
        <p:spPr/>
        <p:txBody>
          <a:bodyPr/>
          <a:lstStyle/>
          <a:p>
            <a:pPr>
              <a:lnSpc>
                <a:spcPct val="90000"/>
              </a:lnSpc>
            </a:pPr>
            <a:r>
              <a:rPr lang="en-US" sz="2400" smtClean="0"/>
              <a:t>Is a Remote Procedure Call protocol </a:t>
            </a:r>
          </a:p>
          <a:p>
            <a:pPr lvl="1">
              <a:lnSpc>
                <a:spcPct val="90000"/>
              </a:lnSpc>
            </a:pPr>
            <a:r>
              <a:rPr lang="en-US" sz="1800" smtClean="0"/>
              <a:t>Working over the Internet</a:t>
            </a:r>
          </a:p>
          <a:p>
            <a:pPr>
              <a:lnSpc>
                <a:spcPct val="90000"/>
              </a:lnSpc>
            </a:pPr>
            <a:r>
              <a:rPr lang="en-US" sz="2400" smtClean="0"/>
              <a:t>Using HTTP as the transport layer </a:t>
            </a:r>
          </a:p>
          <a:p>
            <a:pPr lvl="1">
              <a:lnSpc>
                <a:spcPct val="90000"/>
              </a:lnSpc>
            </a:pPr>
            <a:r>
              <a:rPr lang="en-US" sz="1800" smtClean="0"/>
              <a:t>An XML-RPC message is an HTTP-POST request</a:t>
            </a:r>
          </a:p>
          <a:p>
            <a:pPr>
              <a:lnSpc>
                <a:spcPct val="90000"/>
              </a:lnSpc>
            </a:pPr>
            <a:r>
              <a:rPr lang="en-US" sz="2400" smtClean="0"/>
              <a:t>And XML as the encoding</a:t>
            </a:r>
          </a:p>
          <a:p>
            <a:pPr lvl="1">
              <a:lnSpc>
                <a:spcPct val="90000"/>
              </a:lnSpc>
            </a:pPr>
            <a:r>
              <a:rPr lang="en-US" sz="1800" smtClean="0"/>
              <a:t>The body of the request is in XML. A procedure executes on the server and the value it returns is also formatted in XML.</a:t>
            </a:r>
          </a:p>
          <a:p>
            <a:pPr lvl="1">
              <a:lnSpc>
                <a:spcPct val="90000"/>
              </a:lnSpc>
            </a:pPr>
            <a:r>
              <a:rPr lang="en-US" sz="1800" smtClean="0"/>
              <a:t>Procedure parameters can be scalars, numbers, strings, dates, etc.; and can also be complex record and list structures.</a:t>
            </a:r>
          </a:p>
        </p:txBody>
      </p:sp>
    </p:spTree>
  </p:cSld>
  <p:clrMapOvr>
    <a:masterClrMapping/>
  </p:clrMapOvr>
  <p:transition>
    <p:strips dir="rd"/>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3"/>
          <p:cNvSpPr>
            <a:spLocks noGrp="1"/>
          </p:cNvSpPr>
          <p:nvPr>
            <p:ph type="sldNum" sz="quarter" idx="10"/>
          </p:nvPr>
        </p:nvSpPr>
        <p:spPr>
          <a:noFill/>
        </p:spPr>
        <p:txBody>
          <a:bodyPr/>
          <a:lstStyle/>
          <a:p>
            <a:fld id="{6B8C5FBB-F521-4D14-B875-56EB038483EE}" type="slidenum">
              <a:rPr lang="en-US"/>
              <a:pPr/>
              <a:t>76</a:t>
            </a:fld>
            <a:endParaRPr lang="en-US"/>
          </a:p>
        </p:txBody>
      </p:sp>
      <p:sp>
        <p:nvSpPr>
          <p:cNvPr id="587778" name="Rectangle 2"/>
          <p:cNvSpPr>
            <a:spLocks noGrp="1" noChangeArrowheads="1"/>
          </p:cNvSpPr>
          <p:nvPr>
            <p:ph type="title"/>
          </p:nvPr>
        </p:nvSpPr>
        <p:spPr/>
        <p:txBody>
          <a:bodyPr/>
          <a:lstStyle/>
          <a:p>
            <a:pPr>
              <a:defRPr/>
            </a:pPr>
            <a:r>
              <a:rPr lang="en-US" smtClean="0"/>
              <a:t>XML-RPC goals</a:t>
            </a:r>
          </a:p>
        </p:txBody>
      </p:sp>
      <p:sp>
        <p:nvSpPr>
          <p:cNvPr id="79876" name="Rectangle 3"/>
          <p:cNvSpPr>
            <a:spLocks noGrp="1" noChangeArrowheads="1"/>
          </p:cNvSpPr>
          <p:nvPr>
            <p:ph type="body" idx="1"/>
          </p:nvPr>
        </p:nvSpPr>
        <p:spPr/>
        <p:txBody>
          <a:bodyPr/>
          <a:lstStyle/>
          <a:p>
            <a:pPr>
              <a:lnSpc>
                <a:spcPct val="90000"/>
              </a:lnSpc>
            </a:pPr>
            <a:r>
              <a:rPr lang="en-US" sz="2400" smtClean="0"/>
              <a:t>Discoverability</a:t>
            </a:r>
          </a:p>
          <a:p>
            <a:pPr lvl="1">
              <a:lnSpc>
                <a:spcPct val="90000"/>
              </a:lnSpc>
            </a:pPr>
            <a:r>
              <a:rPr lang="en-US" sz="1800" i="1" smtClean="0">
                <a:latin typeface="Tahoma" pitchFamily="34" charset="0"/>
              </a:rPr>
              <a:t>“</a:t>
            </a:r>
            <a:r>
              <a:rPr lang="en-US" sz="1800" i="1" smtClean="0"/>
              <a:t>We wanted a clean, extensible format that's very simple. It should be possible for an HTML coder to be able to look at a file containing an XML-RPC procedure call, understand what it's doing, and be able to modify it and have it work on the first or second try. </a:t>
            </a:r>
            <a:r>
              <a:rPr lang="en-US" sz="1800" i="1" smtClean="0">
                <a:latin typeface="Tahoma" pitchFamily="34" charset="0"/>
              </a:rPr>
              <a:t>“</a:t>
            </a:r>
            <a:endParaRPr lang="en-US" sz="1800" i="1" smtClean="0"/>
          </a:p>
          <a:p>
            <a:pPr>
              <a:lnSpc>
                <a:spcPct val="90000"/>
              </a:lnSpc>
            </a:pPr>
            <a:r>
              <a:rPr lang="en-US" sz="2400" smtClean="0"/>
              <a:t>Easy to implement</a:t>
            </a:r>
          </a:p>
          <a:p>
            <a:pPr lvl="1">
              <a:lnSpc>
                <a:spcPct val="90000"/>
              </a:lnSpc>
            </a:pPr>
            <a:r>
              <a:rPr lang="en-US" sz="1800" i="1" smtClean="0">
                <a:latin typeface="Tahoma" pitchFamily="34" charset="0"/>
              </a:rPr>
              <a:t>“</a:t>
            </a:r>
            <a:r>
              <a:rPr lang="en-US" sz="1800" i="1" smtClean="0"/>
              <a:t>We also wanted it to be an easy to implement protocol that could quickly be adapted to run in other environments or on other operating systems.</a:t>
            </a:r>
            <a:r>
              <a:rPr lang="en-US" sz="1800" i="1" smtClean="0">
                <a:latin typeface="Tahoma" pitchFamily="34" charset="0"/>
              </a:rPr>
              <a:t>”</a:t>
            </a:r>
            <a:endParaRPr lang="en-US" sz="1800" i="1" smtClean="0"/>
          </a:p>
          <a:p>
            <a:pPr>
              <a:lnSpc>
                <a:spcPct val="90000"/>
              </a:lnSpc>
            </a:pPr>
            <a:endParaRPr lang="en-US" sz="2400" i="1" smtClean="0"/>
          </a:p>
        </p:txBody>
      </p:sp>
      <p:sp>
        <p:nvSpPr>
          <p:cNvPr id="79877" name="Text Box 4"/>
          <p:cNvSpPr txBox="1">
            <a:spLocks noChangeArrowheads="1"/>
          </p:cNvSpPr>
          <p:nvPr/>
        </p:nvSpPr>
        <p:spPr bwMode="auto">
          <a:xfrm>
            <a:off x="5181600" y="5815013"/>
            <a:ext cx="3441700" cy="366712"/>
          </a:xfrm>
          <a:prstGeom prst="rect">
            <a:avLst/>
          </a:prstGeom>
          <a:noFill/>
          <a:ln w="9525">
            <a:noFill/>
            <a:miter lim="800000"/>
            <a:headEnd/>
            <a:tailEnd/>
          </a:ln>
        </p:spPr>
        <p:txBody>
          <a:bodyPr wrap="none">
            <a:spAutoFit/>
          </a:bodyPr>
          <a:lstStyle/>
          <a:p>
            <a:pPr eaLnBrk="1" hangingPunct="1"/>
            <a:r>
              <a:rPr lang="en-US" sz="1800" i="1">
                <a:solidFill>
                  <a:srgbClr val="FF9933"/>
                </a:solidFill>
                <a:latin typeface="Times New Roman" pitchFamily="18" charset="0"/>
              </a:rPr>
              <a:t>From: http://www.xmlrpc.org/spec</a:t>
            </a:r>
          </a:p>
        </p:txBody>
      </p:sp>
    </p:spTree>
  </p:cSld>
  <p:clrMapOvr>
    <a:masterClrMapping/>
  </p:clrMapOvr>
  <p:transition>
    <p:strips dir="rd"/>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2"/>
          <p:cNvSpPr>
            <a:spLocks noGrp="1"/>
          </p:cNvSpPr>
          <p:nvPr>
            <p:ph type="sldNum" sz="quarter" idx="10"/>
          </p:nvPr>
        </p:nvSpPr>
        <p:spPr>
          <a:noFill/>
        </p:spPr>
        <p:txBody>
          <a:bodyPr/>
          <a:lstStyle/>
          <a:p>
            <a:fld id="{C02E4620-FCFA-451E-9419-D392ED8AE2AA}" type="slidenum">
              <a:rPr lang="en-US"/>
              <a:pPr/>
              <a:t>77</a:t>
            </a:fld>
            <a:endParaRPr lang="en-US"/>
          </a:p>
        </p:txBody>
      </p:sp>
      <p:sp>
        <p:nvSpPr>
          <p:cNvPr id="80899" name="Text Box 7"/>
          <p:cNvSpPr txBox="1">
            <a:spLocks noChangeArrowheads="1"/>
          </p:cNvSpPr>
          <p:nvPr/>
        </p:nvSpPr>
        <p:spPr bwMode="auto">
          <a:xfrm>
            <a:off x="450850" y="1798638"/>
            <a:ext cx="7693025" cy="3844925"/>
          </a:xfrm>
          <a:prstGeom prst="rect">
            <a:avLst/>
          </a:prstGeom>
          <a:solidFill>
            <a:srgbClr val="002E8A"/>
          </a:solidFill>
          <a:ln w="9525">
            <a:noFill/>
            <a:miter lim="800000"/>
            <a:headEnd/>
            <a:tailEnd/>
          </a:ln>
        </p:spPr>
        <p:txBody>
          <a:bodyPr wrap="none">
            <a:spAutoFit/>
          </a:bodyPr>
          <a:lstStyle/>
          <a:p>
            <a:r>
              <a:rPr lang="en-US" sz="1800">
                <a:latin typeface="Courier New" pitchFamily="49" charset="0"/>
              </a:rPr>
              <a:t>POST /RPC2 HTTP/1.0 </a:t>
            </a:r>
          </a:p>
          <a:p>
            <a:r>
              <a:rPr lang="en-US" sz="1800">
                <a:latin typeface="Courier New" pitchFamily="49" charset="0"/>
              </a:rPr>
              <a:t>User-Agent: Frontier/5.1.2 (WinNT) </a:t>
            </a:r>
          </a:p>
          <a:p>
            <a:r>
              <a:rPr lang="en-US" sz="1800">
                <a:latin typeface="Courier New" pitchFamily="49" charset="0"/>
              </a:rPr>
              <a:t>Host: betty.userland.com </a:t>
            </a:r>
          </a:p>
          <a:p>
            <a:r>
              <a:rPr lang="en-US" sz="1800">
                <a:latin typeface="Courier New" pitchFamily="49" charset="0"/>
              </a:rPr>
              <a:t>Content-Type: text/xml </a:t>
            </a:r>
          </a:p>
          <a:p>
            <a:r>
              <a:rPr lang="en-US" sz="1800">
                <a:latin typeface="Courier New" pitchFamily="49" charset="0"/>
              </a:rPr>
              <a:t>Content-length: 181</a:t>
            </a:r>
          </a:p>
          <a:p>
            <a:endParaRPr lang="en-US" sz="1800">
              <a:latin typeface="Courier New" pitchFamily="49" charset="0"/>
            </a:endParaRPr>
          </a:p>
          <a:p>
            <a:r>
              <a:rPr lang="en-US" sz="1800">
                <a:latin typeface="Courier New" pitchFamily="49" charset="0"/>
              </a:rPr>
              <a:t>&lt;?xml version="1.0"?&gt; </a:t>
            </a:r>
          </a:p>
          <a:p>
            <a:r>
              <a:rPr lang="en-US" sz="1800">
                <a:latin typeface="Courier New" pitchFamily="49" charset="0"/>
              </a:rPr>
              <a:t> </a:t>
            </a:r>
            <a:r>
              <a:rPr lang="en-US" sz="1800">
                <a:solidFill>
                  <a:srgbClr val="FFFF99"/>
                </a:solidFill>
                <a:latin typeface="Courier New" pitchFamily="49" charset="0"/>
              </a:rPr>
              <a:t>&lt;methodCall&gt;</a:t>
            </a:r>
          </a:p>
          <a:p>
            <a:r>
              <a:rPr lang="en-US" sz="1800">
                <a:solidFill>
                  <a:srgbClr val="FFFF99"/>
                </a:solidFill>
                <a:latin typeface="Courier New" pitchFamily="49" charset="0"/>
              </a:rPr>
              <a:t>   &lt;methodName&gt;</a:t>
            </a:r>
            <a:r>
              <a:rPr lang="en-US" sz="1800">
                <a:solidFill>
                  <a:srgbClr val="2A07FB"/>
                </a:solidFill>
                <a:latin typeface="Courier New" pitchFamily="49" charset="0"/>
              </a:rPr>
              <a:t> </a:t>
            </a:r>
            <a:r>
              <a:rPr lang="en-US" sz="1800">
                <a:latin typeface="Courier New" pitchFamily="49" charset="0"/>
              </a:rPr>
              <a:t>examples.getStateName </a:t>
            </a:r>
            <a:r>
              <a:rPr lang="en-US" sz="1800">
                <a:solidFill>
                  <a:srgbClr val="FFFF99"/>
                </a:solidFill>
                <a:latin typeface="Courier New" pitchFamily="49" charset="0"/>
              </a:rPr>
              <a:t>&lt;/methodName&gt;</a:t>
            </a:r>
          </a:p>
          <a:p>
            <a:r>
              <a:rPr lang="en-US" sz="1800">
                <a:latin typeface="Courier New" pitchFamily="49" charset="0"/>
              </a:rPr>
              <a:t>     </a:t>
            </a:r>
            <a:r>
              <a:rPr lang="en-US" sz="1800">
                <a:solidFill>
                  <a:srgbClr val="FF9933"/>
                </a:solidFill>
                <a:latin typeface="Courier New" pitchFamily="49" charset="0"/>
              </a:rPr>
              <a:t>&lt;params&gt;</a:t>
            </a:r>
          </a:p>
          <a:p>
            <a:r>
              <a:rPr lang="en-US" sz="1800">
                <a:latin typeface="Courier New" pitchFamily="49" charset="0"/>
              </a:rPr>
              <a:t>       </a:t>
            </a:r>
            <a:r>
              <a:rPr lang="en-US" sz="1800">
                <a:solidFill>
                  <a:srgbClr val="FF9933"/>
                </a:solidFill>
                <a:latin typeface="Courier New" pitchFamily="49" charset="0"/>
              </a:rPr>
              <a:t>&lt;param&gt;</a:t>
            </a:r>
            <a:r>
              <a:rPr lang="en-US" sz="1800">
                <a:latin typeface="Courier New" pitchFamily="49" charset="0"/>
              </a:rPr>
              <a:t> </a:t>
            </a:r>
            <a:r>
              <a:rPr lang="en-US" sz="1800">
                <a:solidFill>
                  <a:srgbClr val="FFFF99"/>
                </a:solidFill>
                <a:latin typeface="Courier New" pitchFamily="49" charset="0"/>
              </a:rPr>
              <a:t>&lt;value&gt;</a:t>
            </a:r>
            <a:r>
              <a:rPr lang="en-US" sz="1800">
                <a:latin typeface="Courier New" pitchFamily="49" charset="0"/>
              </a:rPr>
              <a:t> &lt;i4&gt; 41 &lt;/i4&gt; </a:t>
            </a:r>
            <a:r>
              <a:rPr lang="en-US" sz="1800">
                <a:solidFill>
                  <a:srgbClr val="FFFF99"/>
                </a:solidFill>
                <a:latin typeface="Courier New" pitchFamily="49" charset="0"/>
              </a:rPr>
              <a:t>&lt;/value&gt;</a:t>
            </a:r>
            <a:r>
              <a:rPr lang="en-US" sz="1800">
                <a:latin typeface="Courier New" pitchFamily="49" charset="0"/>
              </a:rPr>
              <a:t> </a:t>
            </a:r>
            <a:r>
              <a:rPr lang="en-US" sz="1800">
                <a:solidFill>
                  <a:srgbClr val="FF9933"/>
                </a:solidFill>
                <a:latin typeface="Courier New" pitchFamily="49" charset="0"/>
              </a:rPr>
              <a:t>&lt;/param&gt;</a:t>
            </a:r>
            <a:r>
              <a:rPr lang="en-US" sz="1800">
                <a:latin typeface="Courier New" pitchFamily="49" charset="0"/>
              </a:rPr>
              <a:t> </a:t>
            </a:r>
          </a:p>
          <a:p>
            <a:r>
              <a:rPr lang="en-US" sz="1800">
                <a:latin typeface="Courier New" pitchFamily="49" charset="0"/>
              </a:rPr>
              <a:t>     </a:t>
            </a:r>
            <a:r>
              <a:rPr lang="en-US" sz="1800">
                <a:solidFill>
                  <a:srgbClr val="FF9933"/>
                </a:solidFill>
                <a:latin typeface="Courier New" pitchFamily="49" charset="0"/>
              </a:rPr>
              <a:t>&lt;/params&gt;</a:t>
            </a:r>
            <a:r>
              <a:rPr lang="en-US" sz="1800">
                <a:latin typeface="Courier New" pitchFamily="49" charset="0"/>
              </a:rPr>
              <a:t> </a:t>
            </a:r>
          </a:p>
          <a:p>
            <a:r>
              <a:rPr lang="en-US" sz="1800">
                <a:latin typeface="Courier New" pitchFamily="49" charset="0"/>
              </a:rPr>
              <a:t> </a:t>
            </a:r>
            <a:r>
              <a:rPr lang="en-US" sz="1800">
                <a:solidFill>
                  <a:srgbClr val="FFFF99"/>
                </a:solidFill>
                <a:latin typeface="Courier New" pitchFamily="49" charset="0"/>
              </a:rPr>
              <a:t>&lt;/methodCall&gt;</a:t>
            </a:r>
            <a:r>
              <a:rPr lang="en-US" sz="1800">
                <a:latin typeface="Courier New" pitchFamily="49" charset="0"/>
              </a:rPr>
              <a:t> </a:t>
            </a:r>
          </a:p>
          <a:p>
            <a:endParaRPr lang="en-US" sz="1200">
              <a:latin typeface="Courier New" pitchFamily="49" charset="0"/>
            </a:endParaRPr>
          </a:p>
        </p:txBody>
      </p:sp>
      <p:sp>
        <p:nvSpPr>
          <p:cNvPr id="588808" name="Rectangle 8"/>
          <p:cNvSpPr>
            <a:spLocks noGrp="1" noChangeArrowheads="1"/>
          </p:cNvSpPr>
          <p:nvPr>
            <p:ph type="title"/>
          </p:nvPr>
        </p:nvSpPr>
        <p:spPr/>
        <p:txBody>
          <a:bodyPr/>
          <a:lstStyle/>
          <a:p>
            <a:pPr>
              <a:defRPr/>
            </a:pPr>
            <a:r>
              <a:rPr lang="en-US" smtClean="0"/>
              <a:t>XML-RPC example</a:t>
            </a:r>
          </a:p>
        </p:txBody>
      </p:sp>
      <p:sp>
        <p:nvSpPr>
          <p:cNvPr id="80901" name="Text Box 4"/>
          <p:cNvSpPr txBox="1">
            <a:spLocks noChangeArrowheads="1"/>
          </p:cNvSpPr>
          <p:nvPr/>
        </p:nvSpPr>
        <p:spPr bwMode="auto">
          <a:xfrm>
            <a:off x="5495925" y="1844675"/>
            <a:ext cx="2409825" cy="434975"/>
          </a:xfrm>
          <a:prstGeom prst="rect">
            <a:avLst/>
          </a:prstGeom>
          <a:solidFill>
            <a:srgbClr val="060252"/>
          </a:solidFill>
          <a:ln w="38100">
            <a:solidFill>
              <a:srgbClr val="FF9933"/>
            </a:solidFill>
            <a:miter lim="800000"/>
            <a:headEnd/>
            <a:tailEnd/>
          </a:ln>
        </p:spPr>
        <p:txBody>
          <a:bodyPr wrap="none">
            <a:spAutoFit/>
          </a:bodyPr>
          <a:lstStyle/>
          <a:p>
            <a:pPr eaLnBrk="1" hangingPunct="1"/>
            <a:r>
              <a:rPr lang="en-US" sz="2000" i="1">
                <a:solidFill>
                  <a:srgbClr val="FF9933"/>
                </a:solidFill>
                <a:latin typeface="Times New Roman" pitchFamily="18" charset="0"/>
              </a:rPr>
              <a:t>HTTP POST request</a:t>
            </a:r>
          </a:p>
        </p:txBody>
      </p:sp>
      <p:sp>
        <p:nvSpPr>
          <p:cNvPr id="80902" name="Text Box 5"/>
          <p:cNvSpPr txBox="1">
            <a:spLocks noChangeArrowheads="1"/>
          </p:cNvSpPr>
          <p:nvPr/>
        </p:nvSpPr>
        <p:spPr bwMode="auto">
          <a:xfrm>
            <a:off x="5495925" y="2855913"/>
            <a:ext cx="3468688" cy="434975"/>
          </a:xfrm>
          <a:prstGeom prst="rect">
            <a:avLst/>
          </a:prstGeom>
          <a:solidFill>
            <a:srgbClr val="060252"/>
          </a:solidFill>
          <a:ln w="38100">
            <a:solidFill>
              <a:srgbClr val="FF9933"/>
            </a:solidFill>
            <a:miter lim="800000"/>
            <a:headEnd/>
            <a:tailEnd/>
          </a:ln>
        </p:spPr>
        <p:txBody>
          <a:bodyPr wrap="none">
            <a:spAutoFit/>
          </a:bodyPr>
          <a:lstStyle/>
          <a:p>
            <a:pPr eaLnBrk="1" hangingPunct="1"/>
            <a:r>
              <a:rPr lang="en-US" sz="2000" i="1">
                <a:solidFill>
                  <a:srgbClr val="FF9933"/>
                </a:solidFill>
                <a:latin typeface="Times New Roman" pitchFamily="18" charset="0"/>
              </a:rPr>
              <a:t>Content-length must be correct</a:t>
            </a:r>
          </a:p>
        </p:txBody>
      </p:sp>
      <p:sp>
        <p:nvSpPr>
          <p:cNvPr id="80903" name="Text Box 6"/>
          <p:cNvSpPr txBox="1">
            <a:spLocks noChangeArrowheads="1"/>
          </p:cNvSpPr>
          <p:nvPr/>
        </p:nvSpPr>
        <p:spPr bwMode="auto">
          <a:xfrm>
            <a:off x="5495925" y="3432175"/>
            <a:ext cx="2246313" cy="434975"/>
          </a:xfrm>
          <a:prstGeom prst="rect">
            <a:avLst/>
          </a:prstGeom>
          <a:solidFill>
            <a:srgbClr val="060252"/>
          </a:solidFill>
          <a:ln w="38100">
            <a:solidFill>
              <a:srgbClr val="FF9933"/>
            </a:solidFill>
            <a:miter lim="800000"/>
            <a:headEnd/>
            <a:tailEnd/>
          </a:ln>
        </p:spPr>
        <p:txBody>
          <a:bodyPr wrap="none">
            <a:spAutoFit/>
          </a:bodyPr>
          <a:lstStyle/>
          <a:p>
            <a:pPr eaLnBrk="1" hangingPunct="1"/>
            <a:r>
              <a:rPr lang="en-US" sz="2000" i="1">
                <a:solidFill>
                  <a:srgbClr val="FF9933"/>
                </a:solidFill>
                <a:latin typeface="Times New Roman" pitchFamily="18" charset="0"/>
              </a:rPr>
              <a:t>Body of the request</a:t>
            </a:r>
          </a:p>
        </p:txBody>
      </p:sp>
    </p:spTree>
  </p:cSld>
  <p:clrMapOvr>
    <a:masterClrMapping/>
  </p:clrMapOvr>
  <p:transition>
    <p:strips dir="rd"/>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2"/>
          <p:cNvSpPr>
            <a:spLocks noGrp="1"/>
          </p:cNvSpPr>
          <p:nvPr>
            <p:ph type="sldNum" sz="quarter" idx="10"/>
          </p:nvPr>
        </p:nvSpPr>
        <p:spPr>
          <a:noFill/>
        </p:spPr>
        <p:txBody>
          <a:bodyPr/>
          <a:lstStyle/>
          <a:p>
            <a:fld id="{FC7D6728-759C-4467-BB73-6EABD19BAFE9}" type="slidenum">
              <a:rPr lang="en-US"/>
              <a:pPr/>
              <a:t>78</a:t>
            </a:fld>
            <a:endParaRPr lang="en-US"/>
          </a:p>
        </p:txBody>
      </p:sp>
      <p:sp>
        <p:nvSpPr>
          <p:cNvPr id="589826" name="Rectangle 2"/>
          <p:cNvSpPr>
            <a:spLocks noGrp="1" noChangeArrowheads="1"/>
          </p:cNvSpPr>
          <p:nvPr>
            <p:ph type="title"/>
          </p:nvPr>
        </p:nvSpPr>
        <p:spPr/>
        <p:txBody>
          <a:bodyPr/>
          <a:lstStyle/>
          <a:p>
            <a:pPr>
              <a:defRPr/>
            </a:pPr>
            <a:r>
              <a:rPr lang="en-US" smtClean="0"/>
              <a:t>XML-RPC Basic Types</a:t>
            </a:r>
          </a:p>
        </p:txBody>
      </p:sp>
      <p:graphicFrame>
        <p:nvGraphicFramePr>
          <p:cNvPr id="589827" name="Group 3"/>
          <p:cNvGraphicFramePr>
            <a:graphicFrameLocks noGrp="1"/>
          </p:cNvGraphicFramePr>
          <p:nvPr/>
        </p:nvGraphicFramePr>
        <p:xfrm>
          <a:off x="228600" y="1905000"/>
          <a:ext cx="8763000" cy="3632200"/>
        </p:xfrm>
        <a:graphic>
          <a:graphicData uri="http://schemas.openxmlformats.org/drawingml/2006/table">
            <a:tbl>
              <a:tblPr/>
              <a:tblGrid>
                <a:gridCol w="2667000"/>
                <a:gridCol w="2133600"/>
                <a:gridCol w="3962400"/>
              </a:tblGrid>
              <a:tr h="530225">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Tag</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Type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2000" b="0" i="0" u="none" strike="noStrike" cap="none" normalizeH="0" baseline="0" smtClean="0">
                          <a:ln>
                            <a:noFill/>
                          </a:ln>
                          <a:solidFill>
                            <a:schemeClr val="tx1"/>
                          </a:solidFill>
                          <a:effectLst/>
                          <a:latin typeface="Arial" charset="0"/>
                        </a:rPr>
                        <a:t>Example</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30225">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&lt;i4&gt; or &lt;int&gt;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Four-byte signed integer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42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27050">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&lt;boolean&gt;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0(false) or 1(true)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7200">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&lt;string&gt;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string</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Hello world</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30225">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&lt;double&gt;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Double-precision signed</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-3.1415926</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27050">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&lt;dateTime.iso8601&gt;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Date/time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20030716T09:53:42</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30225">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&lt;base64&gt;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Base64-encoded binary</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Wingdings" pitchFamily="2" charset="2"/>
                        <a:buNone/>
                        <a:tabLst/>
                      </a:pPr>
                      <a:r>
                        <a:rPr kumimoji="0" lang="en-US" sz="1400" b="0" i="0" u="none" strike="noStrike" cap="none" normalizeH="0" baseline="0" smtClean="0">
                          <a:ln>
                            <a:noFill/>
                          </a:ln>
                          <a:solidFill>
                            <a:schemeClr val="tx1"/>
                          </a:solidFill>
                          <a:effectLst/>
                          <a:latin typeface="Courier New" pitchFamily="49" charset="0"/>
                        </a:rPr>
                        <a:t>eW91IGNhbid0IHJlYWQgdGhpcyE=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ransition>
    <p:strips dir="rd"/>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3"/>
          <p:cNvSpPr>
            <a:spLocks noGrp="1"/>
          </p:cNvSpPr>
          <p:nvPr>
            <p:ph type="sldNum" sz="quarter" idx="10"/>
          </p:nvPr>
        </p:nvSpPr>
        <p:spPr>
          <a:noFill/>
        </p:spPr>
        <p:txBody>
          <a:bodyPr/>
          <a:lstStyle/>
          <a:p>
            <a:fld id="{F4AAFCF9-EF2B-49E3-9F1D-25EF7C6A2348}" type="slidenum">
              <a:rPr lang="en-US"/>
              <a:pPr/>
              <a:t>79</a:t>
            </a:fld>
            <a:endParaRPr lang="en-US"/>
          </a:p>
        </p:txBody>
      </p:sp>
      <p:sp>
        <p:nvSpPr>
          <p:cNvPr id="590854" name="Text Box 6"/>
          <p:cNvSpPr txBox="1">
            <a:spLocks noChangeArrowheads="1"/>
          </p:cNvSpPr>
          <p:nvPr/>
        </p:nvSpPr>
        <p:spPr bwMode="auto">
          <a:xfrm>
            <a:off x="642938" y="1773238"/>
            <a:ext cx="4962525" cy="2838450"/>
          </a:xfrm>
          <a:prstGeom prst="rect">
            <a:avLst/>
          </a:prstGeom>
          <a:solidFill>
            <a:srgbClr val="002E8A"/>
          </a:solidFill>
          <a:ln w="9525">
            <a:noFill/>
            <a:miter lim="800000"/>
            <a:headEnd/>
            <a:tailEnd/>
          </a:ln>
          <a:effectLst/>
        </p:spPr>
        <p:txBody>
          <a:bodyPr wrap="none">
            <a:spAutoFit/>
          </a:bodyPr>
          <a:lstStyle/>
          <a:p>
            <a:pPr>
              <a:defRPr/>
            </a:pPr>
            <a:r>
              <a:rPr lang="en-US" sz="1800">
                <a:solidFill>
                  <a:srgbClr val="FFFF99"/>
                </a:solidFill>
                <a:latin typeface="Courier New" pitchFamily="49" charset="0"/>
              </a:rPr>
              <a:t>&lt;struct&gt;</a:t>
            </a:r>
          </a:p>
          <a:p>
            <a:pPr>
              <a:defRPr/>
            </a:pPr>
            <a:r>
              <a:rPr lang="en-US" sz="1800">
                <a:latin typeface="Courier New" pitchFamily="49" charset="0"/>
              </a:rPr>
              <a:t>  </a:t>
            </a:r>
            <a:r>
              <a:rPr lang="en-US" sz="1800">
                <a:solidFill>
                  <a:srgbClr val="FF9933"/>
                </a:solidFill>
                <a:latin typeface="Courier New" pitchFamily="49" charset="0"/>
              </a:rPr>
              <a:t>&lt;member&gt;</a:t>
            </a:r>
          </a:p>
          <a:p>
            <a:pPr>
              <a:defRPr/>
            </a:pPr>
            <a:r>
              <a:rPr lang="en-US" sz="1800">
                <a:latin typeface="Courier New" pitchFamily="49" charset="0"/>
              </a:rPr>
              <a:t>    &lt;name&gt; lowerBound &lt;/name&gt;</a:t>
            </a:r>
          </a:p>
          <a:p>
            <a:pPr>
              <a:defRPr/>
            </a:pPr>
            <a:r>
              <a:rPr lang="en-US" sz="1800">
                <a:latin typeface="Courier New" pitchFamily="49" charset="0"/>
              </a:rPr>
              <a:t>    &lt;value&gt; &lt;i4&gt; 18 &lt;/i4&gt; &lt;/value&gt;</a:t>
            </a:r>
          </a:p>
          <a:p>
            <a:pPr>
              <a:defRPr/>
            </a:pPr>
            <a:r>
              <a:rPr lang="en-US" sz="1800">
                <a:latin typeface="Courier New" pitchFamily="49" charset="0"/>
              </a:rPr>
              <a:t>  </a:t>
            </a:r>
            <a:r>
              <a:rPr lang="en-US" sz="1800">
                <a:solidFill>
                  <a:srgbClr val="FF9933"/>
                </a:solidFill>
                <a:latin typeface="Courier New" pitchFamily="49" charset="0"/>
              </a:rPr>
              <a:t>&lt;/member&gt;</a:t>
            </a:r>
          </a:p>
          <a:p>
            <a:pPr>
              <a:defRPr/>
            </a:pPr>
            <a:r>
              <a:rPr lang="en-US" sz="1800">
                <a:latin typeface="Courier New" pitchFamily="49" charset="0"/>
              </a:rPr>
              <a:t>  </a:t>
            </a:r>
            <a:r>
              <a:rPr lang="en-US" sz="1800">
                <a:solidFill>
                  <a:srgbClr val="FF9933"/>
                </a:solidFill>
                <a:latin typeface="Courier New" pitchFamily="49" charset="0"/>
              </a:rPr>
              <a:t>&lt;member&gt;</a:t>
            </a:r>
          </a:p>
          <a:p>
            <a:pPr>
              <a:defRPr/>
            </a:pPr>
            <a:r>
              <a:rPr lang="en-US" sz="1800">
                <a:latin typeface="Courier New" pitchFamily="49" charset="0"/>
              </a:rPr>
              <a:t>    &lt;name&gt; upperBound &lt;/name&gt;</a:t>
            </a:r>
          </a:p>
          <a:p>
            <a:pPr>
              <a:defRPr/>
            </a:pPr>
            <a:r>
              <a:rPr lang="en-US" sz="1800">
                <a:latin typeface="Courier New" pitchFamily="49" charset="0"/>
              </a:rPr>
              <a:t>    &lt;value&gt; &lt;i4&gt; 139 &lt;/i4&gt; &lt;/value&gt;</a:t>
            </a:r>
          </a:p>
          <a:p>
            <a:pPr>
              <a:defRPr/>
            </a:pPr>
            <a:r>
              <a:rPr lang="en-US" sz="1800">
                <a:latin typeface="Courier New" pitchFamily="49" charset="0"/>
              </a:rPr>
              <a:t>  </a:t>
            </a:r>
            <a:r>
              <a:rPr lang="en-US" sz="1800">
                <a:solidFill>
                  <a:srgbClr val="FF9933"/>
                </a:solidFill>
                <a:latin typeface="Courier New" pitchFamily="49" charset="0"/>
              </a:rPr>
              <a:t>&lt;/member&gt;</a:t>
            </a:r>
          </a:p>
          <a:p>
            <a:pPr>
              <a:defRPr/>
            </a:pPr>
            <a:r>
              <a:rPr lang="en-US" sz="1800">
                <a:solidFill>
                  <a:srgbClr val="FFFF99"/>
                </a:solidFill>
                <a:latin typeface="Courier New" pitchFamily="49" charset="0"/>
              </a:rPr>
              <a:t>&lt;/struct&gt;</a:t>
            </a:r>
            <a:r>
              <a:rPr lang="en-US" sz="1800">
                <a:effectLst>
                  <a:outerShdw blurRad="38100" dist="38100" dir="2700000" algn="tl">
                    <a:srgbClr val="000000"/>
                  </a:outerShdw>
                </a:effectLst>
                <a:latin typeface="Courier New" pitchFamily="49" charset="0"/>
              </a:rPr>
              <a:t> </a:t>
            </a:r>
          </a:p>
        </p:txBody>
      </p:sp>
      <p:sp>
        <p:nvSpPr>
          <p:cNvPr id="590850" name="Rectangle 2"/>
          <p:cNvSpPr>
            <a:spLocks noGrp="1" noChangeArrowheads="1"/>
          </p:cNvSpPr>
          <p:nvPr>
            <p:ph type="title"/>
          </p:nvPr>
        </p:nvSpPr>
        <p:spPr/>
        <p:txBody>
          <a:bodyPr/>
          <a:lstStyle/>
          <a:p>
            <a:pPr>
              <a:defRPr/>
            </a:pPr>
            <a:r>
              <a:rPr lang="en-US" smtClean="0"/>
              <a:t>XML-RPC &lt;struct&gt;</a:t>
            </a:r>
          </a:p>
        </p:txBody>
      </p:sp>
      <p:sp>
        <p:nvSpPr>
          <p:cNvPr id="82949" name="Rectangle 3"/>
          <p:cNvSpPr>
            <a:spLocks noGrp="1" noChangeArrowheads="1"/>
          </p:cNvSpPr>
          <p:nvPr>
            <p:ph type="body" idx="1"/>
          </p:nvPr>
        </p:nvSpPr>
        <p:spPr>
          <a:xfrm>
            <a:off x="685800" y="4930775"/>
            <a:ext cx="7772400" cy="1109663"/>
          </a:xfrm>
        </p:spPr>
        <p:txBody>
          <a:bodyPr/>
          <a:lstStyle/>
          <a:p>
            <a:r>
              <a:rPr lang="en-US" sz="2400" smtClean="0">
                <a:solidFill>
                  <a:srgbClr val="FFFF99"/>
                </a:solidFill>
              </a:rPr>
              <a:t>&lt;struct&gt;</a:t>
            </a:r>
            <a:r>
              <a:rPr lang="en-US" sz="2400" smtClean="0"/>
              <a:t>s can be recursive, any &lt;value&gt; may contain a </a:t>
            </a:r>
            <a:r>
              <a:rPr lang="en-US" sz="2400" smtClean="0">
                <a:solidFill>
                  <a:srgbClr val="FFFF99"/>
                </a:solidFill>
              </a:rPr>
              <a:t>&lt;struct&gt;</a:t>
            </a:r>
            <a:r>
              <a:rPr lang="en-US" sz="2400" smtClean="0"/>
              <a:t> (or </a:t>
            </a:r>
            <a:r>
              <a:rPr lang="en-US" sz="2400" smtClean="0">
                <a:solidFill>
                  <a:srgbClr val="FFFF99"/>
                </a:solidFill>
              </a:rPr>
              <a:t>&lt;array&gt;</a:t>
            </a:r>
            <a:r>
              <a:rPr lang="en-US" sz="2400" smtClean="0"/>
              <a:t>) </a:t>
            </a:r>
          </a:p>
        </p:txBody>
      </p:sp>
      <p:sp>
        <p:nvSpPr>
          <p:cNvPr id="82950" name="Text Box 5"/>
          <p:cNvSpPr txBox="1">
            <a:spLocks noChangeArrowheads="1"/>
          </p:cNvSpPr>
          <p:nvPr/>
        </p:nvSpPr>
        <p:spPr bwMode="auto">
          <a:xfrm>
            <a:off x="5461000" y="1889125"/>
            <a:ext cx="3449638" cy="739775"/>
          </a:xfrm>
          <a:prstGeom prst="rect">
            <a:avLst/>
          </a:prstGeom>
          <a:solidFill>
            <a:srgbClr val="060252"/>
          </a:solidFill>
          <a:ln w="38100">
            <a:solidFill>
              <a:srgbClr val="FF9933"/>
            </a:solidFill>
            <a:miter lim="800000"/>
            <a:headEnd/>
            <a:tailEnd/>
          </a:ln>
        </p:spPr>
        <p:txBody>
          <a:bodyPr wrap="none">
            <a:spAutoFit/>
          </a:bodyPr>
          <a:lstStyle/>
          <a:p>
            <a:pPr eaLnBrk="1" hangingPunct="1"/>
            <a:r>
              <a:rPr lang="en-US" sz="2000" i="1">
                <a:solidFill>
                  <a:srgbClr val="FFFF99"/>
                </a:solidFill>
                <a:latin typeface="Times New Roman" pitchFamily="18" charset="0"/>
              </a:rPr>
              <a:t>structs</a:t>
            </a:r>
            <a:r>
              <a:rPr lang="en-US" sz="2000" i="1">
                <a:solidFill>
                  <a:srgbClr val="FF9933"/>
                </a:solidFill>
                <a:latin typeface="Times New Roman" pitchFamily="18" charset="0"/>
              </a:rPr>
              <a:t> </a:t>
            </a:r>
            <a:r>
              <a:rPr lang="en-US" sz="2000" i="1">
                <a:latin typeface="Times New Roman" pitchFamily="18" charset="0"/>
              </a:rPr>
              <a:t>contain</a:t>
            </a:r>
            <a:r>
              <a:rPr lang="en-US" sz="2000" i="1">
                <a:solidFill>
                  <a:srgbClr val="FF9933"/>
                </a:solidFill>
                <a:latin typeface="Times New Roman" pitchFamily="18" charset="0"/>
              </a:rPr>
              <a:t> members,</a:t>
            </a:r>
          </a:p>
          <a:p>
            <a:pPr eaLnBrk="1" hangingPunct="1"/>
            <a:r>
              <a:rPr lang="en-US" sz="2000" i="1">
                <a:solidFill>
                  <a:srgbClr val="FF9933"/>
                </a:solidFill>
                <a:latin typeface="Times New Roman" pitchFamily="18" charset="0"/>
              </a:rPr>
              <a:t>members </a:t>
            </a:r>
            <a:r>
              <a:rPr lang="en-US" sz="2000" i="1">
                <a:latin typeface="Times New Roman" pitchFamily="18" charset="0"/>
              </a:rPr>
              <a:t>have name and value</a:t>
            </a:r>
          </a:p>
        </p:txBody>
      </p:sp>
    </p:spTree>
  </p:cSld>
  <p:clrMapOvr>
    <a:masterClrMapping/>
  </p:clrMapOvr>
  <p:transition>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p>
            <a:fld id="{06056E12-2B54-415D-B0C3-B112F4C1B6D0}" type="slidenum">
              <a:rPr lang="en-US"/>
              <a:pPr/>
              <a:t>8</a:t>
            </a:fld>
            <a:endParaRPr lang="en-US"/>
          </a:p>
        </p:txBody>
      </p:sp>
      <p:sp>
        <p:nvSpPr>
          <p:cNvPr id="627714" name="Rectangle 2"/>
          <p:cNvSpPr>
            <a:spLocks noGrp="1" noChangeArrowheads="1"/>
          </p:cNvSpPr>
          <p:nvPr>
            <p:ph type="title"/>
          </p:nvPr>
        </p:nvSpPr>
        <p:spPr/>
        <p:txBody>
          <a:bodyPr/>
          <a:lstStyle/>
          <a:p>
            <a:pPr>
              <a:defRPr/>
            </a:pPr>
            <a:r>
              <a:rPr lang="en-US" sz="3200" smtClean="0"/>
              <a:t>HTTP Response Headers (examples)	</a:t>
            </a:r>
          </a:p>
        </p:txBody>
      </p:sp>
      <p:sp>
        <p:nvSpPr>
          <p:cNvPr id="11268" name="Rectangle 3"/>
          <p:cNvSpPr>
            <a:spLocks noGrp="1" noChangeArrowheads="1"/>
          </p:cNvSpPr>
          <p:nvPr>
            <p:ph type="body" idx="1"/>
          </p:nvPr>
        </p:nvSpPr>
        <p:spPr/>
        <p:txBody>
          <a:bodyPr/>
          <a:lstStyle/>
          <a:p>
            <a:pPr>
              <a:lnSpc>
                <a:spcPct val="80000"/>
              </a:lnSpc>
            </a:pPr>
            <a:r>
              <a:rPr lang="en-US" sz="1600" smtClean="0"/>
              <a:t>Date: Wed, 4 Oct 2004 12:00:00 GMT</a:t>
            </a:r>
          </a:p>
          <a:p>
            <a:pPr lvl="1">
              <a:lnSpc>
                <a:spcPct val="80000"/>
              </a:lnSpc>
            </a:pPr>
            <a:r>
              <a:rPr lang="en-US" sz="1600" smtClean="0"/>
              <a:t>Date and time on the server</a:t>
            </a:r>
          </a:p>
          <a:p>
            <a:pPr>
              <a:lnSpc>
                <a:spcPct val="80000"/>
              </a:lnSpc>
            </a:pPr>
            <a:r>
              <a:rPr lang="en-US" sz="1600" smtClean="0"/>
              <a:t>Content-Length: 2748</a:t>
            </a:r>
          </a:p>
          <a:p>
            <a:pPr lvl="1">
              <a:lnSpc>
                <a:spcPct val="80000"/>
              </a:lnSpc>
            </a:pPr>
            <a:r>
              <a:rPr lang="en-US" sz="1600" smtClean="0"/>
              <a:t>Gives the length in bytes of the body that follows the headers.</a:t>
            </a:r>
          </a:p>
          <a:p>
            <a:pPr>
              <a:lnSpc>
                <a:spcPct val="80000"/>
              </a:lnSpc>
            </a:pPr>
            <a:r>
              <a:rPr lang="en-US" sz="1600" smtClean="0"/>
              <a:t>Content-Type: image/gif</a:t>
            </a:r>
          </a:p>
          <a:p>
            <a:pPr lvl="1">
              <a:lnSpc>
                <a:spcPct val="80000"/>
              </a:lnSpc>
            </a:pPr>
            <a:r>
              <a:rPr lang="en-US" sz="1600" smtClean="0"/>
              <a:t>Gives the type of the body </a:t>
            </a:r>
          </a:p>
          <a:p>
            <a:pPr>
              <a:lnSpc>
                <a:spcPct val="80000"/>
              </a:lnSpc>
            </a:pPr>
            <a:r>
              <a:rPr lang="en-US" sz="1600" smtClean="0"/>
              <a:t>Cache-Control: no-cache</a:t>
            </a:r>
          </a:p>
          <a:p>
            <a:pPr lvl="1">
              <a:lnSpc>
                <a:spcPct val="80000"/>
              </a:lnSpc>
            </a:pPr>
            <a:r>
              <a:rPr lang="en-US" sz="1600" smtClean="0"/>
              <a:t>indicates whether the resource may be cached by the client. The value no-cache disables all caching</a:t>
            </a:r>
          </a:p>
          <a:p>
            <a:pPr>
              <a:lnSpc>
                <a:spcPct val="80000"/>
              </a:lnSpc>
            </a:pPr>
            <a:r>
              <a:rPr lang="en-US" sz="1600" smtClean="0"/>
              <a:t>Expires: -1</a:t>
            </a:r>
          </a:p>
          <a:p>
            <a:pPr lvl="1">
              <a:lnSpc>
                <a:spcPct val="80000"/>
              </a:lnSpc>
            </a:pPr>
            <a:r>
              <a:rPr lang="en-US" sz="1600" smtClean="0"/>
              <a:t>The date when the content is out of date. -1 indicates that the content expires immediately</a:t>
            </a:r>
          </a:p>
          <a:p>
            <a:pPr>
              <a:lnSpc>
                <a:spcPct val="80000"/>
              </a:lnSpc>
            </a:pPr>
            <a:r>
              <a:rPr lang="en-US" sz="1600" smtClean="0"/>
              <a:t>X-zzzzzz</a:t>
            </a:r>
          </a:p>
          <a:p>
            <a:pPr lvl="1">
              <a:lnSpc>
                <a:spcPct val="80000"/>
              </a:lnSpc>
            </a:pPr>
            <a:r>
              <a:rPr lang="en-US" sz="1600" smtClean="0"/>
              <a:t>Web applications can use custom headers to add comments or annotations to an HTTP message. The convention is to prefix the header name with X- to indicate that it is non-standard. </a:t>
            </a:r>
          </a:p>
        </p:txBody>
      </p:sp>
    </p:spTree>
  </p:cSld>
  <p:clrMapOvr>
    <a:masterClrMapping/>
  </p:clrMapOvr>
  <p:transition>
    <p:strips dir="rd"/>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3"/>
          <p:cNvSpPr>
            <a:spLocks noGrp="1"/>
          </p:cNvSpPr>
          <p:nvPr>
            <p:ph type="sldNum" sz="quarter" idx="10"/>
          </p:nvPr>
        </p:nvSpPr>
        <p:spPr>
          <a:noFill/>
        </p:spPr>
        <p:txBody>
          <a:bodyPr/>
          <a:lstStyle/>
          <a:p>
            <a:fld id="{AC267396-2645-4BB9-B0DD-6F336603E854}" type="slidenum">
              <a:rPr lang="en-US"/>
              <a:pPr/>
              <a:t>80</a:t>
            </a:fld>
            <a:endParaRPr lang="en-US"/>
          </a:p>
        </p:txBody>
      </p:sp>
      <p:sp>
        <p:nvSpPr>
          <p:cNvPr id="591874" name="Rectangle 2"/>
          <p:cNvSpPr>
            <a:spLocks noGrp="1" noChangeArrowheads="1"/>
          </p:cNvSpPr>
          <p:nvPr>
            <p:ph type="title"/>
          </p:nvPr>
        </p:nvSpPr>
        <p:spPr/>
        <p:txBody>
          <a:bodyPr/>
          <a:lstStyle/>
          <a:p>
            <a:pPr>
              <a:defRPr/>
            </a:pPr>
            <a:r>
              <a:rPr lang="en-US" smtClean="0"/>
              <a:t>XML-RPC &lt;array&gt;</a:t>
            </a:r>
          </a:p>
        </p:txBody>
      </p:sp>
      <p:sp>
        <p:nvSpPr>
          <p:cNvPr id="83972" name="Rectangle 3"/>
          <p:cNvSpPr>
            <a:spLocks noGrp="1" noChangeArrowheads="1"/>
          </p:cNvSpPr>
          <p:nvPr>
            <p:ph type="body" idx="1"/>
          </p:nvPr>
        </p:nvSpPr>
        <p:spPr>
          <a:xfrm>
            <a:off x="685800" y="4930775"/>
            <a:ext cx="7772400" cy="1109663"/>
          </a:xfrm>
        </p:spPr>
        <p:txBody>
          <a:bodyPr/>
          <a:lstStyle/>
          <a:p>
            <a:r>
              <a:rPr lang="en-US" sz="2400" smtClean="0">
                <a:solidFill>
                  <a:srgbClr val="FFFF99"/>
                </a:solidFill>
              </a:rPr>
              <a:t>&lt;array&gt;s</a:t>
            </a:r>
            <a:r>
              <a:rPr lang="en-US" sz="2400" smtClean="0"/>
              <a:t> can be recursive, any &lt;value&gt; may contain an </a:t>
            </a:r>
            <a:r>
              <a:rPr lang="en-US" sz="2400" smtClean="0">
                <a:solidFill>
                  <a:srgbClr val="FFFF99"/>
                </a:solidFill>
              </a:rPr>
              <a:t>&lt;array&gt;</a:t>
            </a:r>
            <a:r>
              <a:rPr lang="en-US" sz="2400" smtClean="0"/>
              <a:t> (or </a:t>
            </a:r>
            <a:r>
              <a:rPr lang="en-US" sz="2400" smtClean="0">
                <a:solidFill>
                  <a:srgbClr val="FFFF99"/>
                </a:solidFill>
              </a:rPr>
              <a:t>&lt;struct&gt;</a:t>
            </a:r>
            <a:r>
              <a:rPr lang="en-US" sz="2400" smtClean="0"/>
              <a:t>) </a:t>
            </a:r>
          </a:p>
        </p:txBody>
      </p:sp>
      <p:sp>
        <p:nvSpPr>
          <p:cNvPr id="83973" name="Text Box 6"/>
          <p:cNvSpPr txBox="1">
            <a:spLocks noChangeArrowheads="1"/>
          </p:cNvSpPr>
          <p:nvPr/>
        </p:nvSpPr>
        <p:spPr bwMode="auto">
          <a:xfrm>
            <a:off x="642938" y="1773238"/>
            <a:ext cx="6327775" cy="2289175"/>
          </a:xfrm>
          <a:prstGeom prst="rect">
            <a:avLst/>
          </a:prstGeom>
          <a:solidFill>
            <a:srgbClr val="002E8A"/>
          </a:solidFill>
          <a:ln w="9525">
            <a:noFill/>
            <a:miter lim="800000"/>
            <a:headEnd/>
            <a:tailEnd/>
          </a:ln>
        </p:spPr>
        <p:txBody>
          <a:bodyPr wrap="none">
            <a:spAutoFit/>
          </a:bodyPr>
          <a:lstStyle/>
          <a:p>
            <a:r>
              <a:rPr lang="en-US" sz="1800">
                <a:solidFill>
                  <a:srgbClr val="FFFF99"/>
                </a:solidFill>
                <a:latin typeface="Courier New" pitchFamily="49" charset="0"/>
              </a:rPr>
              <a:t>&lt;array&gt;</a:t>
            </a:r>
          </a:p>
          <a:p>
            <a:r>
              <a:rPr lang="en-US" sz="1800">
                <a:latin typeface="Courier New" pitchFamily="49" charset="0"/>
              </a:rPr>
              <a:t>  </a:t>
            </a:r>
            <a:r>
              <a:rPr lang="en-US" sz="1800">
                <a:solidFill>
                  <a:srgbClr val="FF9933"/>
                </a:solidFill>
                <a:latin typeface="Courier New" pitchFamily="49" charset="0"/>
              </a:rPr>
              <a:t>&lt;data&gt;</a:t>
            </a:r>
          </a:p>
          <a:p>
            <a:r>
              <a:rPr lang="en-US" sz="1800">
                <a:latin typeface="Courier New" pitchFamily="49" charset="0"/>
              </a:rPr>
              <a:t>    &lt;value&gt; &lt;i4&gt; 42 &lt;/i4&gt; &lt;/value&gt;</a:t>
            </a:r>
          </a:p>
          <a:p>
            <a:r>
              <a:rPr lang="en-US" sz="1800">
                <a:latin typeface="Courier New" pitchFamily="49" charset="0"/>
              </a:rPr>
              <a:t>    &lt;value&gt; &lt;string&gt; Egypt &lt;/string&gt; &lt;/value&gt;</a:t>
            </a:r>
          </a:p>
          <a:p>
            <a:r>
              <a:rPr lang="en-US" sz="1800">
                <a:latin typeface="Courier New" pitchFamily="49" charset="0"/>
              </a:rPr>
              <a:t>    &lt;value&gt; &lt;boolean&gt; 0 &lt;/boolean&gt; &lt;/value&gt;</a:t>
            </a:r>
          </a:p>
          <a:p>
            <a:r>
              <a:rPr lang="en-US" sz="1800">
                <a:latin typeface="Courier New" pitchFamily="49" charset="0"/>
              </a:rPr>
              <a:t>    &lt;value&gt; &lt;i4&gt; -31 &lt;/i4&gt; &lt;/value&gt; </a:t>
            </a:r>
          </a:p>
          <a:p>
            <a:r>
              <a:rPr lang="en-US" sz="1800">
                <a:latin typeface="Courier New" pitchFamily="49" charset="0"/>
              </a:rPr>
              <a:t>  </a:t>
            </a:r>
            <a:r>
              <a:rPr lang="en-US" sz="1800">
                <a:solidFill>
                  <a:srgbClr val="FF9933"/>
                </a:solidFill>
                <a:latin typeface="Courier New" pitchFamily="49" charset="0"/>
              </a:rPr>
              <a:t>&lt;/data&gt;</a:t>
            </a:r>
          </a:p>
          <a:p>
            <a:r>
              <a:rPr lang="en-US" sz="1800">
                <a:solidFill>
                  <a:srgbClr val="FFFF99"/>
                </a:solidFill>
                <a:latin typeface="Courier New" pitchFamily="49" charset="0"/>
              </a:rPr>
              <a:t>&lt;/array&gt;</a:t>
            </a:r>
          </a:p>
        </p:txBody>
      </p:sp>
      <p:sp>
        <p:nvSpPr>
          <p:cNvPr id="83974" name="Text Box 5"/>
          <p:cNvSpPr txBox="1">
            <a:spLocks noChangeArrowheads="1"/>
          </p:cNvSpPr>
          <p:nvPr/>
        </p:nvSpPr>
        <p:spPr bwMode="auto">
          <a:xfrm>
            <a:off x="5286375" y="3617913"/>
            <a:ext cx="3392488" cy="1044575"/>
          </a:xfrm>
          <a:prstGeom prst="rect">
            <a:avLst/>
          </a:prstGeom>
          <a:solidFill>
            <a:srgbClr val="060252"/>
          </a:solidFill>
          <a:ln w="38100">
            <a:solidFill>
              <a:srgbClr val="FF9933"/>
            </a:solidFill>
            <a:miter lim="800000"/>
            <a:headEnd/>
            <a:tailEnd/>
          </a:ln>
        </p:spPr>
        <p:txBody>
          <a:bodyPr wrap="none">
            <a:spAutoFit/>
          </a:bodyPr>
          <a:lstStyle/>
          <a:p>
            <a:pPr eaLnBrk="1" hangingPunct="1"/>
            <a:r>
              <a:rPr lang="en-US" sz="2000" i="1">
                <a:solidFill>
                  <a:srgbClr val="FFFF99"/>
                </a:solidFill>
                <a:latin typeface="Times New Roman" pitchFamily="18" charset="0"/>
              </a:rPr>
              <a:t>arrays</a:t>
            </a:r>
            <a:r>
              <a:rPr lang="en-US" sz="2000" i="1">
                <a:solidFill>
                  <a:srgbClr val="FF9933"/>
                </a:solidFill>
                <a:latin typeface="Times New Roman" pitchFamily="18" charset="0"/>
              </a:rPr>
              <a:t> </a:t>
            </a:r>
            <a:r>
              <a:rPr lang="en-US" sz="2000" i="1">
                <a:latin typeface="Times New Roman" pitchFamily="18" charset="0"/>
              </a:rPr>
              <a:t>contain</a:t>
            </a:r>
            <a:r>
              <a:rPr lang="en-US" sz="2000" i="1">
                <a:solidFill>
                  <a:srgbClr val="FF9933"/>
                </a:solidFill>
                <a:latin typeface="Times New Roman" pitchFamily="18" charset="0"/>
              </a:rPr>
              <a:t> data,</a:t>
            </a:r>
          </a:p>
          <a:p>
            <a:pPr eaLnBrk="1" hangingPunct="1"/>
            <a:r>
              <a:rPr lang="en-US" sz="2000" i="1">
                <a:solidFill>
                  <a:srgbClr val="FF9933"/>
                </a:solidFill>
                <a:latin typeface="Times New Roman" pitchFamily="18" charset="0"/>
              </a:rPr>
              <a:t>data </a:t>
            </a:r>
            <a:r>
              <a:rPr lang="en-US" sz="2000" i="1">
                <a:latin typeface="Times New Roman" pitchFamily="18" charset="0"/>
              </a:rPr>
              <a:t>contains value(s),</a:t>
            </a:r>
          </a:p>
          <a:p>
            <a:pPr eaLnBrk="1" hangingPunct="1"/>
            <a:r>
              <a:rPr lang="en-US" sz="2000" i="1">
                <a:latin typeface="Times New Roman" pitchFamily="18" charset="0"/>
              </a:rPr>
              <a:t>array elements have no names</a:t>
            </a:r>
          </a:p>
        </p:txBody>
      </p:sp>
    </p:spTree>
  </p:cSld>
  <p:clrMapOvr>
    <a:masterClrMapping/>
  </p:clrMapOvr>
  <p:transition>
    <p:strips dir="rd"/>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2"/>
          <p:cNvSpPr>
            <a:spLocks noGrp="1"/>
          </p:cNvSpPr>
          <p:nvPr>
            <p:ph type="sldNum" sz="quarter" idx="10"/>
          </p:nvPr>
        </p:nvSpPr>
        <p:spPr>
          <a:noFill/>
        </p:spPr>
        <p:txBody>
          <a:bodyPr/>
          <a:lstStyle/>
          <a:p>
            <a:fld id="{FD3D24AE-61B6-445E-8335-C1B34AB7581E}" type="slidenum">
              <a:rPr lang="en-US"/>
              <a:pPr/>
              <a:t>81</a:t>
            </a:fld>
            <a:endParaRPr lang="en-US"/>
          </a:p>
        </p:txBody>
      </p:sp>
      <p:sp>
        <p:nvSpPr>
          <p:cNvPr id="592898" name="Rectangle 2"/>
          <p:cNvSpPr>
            <a:spLocks noGrp="1" noChangeArrowheads="1"/>
          </p:cNvSpPr>
          <p:nvPr>
            <p:ph type="title"/>
          </p:nvPr>
        </p:nvSpPr>
        <p:spPr/>
        <p:txBody>
          <a:bodyPr/>
          <a:lstStyle/>
          <a:p>
            <a:pPr>
              <a:defRPr/>
            </a:pPr>
            <a:r>
              <a:rPr lang="en-US" smtClean="0"/>
              <a:t>Response example</a:t>
            </a:r>
          </a:p>
        </p:txBody>
      </p:sp>
      <p:sp>
        <p:nvSpPr>
          <p:cNvPr id="592900" name="Text Box 4"/>
          <p:cNvSpPr txBox="1">
            <a:spLocks noChangeArrowheads="1"/>
          </p:cNvSpPr>
          <p:nvPr/>
        </p:nvSpPr>
        <p:spPr bwMode="auto">
          <a:xfrm>
            <a:off x="400050" y="1781175"/>
            <a:ext cx="7556500" cy="4211638"/>
          </a:xfrm>
          <a:prstGeom prst="rect">
            <a:avLst/>
          </a:prstGeom>
          <a:solidFill>
            <a:srgbClr val="002E8A"/>
          </a:solidFill>
          <a:ln w="9525">
            <a:noFill/>
            <a:miter lim="800000"/>
            <a:headEnd/>
            <a:tailEnd/>
          </a:ln>
          <a:effectLst/>
        </p:spPr>
        <p:txBody>
          <a:bodyPr wrap="none">
            <a:spAutoFit/>
          </a:bodyPr>
          <a:lstStyle/>
          <a:p>
            <a:pPr>
              <a:defRPr/>
            </a:pPr>
            <a:r>
              <a:rPr lang="en-US" sz="1800">
                <a:latin typeface="Courier New" pitchFamily="49" charset="0"/>
              </a:rPr>
              <a:t>HTTP/1.1 200 OK</a:t>
            </a:r>
          </a:p>
          <a:p>
            <a:pPr>
              <a:defRPr/>
            </a:pPr>
            <a:r>
              <a:rPr lang="en-US" sz="1800">
                <a:latin typeface="Courier New" pitchFamily="49" charset="0"/>
              </a:rPr>
              <a:t>Connection: close</a:t>
            </a:r>
          </a:p>
          <a:p>
            <a:pPr>
              <a:defRPr/>
            </a:pPr>
            <a:r>
              <a:rPr lang="en-US" sz="1800">
                <a:latin typeface="Courier New" pitchFamily="49" charset="0"/>
              </a:rPr>
              <a:t>Content-Length: 158</a:t>
            </a:r>
          </a:p>
          <a:p>
            <a:pPr>
              <a:defRPr/>
            </a:pPr>
            <a:r>
              <a:rPr lang="en-US" sz="1800">
                <a:latin typeface="Courier New" pitchFamily="49" charset="0"/>
              </a:rPr>
              <a:t>Content-Type: text/xml</a:t>
            </a:r>
          </a:p>
          <a:p>
            <a:pPr>
              <a:defRPr/>
            </a:pPr>
            <a:r>
              <a:rPr lang="en-US" sz="1800">
                <a:latin typeface="Courier New" pitchFamily="49" charset="0"/>
              </a:rPr>
              <a:t>Date: Fri, 17 Jul 1998 19:55:08 GMT </a:t>
            </a:r>
          </a:p>
          <a:p>
            <a:pPr>
              <a:defRPr/>
            </a:pPr>
            <a:r>
              <a:rPr lang="en-US" sz="1800">
                <a:latin typeface="Courier New" pitchFamily="49" charset="0"/>
              </a:rPr>
              <a:t>Server: UserLand Frontier/5.1.2-WinNT</a:t>
            </a:r>
          </a:p>
          <a:p>
            <a:pPr>
              <a:defRPr/>
            </a:pPr>
            <a:endParaRPr lang="en-US" sz="1800">
              <a:latin typeface="Courier New" pitchFamily="49" charset="0"/>
            </a:endParaRPr>
          </a:p>
          <a:p>
            <a:pPr>
              <a:defRPr/>
            </a:pPr>
            <a:r>
              <a:rPr lang="en-US" sz="1800">
                <a:latin typeface="Courier New" pitchFamily="49" charset="0"/>
              </a:rPr>
              <a:t>&lt;?xml version="1.0"?&gt; </a:t>
            </a:r>
          </a:p>
          <a:p>
            <a:pPr>
              <a:defRPr/>
            </a:pPr>
            <a:r>
              <a:rPr lang="en-US" sz="1800">
                <a:solidFill>
                  <a:srgbClr val="FFFF99"/>
                </a:solidFill>
                <a:latin typeface="Courier New" pitchFamily="49" charset="0"/>
              </a:rPr>
              <a:t>  &lt;methodResponse&gt; </a:t>
            </a:r>
          </a:p>
          <a:p>
            <a:pPr>
              <a:defRPr/>
            </a:pPr>
            <a:r>
              <a:rPr lang="en-US" sz="1800">
                <a:latin typeface="Courier New" pitchFamily="49" charset="0"/>
              </a:rPr>
              <a:t>    </a:t>
            </a:r>
            <a:r>
              <a:rPr lang="en-US" sz="1800">
                <a:solidFill>
                  <a:srgbClr val="FF9933"/>
                </a:solidFill>
                <a:latin typeface="Courier New" pitchFamily="49" charset="0"/>
              </a:rPr>
              <a:t>&lt;params&gt;</a:t>
            </a:r>
            <a:r>
              <a:rPr lang="en-US" sz="1800">
                <a:latin typeface="Courier New" pitchFamily="49" charset="0"/>
              </a:rPr>
              <a:t> </a:t>
            </a:r>
          </a:p>
          <a:p>
            <a:pPr>
              <a:defRPr/>
            </a:pPr>
            <a:r>
              <a:rPr lang="en-US" sz="1800">
                <a:latin typeface="Courier New" pitchFamily="49" charset="0"/>
              </a:rPr>
              <a:t>      </a:t>
            </a:r>
            <a:r>
              <a:rPr lang="en-US" sz="1800">
                <a:solidFill>
                  <a:srgbClr val="FF9933"/>
                </a:solidFill>
                <a:latin typeface="Courier New" pitchFamily="49" charset="0"/>
              </a:rPr>
              <a:t>&lt;param&gt;</a:t>
            </a:r>
            <a:r>
              <a:rPr lang="en-US" sz="1800">
                <a:latin typeface="Courier New" pitchFamily="49" charset="0"/>
              </a:rPr>
              <a:t> </a:t>
            </a:r>
          </a:p>
          <a:p>
            <a:pPr>
              <a:defRPr/>
            </a:pPr>
            <a:r>
              <a:rPr lang="en-US" sz="1800">
                <a:latin typeface="Courier New" pitchFamily="49" charset="0"/>
              </a:rPr>
              <a:t>        &lt;value&gt; &lt;string&gt;South Dakota&lt;/string&gt; &lt;/value&gt;</a:t>
            </a:r>
          </a:p>
          <a:p>
            <a:pPr>
              <a:defRPr/>
            </a:pPr>
            <a:r>
              <a:rPr lang="en-US" sz="1800">
                <a:latin typeface="Courier New" pitchFamily="49" charset="0"/>
              </a:rPr>
              <a:t>      </a:t>
            </a:r>
            <a:r>
              <a:rPr lang="en-US" sz="1800">
                <a:solidFill>
                  <a:srgbClr val="FF9933"/>
                </a:solidFill>
                <a:latin typeface="Courier New" pitchFamily="49" charset="0"/>
              </a:rPr>
              <a:t>&lt;/param&gt;</a:t>
            </a:r>
            <a:r>
              <a:rPr lang="en-US" sz="1800">
                <a:latin typeface="Courier New" pitchFamily="49" charset="0"/>
              </a:rPr>
              <a:t> </a:t>
            </a:r>
          </a:p>
          <a:p>
            <a:pPr>
              <a:defRPr/>
            </a:pPr>
            <a:r>
              <a:rPr lang="en-US" sz="1800">
                <a:latin typeface="Courier New" pitchFamily="49" charset="0"/>
              </a:rPr>
              <a:t>    </a:t>
            </a:r>
            <a:r>
              <a:rPr lang="en-US" sz="1800">
                <a:solidFill>
                  <a:srgbClr val="FF9933"/>
                </a:solidFill>
                <a:latin typeface="Courier New" pitchFamily="49" charset="0"/>
              </a:rPr>
              <a:t>&lt;/params&gt;</a:t>
            </a:r>
            <a:r>
              <a:rPr lang="en-US" sz="1800">
                <a:latin typeface="Courier New" pitchFamily="49" charset="0"/>
              </a:rPr>
              <a:t> </a:t>
            </a:r>
          </a:p>
          <a:p>
            <a:pPr>
              <a:defRPr/>
            </a:pPr>
            <a:r>
              <a:rPr lang="en-US" sz="1800">
                <a:solidFill>
                  <a:srgbClr val="FFFF99"/>
                </a:solidFill>
                <a:latin typeface="Courier New" pitchFamily="49" charset="0"/>
              </a:rPr>
              <a:t>  &lt;/methodResponse&gt; </a:t>
            </a:r>
            <a:endParaRPr lang="en-US" sz="1800">
              <a:effectLst>
                <a:outerShdw blurRad="38100" dist="38100" dir="2700000" algn="tl">
                  <a:srgbClr val="000000"/>
                </a:outerShdw>
              </a:effectLst>
              <a:latin typeface="Courier New" pitchFamily="49" charset="0"/>
            </a:endParaRPr>
          </a:p>
        </p:txBody>
      </p:sp>
    </p:spTree>
  </p:cSld>
  <p:clrMapOvr>
    <a:masterClrMapping/>
  </p:clrMapOvr>
  <p:transition>
    <p:strips dir="rd"/>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2"/>
          <p:cNvSpPr>
            <a:spLocks noGrp="1"/>
          </p:cNvSpPr>
          <p:nvPr>
            <p:ph type="sldNum" sz="quarter" idx="10"/>
          </p:nvPr>
        </p:nvSpPr>
        <p:spPr>
          <a:noFill/>
        </p:spPr>
        <p:txBody>
          <a:bodyPr/>
          <a:lstStyle/>
          <a:p>
            <a:fld id="{CBC5D2EB-A608-4B9F-A600-3CC42DBD34A6}" type="slidenum">
              <a:rPr lang="en-US"/>
              <a:pPr/>
              <a:t>82</a:t>
            </a:fld>
            <a:endParaRPr lang="en-US"/>
          </a:p>
        </p:txBody>
      </p:sp>
      <p:sp>
        <p:nvSpPr>
          <p:cNvPr id="593927" name="Text Box 7"/>
          <p:cNvSpPr txBox="1">
            <a:spLocks noChangeArrowheads="1"/>
          </p:cNvSpPr>
          <p:nvPr/>
        </p:nvSpPr>
        <p:spPr bwMode="auto">
          <a:xfrm>
            <a:off x="536575" y="1720850"/>
            <a:ext cx="8129588" cy="4492625"/>
          </a:xfrm>
          <a:prstGeom prst="rect">
            <a:avLst/>
          </a:prstGeom>
          <a:solidFill>
            <a:srgbClr val="002E8A"/>
          </a:solidFill>
          <a:ln w="9525">
            <a:noFill/>
            <a:miter lim="800000"/>
            <a:headEnd/>
            <a:tailEnd/>
          </a:ln>
          <a:effectLst/>
        </p:spPr>
        <p:txBody>
          <a:bodyPr wrap="none">
            <a:spAutoFit/>
          </a:bodyPr>
          <a:lstStyle/>
          <a:p>
            <a:pPr>
              <a:defRPr/>
            </a:pPr>
            <a:r>
              <a:rPr lang="en-US" sz="1600" i="1">
                <a:latin typeface="Courier New" pitchFamily="49" charset="0"/>
              </a:rPr>
              <a:t>[HTTP header …]</a:t>
            </a:r>
          </a:p>
          <a:p>
            <a:pPr>
              <a:defRPr/>
            </a:pPr>
            <a:r>
              <a:rPr lang="en-US" sz="1600">
                <a:latin typeface="Courier New" pitchFamily="49" charset="0"/>
              </a:rPr>
              <a:t>&lt;?xml version="1.0"?&gt; </a:t>
            </a:r>
          </a:p>
          <a:p>
            <a:pPr>
              <a:defRPr/>
            </a:pPr>
            <a:r>
              <a:rPr lang="en-US" sz="1600">
                <a:latin typeface="Courier New" pitchFamily="49" charset="0"/>
              </a:rPr>
              <a:t>  &lt;methodResponse&gt;</a:t>
            </a:r>
          </a:p>
          <a:p>
            <a:pPr>
              <a:defRPr/>
            </a:pPr>
            <a:r>
              <a:rPr lang="en-US" sz="1600">
                <a:solidFill>
                  <a:srgbClr val="FFFF99"/>
                </a:solidFill>
                <a:latin typeface="Courier New" pitchFamily="49" charset="0"/>
              </a:rPr>
              <a:t>    &lt;fault&gt; </a:t>
            </a:r>
          </a:p>
          <a:p>
            <a:pPr>
              <a:defRPr/>
            </a:pPr>
            <a:r>
              <a:rPr lang="en-US" sz="1600">
                <a:latin typeface="Courier New" pitchFamily="49" charset="0"/>
              </a:rPr>
              <a:t>      &lt;value&gt; </a:t>
            </a:r>
          </a:p>
          <a:p>
            <a:pPr>
              <a:defRPr/>
            </a:pPr>
            <a:r>
              <a:rPr lang="en-US" sz="1600">
                <a:latin typeface="Courier New" pitchFamily="49" charset="0"/>
              </a:rPr>
              <a:t>       </a:t>
            </a:r>
            <a:r>
              <a:rPr lang="en-US" sz="1600">
                <a:solidFill>
                  <a:srgbClr val="FF9933"/>
                </a:solidFill>
                <a:latin typeface="Courier New" pitchFamily="49" charset="0"/>
              </a:rPr>
              <a:t>&lt;struct&gt; </a:t>
            </a:r>
          </a:p>
          <a:p>
            <a:pPr>
              <a:defRPr/>
            </a:pPr>
            <a:r>
              <a:rPr lang="en-US" sz="1600">
                <a:solidFill>
                  <a:srgbClr val="FF9933"/>
                </a:solidFill>
                <a:latin typeface="Courier New" pitchFamily="49" charset="0"/>
              </a:rPr>
              <a:t>         &lt;member&gt; </a:t>
            </a:r>
          </a:p>
          <a:p>
            <a:pPr>
              <a:defRPr/>
            </a:pPr>
            <a:r>
              <a:rPr lang="en-US" sz="1600">
                <a:solidFill>
                  <a:srgbClr val="FF9933"/>
                </a:solidFill>
                <a:latin typeface="Courier New" pitchFamily="49" charset="0"/>
              </a:rPr>
              <a:t>           &lt;name&gt;</a:t>
            </a:r>
            <a:r>
              <a:rPr lang="en-US" sz="1600">
                <a:solidFill>
                  <a:srgbClr val="FFFF99"/>
                </a:solidFill>
                <a:latin typeface="Courier New" pitchFamily="49" charset="0"/>
              </a:rPr>
              <a:t>faultCode</a:t>
            </a:r>
            <a:r>
              <a:rPr lang="en-US" sz="1600">
                <a:solidFill>
                  <a:srgbClr val="FF9933"/>
                </a:solidFill>
                <a:latin typeface="Courier New" pitchFamily="49" charset="0"/>
              </a:rPr>
              <a:t>&lt;/name&gt;</a:t>
            </a:r>
          </a:p>
          <a:p>
            <a:pPr>
              <a:defRPr/>
            </a:pPr>
            <a:r>
              <a:rPr lang="en-US" sz="1600">
                <a:solidFill>
                  <a:srgbClr val="FF9933"/>
                </a:solidFill>
                <a:latin typeface="Courier New" pitchFamily="49" charset="0"/>
              </a:rPr>
              <a:t>           &lt;value&gt; &lt;int&gt;4&lt;/int&gt;&lt;/value&gt; </a:t>
            </a:r>
          </a:p>
          <a:p>
            <a:pPr>
              <a:defRPr/>
            </a:pPr>
            <a:r>
              <a:rPr lang="en-US" sz="1600">
                <a:solidFill>
                  <a:srgbClr val="FF9933"/>
                </a:solidFill>
                <a:latin typeface="Courier New" pitchFamily="49" charset="0"/>
              </a:rPr>
              <a:t>         &lt;/member&gt; </a:t>
            </a:r>
          </a:p>
          <a:p>
            <a:pPr>
              <a:defRPr/>
            </a:pPr>
            <a:r>
              <a:rPr lang="en-US" sz="1600">
                <a:solidFill>
                  <a:srgbClr val="FF9933"/>
                </a:solidFill>
                <a:latin typeface="Courier New" pitchFamily="49" charset="0"/>
              </a:rPr>
              <a:t>         &lt;member&gt; </a:t>
            </a:r>
          </a:p>
          <a:p>
            <a:pPr>
              <a:defRPr/>
            </a:pPr>
            <a:r>
              <a:rPr lang="en-US" sz="1600">
                <a:solidFill>
                  <a:srgbClr val="FF9933"/>
                </a:solidFill>
                <a:latin typeface="Courier New" pitchFamily="49" charset="0"/>
              </a:rPr>
              <a:t>            &lt;name&gt;</a:t>
            </a:r>
            <a:r>
              <a:rPr lang="en-US" sz="1600">
                <a:solidFill>
                  <a:srgbClr val="FFFF99"/>
                </a:solidFill>
                <a:latin typeface="Courier New" pitchFamily="49" charset="0"/>
              </a:rPr>
              <a:t>faultString</a:t>
            </a:r>
            <a:r>
              <a:rPr lang="en-US" sz="1600">
                <a:solidFill>
                  <a:srgbClr val="FF9933"/>
                </a:solidFill>
                <a:latin typeface="Courier New" pitchFamily="49" charset="0"/>
              </a:rPr>
              <a:t>&lt;/name&gt;</a:t>
            </a:r>
          </a:p>
          <a:p>
            <a:pPr>
              <a:defRPr/>
            </a:pPr>
            <a:r>
              <a:rPr lang="en-US" sz="1600">
                <a:solidFill>
                  <a:srgbClr val="FF9933"/>
                </a:solidFill>
                <a:latin typeface="Courier New" pitchFamily="49" charset="0"/>
              </a:rPr>
              <a:t>            &lt;value&gt;&lt;string&gt;Too many parameters.&lt;/string&gt;&lt;/value&gt; </a:t>
            </a:r>
          </a:p>
          <a:p>
            <a:pPr>
              <a:defRPr/>
            </a:pPr>
            <a:r>
              <a:rPr lang="en-US" sz="1600">
                <a:solidFill>
                  <a:srgbClr val="FF9933"/>
                </a:solidFill>
                <a:latin typeface="Courier New" pitchFamily="49" charset="0"/>
              </a:rPr>
              <a:t>         &lt;/member&gt; </a:t>
            </a:r>
          </a:p>
          <a:p>
            <a:pPr>
              <a:defRPr/>
            </a:pPr>
            <a:r>
              <a:rPr lang="en-US" sz="1600">
                <a:solidFill>
                  <a:srgbClr val="FF9933"/>
                </a:solidFill>
                <a:latin typeface="Courier New" pitchFamily="49" charset="0"/>
              </a:rPr>
              <a:t>       &lt;/struct&gt;</a:t>
            </a:r>
            <a:r>
              <a:rPr lang="en-US" sz="1600">
                <a:latin typeface="Courier New" pitchFamily="49" charset="0"/>
              </a:rPr>
              <a:t> </a:t>
            </a:r>
          </a:p>
          <a:p>
            <a:pPr>
              <a:defRPr/>
            </a:pPr>
            <a:r>
              <a:rPr lang="en-US" sz="1600">
                <a:latin typeface="Courier New" pitchFamily="49" charset="0"/>
              </a:rPr>
              <a:t>     &lt;/value&gt; </a:t>
            </a:r>
          </a:p>
          <a:p>
            <a:pPr>
              <a:defRPr/>
            </a:pPr>
            <a:r>
              <a:rPr lang="en-US" sz="1600">
                <a:latin typeface="Courier New" pitchFamily="49" charset="0"/>
              </a:rPr>
              <a:t>   </a:t>
            </a:r>
            <a:r>
              <a:rPr lang="en-US" sz="1600">
                <a:solidFill>
                  <a:srgbClr val="FFFF99"/>
                </a:solidFill>
                <a:latin typeface="Courier New" pitchFamily="49" charset="0"/>
              </a:rPr>
              <a:t>&lt;/fault&gt;</a:t>
            </a:r>
            <a:r>
              <a:rPr lang="en-US" sz="1600">
                <a:latin typeface="Courier New" pitchFamily="49" charset="0"/>
              </a:rPr>
              <a:t> </a:t>
            </a:r>
          </a:p>
          <a:p>
            <a:pPr>
              <a:defRPr/>
            </a:pPr>
            <a:r>
              <a:rPr lang="en-US" sz="1600">
                <a:latin typeface="Courier New" pitchFamily="49" charset="0"/>
              </a:rPr>
              <a:t> &lt;/methodResponse&gt;</a:t>
            </a:r>
            <a:r>
              <a:rPr lang="en-US" sz="1600">
                <a:effectLst>
                  <a:outerShdw blurRad="38100" dist="38100" dir="2700000" algn="tl">
                    <a:srgbClr val="000000"/>
                  </a:outerShdw>
                </a:effectLst>
                <a:latin typeface="Courier New" pitchFamily="49" charset="0"/>
              </a:rPr>
              <a:t> </a:t>
            </a:r>
          </a:p>
        </p:txBody>
      </p:sp>
      <p:sp>
        <p:nvSpPr>
          <p:cNvPr id="593922" name="Rectangle 2"/>
          <p:cNvSpPr>
            <a:spLocks noGrp="1" noChangeArrowheads="1"/>
          </p:cNvSpPr>
          <p:nvPr>
            <p:ph type="title"/>
          </p:nvPr>
        </p:nvSpPr>
        <p:spPr/>
        <p:txBody>
          <a:bodyPr/>
          <a:lstStyle/>
          <a:p>
            <a:pPr>
              <a:defRPr/>
            </a:pPr>
            <a:r>
              <a:rPr lang="en-US" smtClean="0"/>
              <a:t>Fault-Response example</a:t>
            </a:r>
          </a:p>
        </p:txBody>
      </p:sp>
      <p:sp>
        <p:nvSpPr>
          <p:cNvPr id="86021" name="Text Box 4"/>
          <p:cNvSpPr txBox="1">
            <a:spLocks noChangeArrowheads="1"/>
          </p:cNvSpPr>
          <p:nvPr/>
        </p:nvSpPr>
        <p:spPr bwMode="auto">
          <a:xfrm>
            <a:off x="4648200" y="1828800"/>
            <a:ext cx="184150" cy="457200"/>
          </a:xfrm>
          <a:prstGeom prst="rect">
            <a:avLst/>
          </a:prstGeom>
          <a:noFill/>
          <a:ln w="9525">
            <a:noFill/>
            <a:miter lim="800000"/>
            <a:headEnd/>
            <a:tailEnd/>
          </a:ln>
        </p:spPr>
        <p:txBody>
          <a:bodyPr wrap="none">
            <a:spAutoFit/>
          </a:bodyPr>
          <a:lstStyle/>
          <a:p>
            <a:pPr eaLnBrk="1" hangingPunct="1"/>
            <a:endParaRPr lang="en-US" sz="2400" b="0">
              <a:latin typeface="Times New Roman" pitchFamily="18" charset="0"/>
            </a:endParaRPr>
          </a:p>
        </p:txBody>
      </p:sp>
      <p:sp>
        <p:nvSpPr>
          <p:cNvPr id="86022" name="Text Box 5"/>
          <p:cNvSpPr txBox="1">
            <a:spLocks noChangeArrowheads="1"/>
          </p:cNvSpPr>
          <p:nvPr/>
        </p:nvSpPr>
        <p:spPr bwMode="auto">
          <a:xfrm>
            <a:off x="4632325" y="1870075"/>
            <a:ext cx="184150" cy="457200"/>
          </a:xfrm>
          <a:prstGeom prst="rect">
            <a:avLst/>
          </a:prstGeom>
          <a:noFill/>
          <a:ln w="9525">
            <a:noFill/>
            <a:miter lim="800000"/>
            <a:headEnd/>
            <a:tailEnd/>
          </a:ln>
        </p:spPr>
        <p:txBody>
          <a:bodyPr wrap="none">
            <a:spAutoFit/>
          </a:bodyPr>
          <a:lstStyle/>
          <a:p>
            <a:pPr eaLnBrk="1" hangingPunct="1"/>
            <a:endParaRPr lang="en-US" sz="2400" b="0">
              <a:latin typeface="Times New Roman" pitchFamily="18" charset="0"/>
            </a:endParaRPr>
          </a:p>
        </p:txBody>
      </p:sp>
      <p:sp>
        <p:nvSpPr>
          <p:cNvPr id="86023" name="Text Box 6"/>
          <p:cNvSpPr txBox="1">
            <a:spLocks noChangeArrowheads="1"/>
          </p:cNvSpPr>
          <p:nvPr/>
        </p:nvSpPr>
        <p:spPr bwMode="auto">
          <a:xfrm>
            <a:off x="4479925" y="1898650"/>
            <a:ext cx="4449763" cy="1349375"/>
          </a:xfrm>
          <a:prstGeom prst="rect">
            <a:avLst/>
          </a:prstGeom>
          <a:solidFill>
            <a:srgbClr val="060252"/>
          </a:solidFill>
          <a:ln w="38100">
            <a:solidFill>
              <a:srgbClr val="FF9933"/>
            </a:solidFill>
            <a:miter lim="800000"/>
            <a:headEnd/>
            <a:tailEnd/>
          </a:ln>
        </p:spPr>
        <p:txBody>
          <a:bodyPr wrap="none">
            <a:spAutoFit/>
          </a:bodyPr>
          <a:lstStyle/>
          <a:p>
            <a:pPr eaLnBrk="1" hangingPunct="1"/>
            <a:r>
              <a:rPr lang="en-US" sz="2000" i="1">
                <a:solidFill>
                  <a:srgbClr val="FFFF99"/>
                </a:solidFill>
                <a:latin typeface="Times New Roman" pitchFamily="18" charset="0"/>
              </a:rPr>
              <a:t>fault</a:t>
            </a:r>
            <a:r>
              <a:rPr lang="en-US" sz="2000" i="1">
                <a:solidFill>
                  <a:srgbClr val="FF9933"/>
                </a:solidFill>
                <a:latin typeface="Times New Roman" pitchFamily="18" charset="0"/>
              </a:rPr>
              <a:t> </a:t>
            </a:r>
            <a:r>
              <a:rPr lang="en-US" sz="2000" i="1">
                <a:latin typeface="Times New Roman" pitchFamily="18" charset="0"/>
              </a:rPr>
              <a:t>contains a </a:t>
            </a:r>
            <a:r>
              <a:rPr lang="en-US" sz="2000" i="1">
                <a:solidFill>
                  <a:srgbClr val="FF9933"/>
                </a:solidFill>
                <a:latin typeface="Times New Roman" pitchFamily="18" charset="0"/>
              </a:rPr>
              <a:t>value</a:t>
            </a:r>
            <a:r>
              <a:rPr lang="en-US" sz="2000" i="1">
                <a:latin typeface="Times New Roman" pitchFamily="18" charset="0"/>
              </a:rPr>
              <a:t>, which is a </a:t>
            </a:r>
            <a:r>
              <a:rPr lang="en-US" sz="2000" i="1">
                <a:solidFill>
                  <a:srgbClr val="FF9933"/>
                </a:solidFill>
                <a:latin typeface="Times New Roman" pitchFamily="18" charset="0"/>
              </a:rPr>
              <a:t>struct </a:t>
            </a:r>
          </a:p>
          <a:p>
            <a:pPr eaLnBrk="1" hangingPunct="1"/>
            <a:r>
              <a:rPr lang="en-US" sz="2000" i="1">
                <a:latin typeface="Times New Roman" pitchFamily="18" charset="0"/>
              </a:rPr>
              <a:t>with two elements: </a:t>
            </a:r>
          </a:p>
          <a:p>
            <a:pPr eaLnBrk="1" hangingPunct="1"/>
            <a:r>
              <a:rPr lang="en-US" sz="2000" i="1">
                <a:latin typeface="Times New Roman" pitchFamily="18" charset="0"/>
              </a:rPr>
              <a:t> - one </a:t>
            </a:r>
            <a:r>
              <a:rPr lang="en-US" sz="2000" i="1">
                <a:solidFill>
                  <a:srgbClr val="FFFF99"/>
                </a:solidFill>
                <a:latin typeface="Times New Roman" pitchFamily="18" charset="0"/>
              </a:rPr>
              <a:t>int</a:t>
            </a:r>
            <a:r>
              <a:rPr lang="en-US" sz="2000" i="1">
                <a:latin typeface="Times New Roman" pitchFamily="18" charset="0"/>
              </a:rPr>
              <a:t> member named </a:t>
            </a:r>
            <a:r>
              <a:rPr lang="en-US" sz="2000" i="1">
                <a:solidFill>
                  <a:srgbClr val="FFFF99"/>
                </a:solidFill>
                <a:latin typeface="Times New Roman" pitchFamily="18" charset="0"/>
              </a:rPr>
              <a:t>faultCode</a:t>
            </a:r>
            <a:r>
              <a:rPr lang="en-US" sz="2000" i="1">
                <a:latin typeface="Times New Roman" pitchFamily="18" charset="0"/>
              </a:rPr>
              <a:t> and </a:t>
            </a:r>
          </a:p>
          <a:p>
            <a:pPr eaLnBrk="1" hangingPunct="1"/>
            <a:r>
              <a:rPr lang="en-US" sz="2000" i="1">
                <a:latin typeface="Times New Roman" pitchFamily="18" charset="0"/>
              </a:rPr>
              <a:t>- one </a:t>
            </a:r>
            <a:r>
              <a:rPr lang="en-US" sz="2000" i="1">
                <a:solidFill>
                  <a:srgbClr val="FFFF99"/>
                </a:solidFill>
                <a:latin typeface="Times New Roman" pitchFamily="18" charset="0"/>
              </a:rPr>
              <a:t>string</a:t>
            </a:r>
            <a:r>
              <a:rPr lang="en-US" sz="2000" i="1">
                <a:latin typeface="Times New Roman" pitchFamily="18" charset="0"/>
              </a:rPr>
              <a:t> member named </a:t>
            </a:r>
            <a:r>
              <a:rPr lang="en-US" sz="2000" i="1">
                <a:solidFill>
                  <a:srgbClr val="FFFF99"/>
                </a:solidFill>
                <a:latin typeface="Times New Roman" pitchFamily="18" charset="0"/>
              </a:rPr>
              <a:t>faultString</a:t>
            </a:r>
          </a:p>
        </p:txBody>
      </p:sp>
    </p:spTree>
  </p:cSld>
  <p:clrMapOvr>
    <a:masterClrMapping/>
  </p:clrMapOvr>
  <p:transition>
    <p:strips dir="rd"/>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3"/>
          <p:cNvSpPr>
            <a:spLocks noGrp="1"/>
          </p:cNvSpPr>
          <p:nvPr>
            <p:ph type="sldNum" sz="quarter" idx="10"/>
          </p:nvPr>
        </p:nvSpPr>
        <p:spPr>
          <a:noFill/>
        </p:spPr>
        <p:txBody>
          <a:bodyPr/>
          <a:lstStyle/>
          <a:p>
            <a:fld id="{050CE710-AAC6-4E0E-AC96-B49D39EA6521}" type="slidenum">
              <a:rPr lang="en-US"/>
              <a:pPr/>
              <a:t>83</a:t>
            </a:fld>
            <a:endParaRPr lang="en-US"/>
          </a:p>
        </p:txBody>
      </p:sp>
      <p:sp>
        <p:nvSpPr>
          <p:cNvPr id="594948" name="Rectangle 4"/>
          <p:cNvSpPr>
            <a:spLocks noGrp="1" noChangeArrowheads="1"/>
          </p:cNvSpPr>
          <p:nvPr>
            <p:ph type="title"/>
          </p:nvPr>
        </p:nvSpPr>
        <p:spPr/>
        <p:txBody>
          <a:bodyPr/>
          <a:lstStyle/>
          <a:p>
            <a:pPr>
              <a:defRPr/>
            </a:pPr>
            <a:r>
              <a:rPr lang="en-US" smtClean="0"/>
              <a:t>XML-RPC extensions</a:t>
            </a:r>
          </a:p>
        </p:txBody>
      </p:sp>
      <p:sp>
        <p:nvSpPr>
          <p:cNvPr id="87044" name="Rectangle 5"/>
          <p:cNvSpPr>
            <a:spLocks noGrp="1" noChangeArrowheads="1"/>
          </p:cNvSpPr>
          <p:nvPr>
            <p:ph type="body" idx="1"/>
          </p:nvPr>
        </p:nvSpPr>
        <p:spPr/>
        <p:txBody>
          <a:bodyPr/>
          <a:lstStyle/>
          <a:p>
            <a:r>
              <a:rPr lang="en-US" smtClean="0"/>
              <a:t>Multicall</a:t>
            </a:r>
          </a:p>
          <a:p>
            <a:pPr lvl="1"/>
            <a:r>
              <a:rPr lang="en-US" smtClean="0"/>
              <a:t>Problem with HTTP round-trip times (latency)</a:t>
            </a:r>
          </a:p>
          <a:p>
            <a:pPr lvl="1"/>
            <a:r>
              <a:rPr lang="en-US" smtClean="0"/>
              <a:t>Solution: group requests/responses in arrays and use only one call (“boxcarring”) </a:t>
            </a:r>
          </a:p>
          <a:p>
            <a:r>
              <a:rPr lang="en-US" smtClean="0"/>
              <a:t>Server side introspection</a:t>
            </a:r>
          </a:p>
          <a:p>
            <a:pPr lvl="1"/>
            <a:r>
              <a:rPr lang="en-US" smtClean="0"/>
              <a:t>system.listMethods</a:t>
            </a:r>
          </a:p>
          <a:p>
            <a:pPr lvl="1"/>
            <a:r>
              <a:rPr lang="en-US" smtClean="0"/>
              <a:t>system.methodSignature</a:t>
            </a:r>
          </a:p>
          <a:p>
            <a:pPr lvl="1"/>
            <a:r>
              <a:rPr lang="en-US" smtClean="0"/>
              <a:t>system.methodHelp</a:t>
            </a:r>
          </a:p>
        </p:txBody>
      </p:sp>
    </p:spTree>
  </p:cSld>
  <p:clrMapOvr>
    <a:masterClrMapping/>
  </p:clrMapOvr>
  <p:transition>
    <p:strips dir="rd"/>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3"/>
          <p:cNvSpPr>
            <a:spLocks noGrp="1"/>
          </p:cNvSpPr>
          <p:nvPr>
            <p:ph type="sldNum" sz="quarter" idx="10"/>
          </p:nvPr>
        </p:nvSpPr>
        <p:spPr>
          <a:noFill/>
        </p:spPr>
        <p:txBody>
          <a:bodyPr/>
          <a:lstStyle/>
          <a:p>
            <a:fld id="{9FF791E4-848A-46D4-91E7-458BC01FF996}" type="slidenum">
              <a:rPr lang="en-US"/>
              <a:pPr/>
              <a:t>84</a:t>
            </a:fld>
            <a:endParaRPr lang="en-US"/>
          </a:p>
        </p:txBody>
      </p:sp>
      <p:sp>
        <p:nvSpPr>
          <p:cNvPr id="595972" name="Rectangle 4"/>
          <p:cNvSpPr>
            <a:spLocks noGrp="1" noChangeArrowheads="1"/>
          </p:cNvSpPr>
          <p:nvPr>
            <p:ph type="title"/>
          </p:nvPr>
        </p:nvSpPr>
        <p:spPr/>
        <p:txBody>
          <a:bodyPr/>
          <a:lstStyle/>
          <a:p>
            <a:pPr>
              <a:defRPr/>
            </a:pPr>
            <a:r>
              <a:rPr lang="en-US" smtClean="0"/>
              <a:t>SOAP</a:t>
            </a:r>
          </a:p>
        </p:txBody>
      </p:sp>
      <p:sp>
        <p:nvSpPr>
          <p:cNvPr id="88068" name="Rectangle 5"/>
          <p:cNvSpPr>
            <a:spLocks noGrp="1" noChangeArrowheads="1"/>
          </p:cNvSpPr>
          <p:nvPr>
            <p:ph type="body" idx="1"/>
          </p:nvPr>
        </p:nvSpPr>
        <p:spPr/>
        <p:txBody>
          <a:bodyPr/>
          <a:lstStyle/>
          <a:p>
            <a:r>
              <a:rPr lang="en-US" smtClean="0"/>
              <a:t>Simple Object Access Protocol</a:t>
            </a:r>
          </a:p>
          <a:p>
            <a:r>
              <a:rPr lang="en-US" smtClean="0"/>
              <a:t>Developed in parallel to XML-RPC</a:t>
            </a:r>
          </a:p>
          <a:p>
            <a:pPr lvl="1"/>
            <a:r>
              <a:rPr lang="en-US" smtClean="0"/>
              <a:t>Started by UserLand and Microsoft developers (1998)</a:t>
            </a:r>
          </a:p>
          <a:p>
            <a:pPr lvl="1"/>
            <a:r>
              <a:rPr lang="en-US" smtClean="0"/>
              <a:t>Now mainly Microsoft and IBM, endorsed by w3c</a:t>
            </a:r>
          </a:p>
          <a:p>
            <a:pPr lvl="1"/>
            <a:r>
              <a:rPr lang="en-US" smtClean="0"/>
              <a:t>Specifications: </a:t>
            </a:r>
            <a:r>
              <a:rPr lang="en-US" smtClean="0">
                <a:hlinkClick r:id="rId2"/>
              </a:rPr>
              <a:t>http://www.w3.org/TR/soap/</a:t>
            </a:r>
            <a:r>
              <a:rPr lang="en-US" smtClean="0"/>
              <a:t> </a:t>
            </a:r>
          </a:p>
          <a:p>
            <a:r>
              <a:rPr lang="en-US" smtClean="0"/>
              <a:t>SOAP vs. XML-RPC</a:t>
            </a:r>
          </a:p>
          <a:p>
            <a:pPr lvl="1"/>
            <a:r>
              <a:rPr lang="en-US" smtClean="0"/>
              <a:t>User defined data types</a:t>
            </a:r>
          </a:p>
          <a:p>
            <a:pPr lvl="1"/>
            <a:r>
              <a:rPr lang="en-US" smtClean="0"/>
              <a:t>Able to specify the recipient</a:t>
            </a:r>
          </a:p>
          <a:p>
            <a:pPr lvl="1"/>
            <a:r>
              <a:rPr lang="en-US" smtClean="0"/>
              <a:t>Message specific processing control</a:t>
            </a:r>
          </a:p>
        </p:txBody>
      </p:sp>
    </p:spTree>
  </p:cSld>
  <p:clrMapOvr>
    <a:masterClrMapping/>
  </p:clrMapOvr>
  <p:transition>
    <p:strips dir="rd"/>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3"/>
          <p:cNvSpPr>
            <a:spLocks noGrp="1"/>
          </p:cNvSpPr>
          <p:nvPr>
            <p:ph type="sldNum" sz="quarter" idx="10"/>
          </p:nvPr>
        </p:nvSpPr>
        <p:spPr>
          <a:noFill/>
        </p:spPr>
        <p:txBody>
          <a:bodyPr/>
          <a:lstStyle/>
          <a:p>
            <a:fld id="{530067F4-5359-4710-B407-EC831F575B2C}" type="slidenum">
              <a:rPr lang="en-US"/>
              <a:pPr/>
              <a:t>85</a:t>
            </a:fld>
            <a:endParaRPr lang="en-US"/>
          </a:p>
        </p:txBody>
      </p:sp>
      <p:sp>
        <p:nvSpPr>
          <p:cNvPr id="679942" name="Rectangle 6"/>
          <p:cNvSpPr>
            <a:spLocks noGrp="1" noChangeArrowheads="1"/>
          </p:cNvSpPr>
          <p:nvPr>
            <p:ph type="title"/>
          </p:nvPr>
        </p:nvSpPr>
        <p:spPr/>
        <p:txBody>
          <a:bodyPr/>
          <a:lstStyle/>
          <a:p>
            <a:pPr>
              <a:defRPr/>
            </a:pPr>
            <a:r>
              <a:rPr lang="en-US" smtClean="0"/>
              <a:t>Soap namespaces</a:t>
            </a:r>
          </a:p>
        </p:txBody>
      </p:sp>
      <p:sp>
        <p:nvSpPr>
          <p:cNvPr id="89092" name="Rectangle 7"/>
          <p:cNvSpPr>
            <a:spLocks noGrp="1" noChangeArrowheads="1"/>
          </p:cNvSpPr>
          <p:nvPr>
            <p:ph type="body" idx="1"/>
          </p:nvPr>
        </p:nvSpPr>
        <p:spPr/>
        <p:txBody>
          <a:bodyPr/>
          <a:lstStyle/>
          <a:p>
            <a:pPr>
              <a:lnSpc>
                <a:spcPct val="80000"/>
              </a:lnSpc>
            </a:pPr>
            <a:r>
              <a:rPr lang="en-US" sz="2400" smtClean="0"/>
              <a:t>Extensive use of namespaces and attribute specification tags in almost every element of a message</a:t>
            </a:r>
          </a:p>
          <a:p>
            <a:pPr>
              <a:lnSpc>
                <a:spcPct val="80000"/>
              </a:lnSpc>
            </a:pPr>
            <a:r>
              <a:rPr lang="en-US" sz="2400" smtClean="0"/>
              <a:t>env (Envelope)</a:t>
            </a:r>
          </a:p>
          <a:p>
            <a:pPr lvl="1">
              <a:lnSpc>
                <a:spcPct val="80000"/>
              </a:lnSpc>
            </a:pPr>
            <a:r>
              <a:rPr lang="en-US" sz="1800" smtClean="0">
                <a:hlinkClick r:id="rId2"/>
              </a:rPr>
              <a:t>http://www.w3.org/2003/05/soap-envelope</a:t>
            </a:r>
            <a:r>
              <a:rPr lang="en-US" sz="1800" smtClean="0"/>
              <a:t> </a:t>
            </a:r>
          </a:p>
          <a:p>
            <a:pPr>
              <a:lnSpc>
                <a:spcPct val="80000"/>
              </a:lnSpc>
            </a:pPr>
            <a:r>
              <a:rPr lang="en-US" sz="2400" smtClean="0"/>
              <a:t>enc (Encoding)</a:t>
            </a:r>
          </a:p>
          <a:p>
            <a:pPr lvl="1">
              <a:lnSpc>
                <a:spcPct val="80000"/>
              </a:lnSpc>
            </a:pPr>
            <a:r>
              <a:rPr lang="en-US" sz="1800" smtClean="0">
                <a:hlinkClick r:id="rId3"/>
              </a:rPr>
              <a:t>http://www.w3.org/2003/05/soap-encoding</a:t>
            </a:r>
            <a:r>
              <a:rPr lang="en-US" sz="1800" smtClean="0"/>
              <a:t> </a:t>
            </a:r>
          </a:p>
          <a:p>
            <a:pPr>
              <a:lnSpc>
                <a:spcPct val="80000"/>
              </a:lnSpc>
            </a:pPr>
            <a:r>
              <a:rPr lang="en-US" sz="2400" smtClean="0"/>
              <a:t>rpc (Remote Procedure Call)</a:t>
            </a:r>
          </a:p>
          <a:p>
            <a:pPr lvl="1">
              <a:lnSpc>
                <a:spcPct val="80000"/>
              </a:lnSpc>
            </a:pPr>
            <a:r>
              <a:rPr lang="en-US" sz="1800" smtClean="0">
                <a:hlinkClick r:id="rId4"/>
              </a:rPr>
              <a:t>http://www.w3.org/2003/05/soap-rp</a:t>
            </a:r>
            <a:r>
              <a:rPr lang="en-US" sz="1800" smtClean="0"/>
              <a:t> </a:t>
            </a:r>
          </a:p>
          <a:p>
            <a:pPr>
              <a:lnSpc>
                <a:spcPct val="80000"/>
              </a:lnSpc>
            </a:pPr>
            <a:r>
              <a:rPr lang="en-US" sz="2400" smtClean="0"/>
              <a:t>xs (XML Schema specifications)</a:t>
            </a:r>
          </a:p>
          <a:p>
            <a:pPr lvl="1">
              <a:lnSpc>
                <a:spcPct val="80000"/>
              </a:lnSpc>
            </a:pPr>
            <a:r>
              <a:rPr lang="en-US" sz="1800" smtClean="0">
                <a:hlinkClick r:id="rId5"/>
              </a:rPr>
              <a:t>http://www.w3.org/2001/XMLSchema</a:t>
            </a:r>
            <a:r>
              <a:rPr lang="en-US" sz="1800" smtClean="0"/>
              <a:t> </a:t>
            </a:r>
          </a:p>
          <a:p>
            <a:pPr>
              <a:lnSpc>
                <a:spcPct val="80000"/>
              </a:lnSpc>
            </a:pPr>
            <a:r>
              <a:rPr lang="en-US" sz="2400" smtClean="0"/>
              <a:t>xsi (XML Schema instances specifications)</a:t>
            </a:r>
          </a:p>
          <a:p>
            <a:pPr lvl="1">
              <a:lnSpc>
                <a:spcPct val="80000"/>
              </a:lnSpc>
            </a:pPr>
            <a:r>
              <a:rPr lang="en-US" sz="1800" smtClean="0">
                <a:hlinkClick r:id="rId6"/>
              </a:rPr>
              <a:t>http://www.w3.org/2001/XMLSchema-instance</a:t>
            </a:r>
            <a:r>
              <a:rPr lang="en-US" sz="1800" smtClean="0"/>
              <a:t> </a:t>
            </a:r>
          </a:p>
        </p:txBody>
      </p:sp>
    </p:spTree>
  </p:cSld>
  <p:clrMapOvr>
    <a:masterClrMapping/>
  </p:clrMapOvr>
  <p:transition>
    <p:strips dir="rd"/>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4"/>
          <p:cNvSpPr>
            <a:spLocks noGrp="1"/>
          </p:cNvSpPr>
          <p:nvPr>
            <p:ph type="sldNum" sz="quarter" idx="10"/>
          </p:nvPr>
        </p:nvSpPr>
        <p:spPr>
          <a:noFill/>
        </p:spPr>
        <p:txBody>
          <a:bodyPr/>
          <a:lstStyle/>
          <a:p>
            <a:fld id="{81923839-F363-4001-BA28-C535D80A7A16}" type="slidenum">
              <a:rPr lang="en-US"/>
              <a:pPr/>
              <a:t>86</a:t>
            </a:fld>
            <a:endParaRPr lang="en-US"/>
          </a:p>
        </p:txBody>
      </p:sp>
      <p:sp>
        <p:nvSpPr>
          <p:cNvPr id="683023" name="Rectangle 15"/>
          <p:cNvSpPr>
            <a:spLocks noChangeArrowheads="1"/>
          </p:cNvSpPr>
          <p:nvPr/>
        </p:nvSpPr>
        <p:spPr bwMode="auto">
          <a:xfrm>
            <a:off x="5703888" y="1671638"/>
            <a:ext cx="2908300" cy="4041775"/>
          </a:xfrm>
          <a:prstGeom prst="rect">
            <a:avLst/>
          </a:prstGeom>
          <a:solidFill>
            <a:srgbClr val="FFFF99"/>
          </a:solidFill>
          <a:ln w="9525" algn="ctr">
            <a:noFill/>
            <a:miter lim="800000"/>
            <a:headEnd/>
            <a:tailEnd/>
          </a:ln>
          <a:effectLst/>
        </p:spPr>
        <p:txBody>
          <a:bodyPr wrap="none"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683010" name="Rectangle 2"/>
          <p:cNvSpPr>
            <a:spLocks noGrp="1" noChangeArrowheads="1"/>
          </p:cNvSpPr>
          <p:nvPr>
            <p:ph type="title"/>
          </p:nvPr>
        </p:nvSpPr>
        <p:spPr/>
        <p:txBody>
          <a:bodyPr/>
          <a:lstStyle/>
          <a:p>
            <a:pPr>
              <a:defRPr/>
            </a:pPr>
            <a:r>
              <a:rPr lang="en-US" smtClean="0"/>
              <a:t>SOAP envelope</a:t>
            </a:r>
          </a:p>
        </p:txBody>
      </p:sp>
      <p:sp>
        <p:nvSpPr>
          <p:cNvPr id="90117" name="Rectangle 3"/>
          <p:cNvSpPr>
            <a:spLocks noGrp="1" noChangeArrowheads="1"/>
          </p:cNvSpPr>
          <p:nvPr>
            <p:ph type="body" sz="half" idx="1"/>
          </p:nvPr>
        </p:nvSpPr>
        <p:spPr>
          <a:xfrm>
            <a:off x="685800" y="1598613"/>
            <a:ext cx="4419600" cy="4441825"/>
          </a:xfrm>
        </p:spPr>
        <p:txBody>
          <a:bodyPr/>
          <a:lstStyle/>
          <a:p>
            <a:pPr>
              <a:lnSpc>
                <a:spcPct val="90000"/>
              </a:lnSpc>
            </a:pPr>
            <a:r>
              <a:rPr lang="en-US" sz="2400" smtClean="0"/>
              <a:t>Header</a:t>
            </a:r>
          </a:p>
          <a:p>
            <a:pPr lvl="1">
              <a:lnSpc>
                <a:spcPct val="90000"/>
              </a:lnSpc>
            </a:pPr>
            <a:r>
              <a:rPr lang="en-US" sz="1800" smtClean="0"/>
              <a:t>Optional</a:t>
            </a:r>
          </a:p>
          <a:p>
            <a:pPr lvl="1">
              <a:lnSpc>
                <a:spcPct val="90000"/>
              </a:lnSpc>
            </a:pPr>
            <a:r>
              <a:rPr lang="en-US" sz="1800" smtClean="0"/>
              <a:t>Information on how the message is to be processed</a:t>
            </a:r>
          </a:p>
          <a:p>
            <a:pPr>
              <a:lnSpc>
                <a:spcPct val="90000"/>
              </a:lnSpc>
            </a:pPr>
            <a:r>
              <a:rPr lang="en-US" sz="2400" smtClean="0"/>
              <a:t>Body</a:t>
            </a:r>
          </a:p>
          <a:p>
            <a:pPr lvl="1">
              <a:lnSpc>
                <a:spcPct val="90000"/>
              </a:lnSpc>
            </a:pPr>
            <a:r>
              <a:rPr lang="en-US" sz="1800" smtClean="0"/>
              <a:t>Required</a:t>
            </a:r>
          </a:p>
          <a:p>
            <a:pPr lvl="1">
              <a:lnSpc>
                <a:spcPct val="90000"/>
              </a:lnSpc>
            </a:pPr>
            <a:r>
              <a:rPr lang="en-US" sz="1800" smtClean="0"/>
              <a:t>Contains actual message to be delivered / processed</a:t>
            </a:r>
          </a:p>
        </p:txBody>
      </p:sp>
      <p:sp>
        <p:nvSpPr>
          <p:cNvPr id="90118" name="Text Box 6"/>
          <p:cNvSpPr txBox="1">
            <a:spLocks noChangeArrowheads="1"/>
          </p:cNvSpPr>
          <p:nvPr/>
        </p:nvSpPr>
        <p:spPr bwMode="auto">
          <a:xfrm>
            <a:off x="6248400" y="1676400"/>
            <a:ext cx="1927225" cy="396875"/>
          </a:xfrm>
          <a:prstGeom prst="rect">
            <a:avLst/>
          </a:prstGeom>
          <a:noFill/>
          <a:ln w="38100">
            <a:noFill/>
            <a:miter lim="800000"/>
            <a:headEnd/>
            <a:tailEnd/>
          </a:ln>
        </p:spPr>
        <p:txBody>
          <a:bodyPr wrap="none">
            <a:spAutoFit/>
          </a:bodyPr>
          <a:lstStyle/>
          <a:p>
            <a:pPr eaLnBrk="1" hangingPunct="1"/>
            <a:r>
              <a:rPr lang="en-US" sz="2000">
                <a:solidFill>
                  <a:srgbClr val="000000"/>
                </a:solidFill>
                <a:latin typeface="Times New Roman" pitchFamily="18" charset="0"/>
              </a:rPr>
              <a:t>SOAP Envelope</a:t>
            </a:r>
          </a:p>
        </p:txBody>
      </p:sp>
      <p:sp>
        <p:nvSpPr>
          <p:cNvPr id="683015" name="Rectangle 7"/>
          <p:cNvSpPr>
            <a:spLocks noChangeArrowheads="1"/>
          </p:cNvSpPr>
          <p:nvPr/>
        </p:nvSpPr>
        <p:spPr bwMode="auto">
          <a:xfrm>
            <a:off x="5943600" y="2133600"/>
            <a:ext cx="2438400" cy="1524000"/>
          </a:xfrm>
          <a:prstGeom prst="rect">
            <a:avLst/>
          </a:prstGeom>
          <a:solidFill>
            <a:srgbClr val="FF9900"/>
          </a:solidFill>
          <a:ln w="38100">
            <a:noFill/>
            <a:miter lim="800000"/>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683016" name="Rectangle 8"/>
          <p:cNvSpPr>
            <a:spLocks noChangeArrowheads="1"/>
          </p:cNvSpPr>
          <p:nvPr/>
        </p:nvSpPr>
        <p:spPr bwMode="auto">
          <a:xfrm>
            <a:off x="5943600" y="3886200"/>
            <a:ext cx="2438400" cy="1524000"/>
          </a:xfrm>
          <a:prstGeom prst="rect">
            <a:avLst/>
          </a:prstGeom>
          <a:solidFill>
            <a:srgbClr val="FF9900"/>
          </a:solidFill>
          <a:ln w="38100">
            <a:noFill/>
            <a:miter lim="800000"/>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90121" name="Text Box 9"/>
          <p:cNvSpPr txBox="1">
            <a:spLocks noChangeArrowheads="1"/>
          </p:cNvSpPr>
          <p:nvPr/>
        </p:nvSpPr>
        <p:spPr bwMode="auto">
          <a:xfrm>
            <a:off x="6248400" y="2209800"/>
            <a:ext cx="1728788" cy="396875"/>
          </a:xfrm>
          <a:prstGeom prst="rect">
            <a:avLst/>
          </a:prstGeom>
          <a:noFill/>
          <a:ln w="38100">
            <a:noFill/>
            <a:miter lim="800000"/>
            <a:headEnd/>
            <a:tailEnd/>
          </a:ln>
        </p:spPr>
        <p:txBody>
          <a:bodyPr wrap="none">
            <a:spAutoFit/>
          </a:bodyPr>
          <a:lstStyle/>
          <a:p>
            <a:pPr eaLnBrk="1" hangingPunct="1"/>
            <a:r>
              <a:rPr lang="en-US" sz="2000">
                <a:solidFill>
                  <a:srgbClr val="000000"/>
                </a:solidFill>
                <a:latin typeface="Times New Roman" pitchFamily="18" charset="0"/>
              </a:rPr>
              <a:t>SOAP Header</a:t>
            </a:r>
          </a:p>
        </p:txBody>
      </p:sp>
      <p:sp>
        <p:nvSpPr>
          <p:cNvPr id="90122" name="Text Box 10"/>
          <p:cNvSpPr txBox="1">
            <a:spLocks noChangeArrowheads="1"/>
          </p:cNvSpPr>
          <p:nvPr/>
        </p:nvSpPr>
        <p:spPr bwMode="auto">
          <a:xfrm>
            <a:off x="6324600" y="3962400"/>
            <a:ext cx="1489075" cy="396875"/>
          </a:xfrm>
          <a:prstGeom prst="rect">
            <a:avLst/>
          </a:prstGeom>
          <a:noFill/>
          <a:ln w="38100">
            <a:noFill/>
            <a:miter lim="800000"/>
            <a:headEnd/>
            <a:tailEnd/>
          </a:ln>
        </p:spPr>
        <p:txBody>
          <a:bodyPr wrap="none">
            <a:spAutoFit/>
          </a:bodyPr>
          <a:lstStyle/>
          <a:p>
            <a:pPr eaLnBrk="1" hangingPunct="1"/>
            <a:r>
              <a:rPr lang="en-US" sz="2000">
                <a:solidFill>
                  <a:srgbClr val="000000"/>
                </a:solidFill>
                <a:latin typeface="Times New Roman" pitchFamily="18" charset="0"/>
              </a:rPr>
              <a:t>SOAP Body</a:t>
            </a:r>
          </a:p>
        </p:txBody>
      </p:sp>
      <p:sp>
        <p:nvSpPr>
          <p:cNvPr id="683019" name="Rectangle 11"/>
          <p:cNvSpPr>
            <a:spLocks noChangeArrowheads="1"/>
          </p:cNvSpPr>
          <p:nvPr/>
        </p:nvSpPr>
        <p:spPr bwMode="auto">
          <a:xfrm>
            <a:off x="6172200" y="2667000"/>
            <a:ext cx="1981200" cy="762000"/>
          </a:xfrm>
          <a:prstGeom prst="rect">
            <a:avLst/>
          </a:prstGeom>
          <a:solidFill>
            <a:srgbClr val="66CCFF"/>
          </a:solidFill>
          <a:ln w="38100">
            <a:noFill/>
            <a:miter lim="800000"/>
            <a:headEnd/>
            <a:tailEnd/>
          </a:ln>
          <a:effectLst/>
        </p:spPr>
        <p:txBody>
          <a:bodyPr wrap="none" anchor="ctr">
            <a:spAutoFit/>
          </a:bodyPr>
          <a:lstStyle/>
          <a:p>
            <a:pPr>
              <a:defRPr/>
            </a:pPr>
            <a:endParaRPr lang="en-US">
              <a:effectLst>
                <a:outerShdw blurRad="38100" dist="38100" dir="2700000" algn="tl">
                  <a:srgbClr val="000000">
                    <a:alpha val="43137"/>
                  </a:srgbClr>
                </a:outerShdw>
              </a:effectLst>
            </a:endParaRPr>
          </a:p>
        </p:txBody>
      </p:sp>
      <p:sp>
        <p:nvSpPr>
          <p:cNvPr id="683020" name="Rectangle 12"/>
          <p:cNvSpPr>
            <a:spLocks noChangeArrowheads="1"/>
          </p:cNvSpPr>
          <p:nvPr/>
        </p:nvSpPr>
        <p:spPr bwMode="auto">
          <a:xfrm>
            <a:off x="6172200" y="4419600"/>
            <a:ext cx="1981200" cy="762000"/>
          </a:xfrm>
          <a:prstGeom prst="rect">
            <a:avLst/>
          </a:prstGeom>
          <a:solidFill>
            <a:srgbClr val="66CCFF"/>
          </a:solidFill>
          <a:ln w="38100">
            <a:noFill/>
            <a:miter lim="800000"/>
            <a:headEnd/>
            <a:tailEnd/>
          </a:ln>
          <a:effectLst/>
        </p:spPr>
        <p:txBody>
          <a:bodyPr wrap="none" anchor="ctr">
            <a:spAutoFit/>
          </a:bodyPr>
          <a:lstStyle/>
          <a:p>
            <a:pPr>
              <a:defRPr/>
            </a:pPr>
            <a:endParaRPr lang="en-US">
              <a:effectLst>
                <a:outerShdw blurRad="38100" dist="38100" dir="2700000" algn="tl">
                  <a:srgbClr val="000000">
                    <a:alpha val="43137"/>
                  </a:srgbClr>
                </a:outerShdw>
              </a:effectLst>
            </a:endParaRPr>
          </a:p>
        </p:txBody>
      </p:sp>
      <p:sp>
        <p:nvSpPr>
          <p:cNvPr id="90125" name="Text Box 13"/>
          <p:cNvSpPr txBox="1">
            <a:spLocks noChangeArrowheads="1"/>
          </p:cNvSpPr>
          <p:nvPr/>
        </p:nvSpPr>
        <p:spPr bwMode="auto">
          <a:xfrm>
            <a:off x="6400800" y="2819400"/>
            <a:ext cx="1531938" cy="396875"/>
          </a:xfrm>
          <a:prstGeom prst="rect">
            <a:avLst/>
          </a:prstGeom>
          <a:noFill/>
          <a:ln w="38100">
            <a:noFill/>
            <a:miter lim="800000"/>
            <a:headEnd/>
            <a:tailEnd/>
          </a:ln>
        </p:spPr>
        <p:txBody>
          <a:bodyPr wrap="none">
            <a:spAutoFit/>
          </a:bodyPr>
          <a:lstStyle/>
          <a:p>
            <a:pPr eaLnBrk="1" hangingPunct="1"/>
            <a:r>
              <a:rPr lang="en-US" sz="2000">
                <a:solidFill>
                  <a:srgbClr val="000000"/>
                </a:solidFill>
                <a:latin typeface="Times New Roman" pitchFamily="18" charset="0"/>
              </a:rPr>
              <a:t>Header data</a:t>
            </a:r>
          </a:p>
        </p:txBody>
      </p:sp>
      <p:sp>
        <p:nvSpPr>
          <p:cNvPr id="90126" name="Text Box 14"/>
          <p:cNvSpPr txBox="1">
            <a:spLocks noChangeArrowheads="1"/>
          </p:cNvSpPr>
          <p:nvPr/>
        </p:nvSpPr>
        <p:spPr bwMode="auto">
          <a:xfrm>
            <a:off x="6477000" y="4572000"/>
            <a:ext cx="1292225" cy="396875"/>
          </a:xfrm>
          <a:prstGeom prst="rect">
            <a:avLst/>
          </a:prstGeom>
          <a:noFill/>
          <a:ln w="38100">
            <a:noFill/>
            <a:miter lim="800000"/>
            <a:headEnd/>
            <a:tailEnd/>
          </a:ln>
        </p:spPr>
        <p:txBody>
          <a:bodyPr wrap="none">
            <a:spAutoFit/>
          </a:bodyPr>
          <a:lstStyle/>
          <a:p>
            <a:pPr eaLnBrk="1" hangingPunct="1"/>
            <a:r>
              <a:rPr lang="en-US" sz="2000">
                <a:solidFill>
                  <a:srgbClr val="000000"/>
                </a:solidFill>
                <a:latin typeface="Times New Roman" pitchFamily="18" charset="0"/>
              </a:rPr>
              <a:t>Body data</a:t>
            </a:r>
          </a:p>
        </p:txBody>
      </p:sp>
    </p:spTree>
  </p:cSld>
  <p:clrMapOvr>
    <a:masterClrMapping/>
  </p:clrMapOvr>
  <p:transition>
    <p:strips dir="rd"/>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2"/>
          <p:cNvSpPr>
            <a:spLocks noGrp="1"/>
          </p:cNvSpPr>
          <p:nvPr>
            <p:ph type="sldNum" sz="quarter" idx="10"/>
          </p:nvPr>
        </p:nvSpPr>
        <p:spPr>
          <a:noFill/>
        </p:spPr>
        <p:txBody>
          <a:bodyPr/>
          <a:lstStyle/>
          <a:p>
            <a:fld id="{D2C98EC6-FB5B-4086-AD66-7472629CFED6}" type="slidenum">
              <a:rPr lang="en-US"/>
              <a:pPr/>
              <a:t>87</a:t>
            </a:fld>
            <a:endParaRPr lang="en-US"/>
          </a:p>
        </p:txBody>
      </p:sp>
      <p:sp>
        <p:nvSpPr>
          <p:cNvPr id="684034" name="Rectangle 2"/>
          <p:cNvSpPr>
            <a:spLocks noGrp="1" noChangeArrowheads="1"/>
          </p:cNvSpPr>
          <p:nvPr>
            <p:ph type="title"/>
          </p:nvPr>
        </p:nvSpPr>
        <p:spPr/>
        <p:txBody>
          <a:bodyPr/>
          <a:lstStyle/>
          <a:p>
            <a:pPr>
              <a:defRPr/>
            </a:pPr>
            <a:r>
              <a:rPr lang="en-US" smtClean="0"/>
              <a:t>SOAP message example</a:t>
            </a:r>
          </a:p>
        </p:txBody>
      </p:sp>
      <p:sp>
        <p:nvSpPr>
          <p:cNvPr id="91140" name="Text Box 4"/>
          <p:cNvSpPr txBox="1">
            <a:spLocks noChangeArrowheads="1"/>
          </p:cNvSpPr>
          <p:nvPr/>
        </p:nvSpPr>
        <p:spPr bwMode="auto">
          <a:xfrm>
            <a:off x="250825" y="2058988"/>
            <a:ext cx="8374063" cy="3270250"/>
          </a:xfrm>
          <a:prstGeom prst="rect">
            <a:avLst/>
          </a:prstGeom>
          <a:solidFill>
            <a:srgbClr val="002E8A"/>
          </a:solidFill>
          <a:ln w="9525">
            <a:noFill/>
            <a:miter lim="800000"/>
            <a:headEnd/>
            <a:tailEnd/>
          </a:ln>
        </p:spPr>
        <p:txBody>
          <a:bodyPr wrap="none">
            <a:spAutoFit/>
          </a:bodyPr>
          <a:lstStyle/>
          <a:p>
            <a:r>
              <a:rPr lang="en-US" sz="1600">
                <a:solidFill>
                  <a:srgbClr val="FFFF99"/>
                </a:solidFill>
                <a:latin typeface="Courier New" pitchFamily="49" charset="0"/>
              </a:rPr>
              <a:t>&lt;env:Envelope</a:t>
            </a:r>
            <a:r>
              <a:rPr lang="en-US" sz="1600">
                <a:latin typeface="Courier New" pitchFamily="49" charset="0"/>
              </a:rPr>
              <a:t> xmlns:env=“http://www.w3.org/2003/05/soap-envelope”</a:t>
            </a:r>
            <a:r>
              <a:rPr lang="en-US" sz="1600">
                <a:solidFill>
                  <a:srgbClr val="2A07FB"/>
                </a:solidFill>
                <a:latin typeface="Courier New" pitchFamily="49" charset="0"/>
              </a:rPr>
              <a:t>&gt;</a:t>
            </a:r>
            <a:r>
              <a:rPr lang="en-US" sz="1600">
                <a:latin typeface="Courier New" pitchFamily="49" charset="0"/>
              </a:rPr>
              <a:t> </a:t>
            </a:r>
          </a:p>
          <a:p>
            <a:r>
              <a:rPr lang="en-US" sz="1600">
                <a:latin typeface="Courier New" pitchFamily="49" charset="0"/>
              </a:rPr>
              <a:t>  </a:t>
            </a:r>
            <a:r>
              <a:rPr lang="en-US" sz="1600">
                <a:solidFill>
                  <a:srgbClr val="FF9933"/>
                </a:solidFill>
                <a:latin typeface="Courier New" pitchFamily="49" charset="0"/>
              </a:rPr>
              <a:t>&lt;env:Header&gt;</a:t>
            </a:r>
            <a:r>
              <a:rPr lang="en-US" sz="1600">
                <a:latin typeface="Courier New" pitchFamily="49" charset="0"/>
              </a:rPr>
              <a:t> </a:t>
            </a:r>
          </a:p>
          <a:p>
            <a:r>
              <a:rPr lang="en-US" sz="1600">
                <a:latin typeface="Courier New" pitchFamily="49" charset="0"/>
              </a:rPr>
              <a:t>    &lt;n:alertcontrol xmlns:n=“http://example.org/alertcontrol”&gt;</a:t>
            </a:r>
          </a:p>
          <a:p>
            <a:r>
              <a:rPr lang="en-US" sz="1600">
                <a:latin typeface="Courier New" pitchFamily="49" charset="0"/>
              </a:rPr>
              <a:t>     &lt;n:priority&gt;1&lt;/n:priority&gt; </a:t>
            </a:r>
          </a:p>
          <a:p>
            <a:r>
              <a:rPr lang="en-US" sz="1600">
                <a:latin typeface="Courier New" pitchFamily="49" charset="0"/>
              </a:rPr>
              <a:t>     &lt;n:expires&gt;2001-06-22T14:00:00-05:00&lt;/n:expires&gt;</a:t>
            </a:r>
          </a:p>
          <a:p>
            <a:r>
              <a:rPr lang="en-US" sz="1600">
                <a:latin typeface="Courier New" pitchFamily="49" charset="0"/>
              </a:rPr>
              <a:t>    &lt;/n:alertcontrol&gt; </a:t>
            </a:r>
          </a:p>
          <a:p>
            <a:r>
              <a:rPr lang="en-US" sz="1600">
                <a:latin typeface="Courier New" pitchFamily="49" charset="0"/>
              </a:rPr>
              <a:t>  </a:t>
            </a:r>
            <a:r>
              <a:rPr lang="en-US" sz="1600">
                <a:solidFill>
                  <a:srgbClr val="FF9933"/>
                </a:solidFill>
                <a:latin typeface="Courier New" pitchFamily="49" charset="0"/>
              </a:rPr>
              <a:t>&lt;/env:Header&gt;</a:t>
            </a:r>
            <a:r>
              <a:rPr lang="en-US" sz="1600">
                <a:latin typeface="Courier New" pitchFamily="49" charset="0"/>
              </a:rPr>
              <a:t> </a:t>
            </a:r>
          </a:p>
          <a:p>
            <a:r>
              <a:rPr lang="en-US" sz="1600">
                <a:latin typeface="Courier New" pitchFamily="49" charset="0"/>
              </a:rPr>
              <a:t>  </a:t>
            </a:r>
            <a:r>
              <a:rPr lang="en-US" sz="1600">
                <a:solidFill>
                  <a:srgbClr val="FF9933"/>
                </a:solidFill>
                <a:latin typeface="Courier New" pitchFamily="49" charset="0"/>
              </a:rPr>
              <a:t>&lt;env:Body&gt;</a:t>
            </a:r>
            <a:r>
              <a:rPr lang="en-US" sz="1600">
                <a:latin typeface="Courier New" pitchFamily="49" charset="0"/>
              </a:rPr>
              <a:t> </a:t>
            </a:r>
          </a:p>
          <a:p>
            <a:r>
              <a:rPr lang="en-US" sz="1600">
                <a:latin typeface="Courier New" pitchFamily="49" charset="0"/>
              </a:rPr>
              <a:t>    &lt;m:alert xmlns:m=“http://example.org/alert”&gt; </a:t>
            </a:r>
          </a:p>
          <a:p>
            <a:r>
              <a:rPr lang="en-US" sz="1600">
                <a:latin typeface="Courier New" pitchFamily="49" charset="0"/>
              </a:rPr>
              <a:t>      &lt;m:msg&gt;Pick up Mary at school at 2pm&lt;/m:msg&gt; </a:t>
            </a:r>
          </a:p>
          <a:p>
            <a:r>
              <a:rPr lang="en-US" sz="1600">
                <a:latin typeface="Courier New" pitchFamily="49" charset="0"/>
              </a:rPr>
              <a:t>    &lt;/m:alert&gt; </a:t>
            </a:r>
          </a:p>
          <a:p>
            <a:r>
              <a:rPr lang="en-US" sz="1600">
                <a:latin typeface="Courier New" pitchFamily="49" charset="0"/>
              </a:rPr>
              <a:t>  </a:t>
            </a:r>
            <a:r>
              <a:rPr lang="en-US" sz="1600">
                <a:solidFill>
                  <a:srgbClr val="FF9933"/>
                </a:solidFill>
                <a:latin typeface="Courier New" pitchFamily="49" charset="0"/>
              </a:rPr>
              <a:t>&lt;/env:Body&gt;</a:t>
            </a:r>
            <a:r>
              <a:rPr lang="en-US" sz="1600">
                <a:latin typeface="Courier New" pitchFamily="49" charset="0"/>
              </a:rPr>
              <a:t> </a:t>
            </a:r>
          </a:p>
          <a:p>
            <a:r>
              <a:rPr lang="en-US" sz="1600">
                <a:solidFill>
                  <a:srgbClr val="FFFF99"/>
                </a:solidFill>
                <a:latin typeface="Courier New" pitchFamily="49" charset="0"/>
              </a:rPr>
              <a:t>&lt;/env:Envelope&gt;</a:t>
            </a:r>
          </a:p>
        </p:txBody>
      </p:sp>
    </p:spTree>
  </p:cSld>
  <p:clrMapOvr>
    <a:masterClrMapping/>
  </p:clrMapOvr>
  <p:transition>
    <p:strips dir="rd"/>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Number Placeholder 3"/>
          <p:cNvSpPr>
            <a:spLocks noGrp="1"/>
          </p:cNvSpPr>
          <p:nvPr>
            <p:ph type="sldNum" sz="quarter" idx="10"/>
          </p:nvPr>
        </p:nvSpPr>
        <p:spPr>
          <a:noFill/>
        </p:spPr>
        <p:txBody>
          <a:bodyPr/>
          <a:lstStyle/>
          <a:p>
            <a:fld id="{66E02B60-D5C6-4600-99D4-D93B79084F95}" type="slidenum">
              <a:rPr lang="en-US"/>
              <a:pPr/>
              <a:t>88</a:t>
            </a:fld>
            <a:endParaRPr lang="en-US"/>
          </a:p>
        </p:txBody>
      </p:sp>
      <p:sp>
        <p:nvSpPr>
          <p:cNvPr id="685060" name="Rectangle 4"/>
          <p:cNvSpPr>
            <a:spLocks noGrp="1" noChangeArrowheads="1"/>
          </p:cNvSpPr>
          <p:nvPr>
            <p:ph type="title"/>
          </p:nvPr>
        </p:nvSpPr>
        <p:spPr/>
        <p:txBody>
          <a:bodyPr/>
          <a:lstStyle/>
          <a:p>
            <a:pPr>
              <a:defRPr/>
            </a:pPr>
            <a:r>
              <a:rPr lang="en-US" smtClean="0"/>
              <a:t>SOAP message details</a:t>
            </a:r>
          </a:p>
        </p:txBody>
      </p:sp>
      <p:sp>
        <p:nvSpPr>
          <p:cNvPr id="92164" name="Rectangle 5"/>
          <p:cNvSpPr>
            <a:spLocks noGrp="1" noChangeArrowheads="1"/>
          </p:cNvSpPr>
          <p:nvPr>
            <p:ph type="body" idx="1"/>
          </p:nvPr>
        </p:nvSpPr>
        <p:spPr/>
        <p:txBody>
          <a:bodyPr/>
          <a:lstStyle/>
          <a:p>
            <a:pPr>
              <a:lnSpc>
                <a:spcPct val="80000"/>
              </a:lnSpc>
            </a:pPr>
            <a:r>
              <a:rPr lang="en-US" sz="2400" smtClean="0"/>
              <a:t>Header</a:t>
            </a:r>
          </a:p>
          <a:p>
            <a:pPr lvl="1">
              <a:lnSpc>
                <a:spcPct val="80000"/>
              </a:lnSpc>
            </a:pPr>
            <a:r>
              <a:rPr lang="en-US" sz="1800" smtClean="0"/>
              <a:t>a way to pass information that is not application payload </a:t>
            </a:r>
          </a:p>
          <a:p>
            <a:pPr lvl="2">
              <a:lnSpc>
                <a:spcPct val="80000"/>
              </a:lnSpc>
            </a:pPr>
            <a:r>
              <a:rPr lang="en-US" sz="1800" smtClean="0"/>
              <a:t>directives or contextual information related to the processing of the message </a:t>
            </a:r>
          </a:p>
          <a:p>
            <a:pPr lvl="1">
              <a:lnSpc>
                <a:spcPct val="80000"/>
              </a:lnSpc>
            </a:pPr>
            <a:r>
              <a:rPr lang="en-US" sz="1800" smtClean="0"/>
              <a:t>Control of routing</a:t>
            </a:r>
          </a:p>
          <a:p>
            <a:pPr lvl="2">
              <a:lnSpc>
                <a:spcPct val="80000"/>
              </a:lnSpc>
            </a:pPr>
            <a:r>
              <a:rPr lang="en-US" sz="1800" smtClean="0"/>
              <a:t>if multiple nodes or intermediaries process the message)</a:t>
            </a:r>
          </a:p>
          <a:p>
            <a:pPr lvl="2">
              <a:lnSpc>
                <a:spcPct val="80000"/>
              </a:lnSpc>
            </a:pPr>
            <a:r>
              <a:rPr lang="en-US" sz="1800" smtClean="0"/>
              <a:t>“role”s in headers, “mustUnderstand” attributes</a:t>
            </a:r>
          </a:p>
          <a:p>
            <a:pPr lvl="1">
              <a:lnSpc>
                <a:spcPct val="80000"/>
              </a:lnSpc>
            </a:pPr>
            <a:r>
              <a:rPr lang="en-US" sz="1800" smtClean="0"/>
              <a:t>Nodes may modify the header blocks (or add new ones)</a:t>
            </a:r>
          </a:p>
          <a:p>
            <a:pPr>
              <a:lnSpc>
                <a:spcPct val="80000"/>
              </a:lnSpc>
            </a:pPr>
            <a:r>
              <a:rPr lang="en-US" sz="2400" smtClean="0"/>
              <a:t>Body</a:t>
            </a:r>
          </a:p>
          <a:p>
            <a:pPr lvl="1">
              <a:lnSpc>
                <a:spcPct val="80000"/>
              </a:lnSpc>
            </a:pPr>
            <a:r>
              <a:rPr lang="en-US" sz="1800" smtClean="0"/>
              <a:t>is mandatory and is where the main end-to-end information must be carried</a:t>
            </a:r>
          </a:p>
          <a:p>
            <a:pPr lvl="1">
              <a:lnSpc>
                <a:spcPct val="80000"/>
              </a:lnSpc>
            </a:pPr>
            <a:r>
              <a:rPr lang="en-US" sz="1800" smtClean="0"/>
              <a:t>Only the ultimate SOAP receiver should alter the body</a:t>
            </a:r>
          </a:p>
          <a:p>
            <a:pPr>
              <a:lnSpc>
                <a:spcPct val="80000"/>
              </a:lnSpc>
            </a:pPr>
            <a:r>
              <a:rPr lang="en-US" sz="2400" smtClean="0"/>
              <a:t>The choice of what goes in the header or the body are decisions taken at application design time</a:t>
            </a:r>
          </a:p>
        </p:txBody>
      </p:sp>
    </p:spTree>
  </p:cSld>
  <p:clrMapOvr>
    <a:masterClrMapping/>
  </p:clrMapOvr>
  <p:transition>
    <p:strips dir="rd"/>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2"/>
          <p:cNvSpPr>
            <a:spLocks noGrp="1"/>
          </p:cNvSpPr>
          <p:nvPr>
            <p:ph type="sldNum" sz="quarter" idx="10"/>
          </p:nvPr>
        </p:nvSpPr>
        <p:spPr>
          <a:noFill/>
        </p:spPr>
        <p:txBody>
          <a:bodyPr/>
          <a:lstStyle/>
          <a:p>
            <a:fld id="{BD879380-5E04-4A4A-B6F5-AC3F66678918}" type="slidenum">
              <a:rPr lang="en-US"/>
              <a:pPr/>
              <a:t>89</a:t>
            </a:fld>
            <a:endParaRPr lang="en-US"/>
          </a:p>
        </p:txBody>
      </p:sp>
      <p:sp>
        <p:nvSpPr>
          <p:cNvPr id="680969" name="Rectangle 9"/>
          <p:cNvSpPr>
            <a:spLocks noChangeArrowheads="1"/>
          </p:cNvSpPr>
          <p:nvPr/>
        </p:nvSpPr>
        <p:spPr bwMode="auto">
          <a:xfrm>
            <a:off x="5295900" y="1393825"/>
            <a:ext cx="3370263" cy="5354638"/>
          </a:xfrm>
          <a:prstGeom prst="rect">
            <a:avLst/>
          </a:prstGeom>
          <a:solidFill>
            <a:srgbClr val="FFFF99"/>
          </a:solidFill>
          <a:ln w="9525" algn="ctr">
            <a:no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680964" name="Rectangle 4"/>
          <p:cNvSpPr>
            <a:spLocks noGrp="1" noChangeArrowheads="1"/>
          </p:cNvSpPr>
          <p:nvPr>
            <p:ph type="title"/>
          </p:nvPr>
        </p:nvSpPr>
        <p:spPr/>
        <p:txBody>
          <a:bodyPr/>
          <a:lstStyle/>
          <a:p>
            <a:pPr>
              <a:defRPr/>
            </a:pPr>
            <a:r>
              <a:rPr lang="en-US" sz="3600" smtClean="0"/>
              <a:t>SOAP conversation Example (I)</a:t>
            </a:r>
          </a:p>
        </p:txBody>
      </p:sp>
      <p:sp>
        <p:nvSpPr>
          <p:cNvPr id="680965" name="Text Box 5"/>
          <p:cNvSpPr txBox="1">
            <a:spLocks noChangeArrowheads="1"/>
          </p:cNvSpPr>
          <p:nvPr/>
        </p:nvSpPr>
        <p:spPr bwMode="auto">
          <a:xfrm>
            <a:off x="42863" y="1390650"/>
            <a:ext cx="5030787" cy="5006975"/>
          </a:xfrm>
          <a:prstGeom prst="rect">
            <a:avLst/>
          </a:prstGeom>
          <a:solidFill>
            <a:srgbClr val="002E8A"/>
          </a:solidFill>
          <a:ln w="9525">
            <a:noFill/>
            <a:miter lim="800000"/>
            <a:headEnd/>
            <a:tailEnd/>
          </a:ln>
          <a:effectLst/>
        </p:spPr>
        <p:txBody>
          <a:bodyPr wrap="none">
            <a:spAutoFit/>
          </a:bodyPr>
          <a:lstStyle/>
          <a:p>
            <a:pPr>
              <a:defRPr/>
            </a:pPr>
            <a:r>
              <a:rPr lang="en-US" sz="900">
                <a:effectLst>
                  <a:outerShdw blurRad="38100" dist="38100" dir="2700000" algn="tl">
                    <a:srgbClr val="000000"/>
                  </a:outerShdw>
                </a:effectLst>
                <a:latin typeface="Courier New" pitchFamily="49" charset="0"/>
              </a:rPr>
              <a:t>&lt;?xml version='1.0' ?&gt;</a:t>
            </a:r>
          </a:p>
          <a:p>
            <a:pPr>
              <a:defRPr/>
            </a:pPr>
            <a:r>
              <a:rPr lang="en-US" sz="900">
                <a:effectLst>
                  <a:outerShdw blurRad="38100" dist="38100" dir="2700000" algn="tl">
                    <a:srgbClr val="000000"/>
                  </a:outerShdw>
                </a:effectLst>
                <a:latin typeface="Courier New" pitchFamily="49" charset="0"/>
              </a:rPr>
              <a:t>&lt;env:</a:t>
            </a:r>
            <a:r>
              <a:rPr lang="en-US" sz="900">
                <a:solidFill>
                  <a:srgbClr val="FFFF99"/>
                </a:solidFill>
                <a:effectLst>
                  <a:outerShdw blurRad="38100" dist="38100" dir="2700000" algn="tl">
                    <a:srgbClr val="000000"/>
                  </a:outerShdw>
                </a:effectLst>
                <a:latin typeface="Courier New" pitchFamily="49" charset="0"/>
              </a:rPr>
              <a:t>Envelope </a:t>
            </a:r>
            <a:r>
              <a:rPr lang="en-US" sz="900">
                <a:effectLst>
                  <a:outerShdw blurRad="38100" dist="38100" dir="2700000" algn="tl">
                    <a:srgbClr val="000000"/>
                  </a:outerShdw>
                </a:effectLst>
                <a:latin typeface="Courier New" pitchFamily="49" charset="0"/>
              </a:rPr>
              <a:t>xmlns:env="http://www.w3.org/2003/05/soap-envelope"&gt; </a:t>
            </a:r>
          </a:p>
          <a:p>
            <a:pPr>
              <a:defRPr/>
            </a:pPr>
            <a:r>
              <a:rPr lang="en-US" sz="900">
                <a:effectLst>
                  <a:outerShdw blurRad="38100" dist="38100" dir="2700000" algn="tl">
                    <a:srgbClr val="000000"/>
                  </a:outerShdw>
                </a:effectLst>
                <a:latin typeface="Courier New" pitchFamily="49" charset="0"/>
              </a:rPr>
              <a:t> &lt;env:</a:t>
            </a:r>
            <a:r>
              <a:rPr lang="en-US" sz="900">
                <a:solidFill>
                  <a:srgbClr val="FF9900"/>
                </a:solidFill>
                <a:effectLst>
                  <a:outerShdw blurRad="38100" dist="38100" dir="2700000" algn="tl">
                    <a:srgbClr val="000000"/>
                  </a:outerShdw>
                </a:effectLst>
                <a:latin typeface="Courier New" pitchFamily="49" charset="0"/>
              </a:rPr>
              <a:t>Header</a:t>
            </a:r>
            <a:r>
              <a:rPr lang="en-US" sz="900">
                <a:effectLst>
                  <a:outerShdw blurRad="38100" dist="38100" dir="2700000" algn="tl">
                    <a:srgbClr val="000000"/>
                  </a:outerShdw>
                </a:effectLst>
                <a:latin typeface="Courier New" pitchFamily="49" charset="0"/>
              </a:rPr>
              <a:t>&gt;</a:t>
            </a:r>
          </a:p>
          <a:p>
            <a:pPr>
              <a:defRPr/>
            </a:pPr>
            <a:r>
              <a:rPr lang="en-US" sz="900">
                <a:effectLst>
                  <a:outerShdw blurRad="38100" dist="38100" dir="2700000" algn="tl">
                    <a:srgbClr val="000000"/>
                  </a:outerShdw>
                </a:effectLst>
                <a:latin typeface="Courier New" pitchFamily="49" charset="0"/>
              </a:rPr>
              <a:t>  &lt;m:reservation xmlns:m="http://travelcompany.org/reservation" &gt;</a:t>
            </a:r>
          </a:p>
          <a:p>
            <a:pPr>
              <a:defRPr/>
            </a:pPr>
            <a:r>
              <a:rPr lang="en-US" sz="900">
                <a:effectLst>
                  <a:outerShdw blurRad="38100" dist="38100" dir="2700000" algn="tl">
                    <a:srgbClr val="000000"/>
                  </a:outerShdw>
                </a:effectLst>
                <a:latin typeface="Courier New" pitchFamily="49" charset="0"/>
              </a:rPr>
              <a:t>   &lt;m:reference&gt;uuid:093a2da1-q345-739r-ba5d-pqff98fe8j7d&lt;/m:reference&gt;</a:t>
            </a:r>
          </a:p>
          <a:p>
            <a:pPr>
              <a:defRPr/>
            </a:pPr>
            <a:r>
              <a:rPr lang="en-US" sz="900">
                <a:effectLst>
                  <a:outerShdw blurRad="38100" dist="38100" dir="2700000" algn="tl">
                    <a:srgbClr val="000000"/>
                  </a:outerShdw>
                </a:effectLst>
                <a:latin typeface="Courier New" pitchFamily="49" charset="0"/>
              </a:rPr>
              <a:t>   &lt;m:dateAndTime&gt;2001-11-29T13:20:00.000-05:00&lt;/m:dateAndTime&gt;</a:t>
            </a:r>
          </a:p>
          <a:p>
            <a:pPr>
              <a:defRPr/>
            </a:pPr>
            <a:r>
              <a:rPr lang="en-US" sz="900">
                <a:effectLst>
                  <a:outerShdw blurRad="38100" dist="38100" dir="2700000" algn="tl">
                    <a:srgbClr val="000000"/>
                  </a:outerShdw>
                </a:effectLst>
                <a:latin typeface="Courier New" pitchFamily="49" charset="0"/>
              </a:rPr>
              <a:t>  &lt;/m:reservation&gt;</a:t>
            </a:r>
          </a:p>
          <a:p>
            <a:pPr>
              <a:defRPr/>
            </a:pPr>
            <a:r>
              <a:rPr lang="en-US" sz="900">
                <a:effectLst>
                  <a:outerShdw blurRad="38100" dist="38100" dir="2700000" algn="tl">
                    <a:srgbClr val="000000"/>
                  </a:outerShdw>
                </a:effectLst>
                <a:latin typeface="Courier New" pitchFamily="49" charset="0"/>
              </a:rPr>
              <a:t>  &lt;n:passenger xmlns:n="http://mycompany.com/employees"</a:t>
            </a:r>
          </a:p>
          <a:p>
            <a:pPr>
              <a:defRPr/>
            </a:pPr>
            <a:r>
              <a:rPr lang="en-US" sz="900">
                <a:effectLst>
                  <a:outerShdw blurRad="38100" dist="38100" dir="2700000" algn="tl">
                    <a:srgbClr val="000000"/>
                  </a:outerShdw>
                </a:effectLst>
                <a:latin typeface="Courier New" pitchFamily="49" charset="0"/>
              </a:rPr>
              <a:t>     env:mustUnderstand="true"&gt;</a:t>
            </a:r>
          </a:p>
          <a:p>
            <a:pPr>
              <a:defRPr/>
            </a:pPr>
            <a:r>
              <a:rPr lang="en-US" sz="900">
                <a:effectLst>
                  <a:outerShdw blurRad="38100" dist="38100" dir="2700000" algn="tl">
                    <a:srgbClr val="000000"/>
                  </a:outerShdw>
                </a:effectLst>
                <a:latin typeface="Courier New" pitchFamily="49" charset="0"/>
              </a:rPr>
              <a:t>   &lt;n:name&gt;Åke Jógvan Øyvind&lt;/n:name&gt;</a:t>
            </a:r>
          </a:p>
          <a:p>
            <a:pPr>
              <a:defRPr/>
            </a:pPr>
            <a:r>
              <a:rPr lang="en-US" sz="900">
                <a:effectLst>
                  <a:outerShdw blurRad="38100" dist="38100" dir="2700000" algn="tl">
                    <a:srgbClr val="000000"/>
                  </a:outerShdw>
                </a:effectLst>
                <a:latin typeface="Courier New" pitchFamily="49" charset="0"/>
              </a:rPr>
              <a:t>  &lt;/n:passenger&gt;</a:t>
            </a:r>
          </a:p>
          <a:p>
            <a:pPr>
              <a:defRPr/>
            </a:pPr>
            <a:r>
              <a:rPr lang="en-US" sz="900">
                <a:effectLst>
                  <a:outerShdw blurRad="38100" dist="38100" dir="2700000" algn="tl">
                    <a:srgbClr val="000000"/>
                  </a:outerShdw>
                </a:effectLst>
                <a:latin typeface="Courier New" pitchFamily="49" charset="0"/>
              </a:rPr>
              <a:t> &lt;/env:</a:t>
            </a:r>
            <a:r>
              <a:rPr lang="en-US" sz="900">
                <a:solidFill>
                  <a:srgbClr val="FF9900"/>
                </a:solidFill>
                <a:effectLst>
                  <a:outerShdw blurRad="38100" dist="38100" dir="2700000" algn="tl">
                    <a:srgbClr val="000000"/>
                  </a:outerShdw>
                </a:effectLst>
                <a:latin typeface="Courier New" pitchFamily="49" charset="0"/>
              </a:rPr>
              <a:t>Header</a:t>
            </a:r>
            <a:r>
              <a:rPr lang="en-US" sz="900">
                <a:effectLst>
                  <a:outerShdw blurRad="38100" dist="38100" dir="2700000" algn="tl">
                    <a:srgbClr val="000000"/>
                  </a:outerShdw>
                </a:effectLst>
                <a:latin typeface="Courier New" pitchFamily="49" charset="0"/>
              </a:rPr>
              <a:t>&gt;</a:t>
            </a:r>
          </a:p>
          <a:p>
            <a:pPr>
              <a:defRPr/>
            </a:pPr>
            <a:r>
              <a:rPr lang="en-US" sz="900">
                <a:effectLst>
                  <a:outerShdw blurRad="38100" dist="38100" dir="2700000" algn="tl">
                    <a:srgbClr val="000000"/>
                  </a:outerShdw>
                </a:effectLst>
                <a:latin typeface="Courier New" pitchFamily="49" charset="0"/>
              </a:rPr>
              <a:t> &lt;env:</a:t>
            </a:r>
            <a:r>
              <a:rPr lang="en-US" sz="900">
                <a:solidFill>
                  <a:srgbClr val="FF9900"/>
                </a:solidFill>
                <a:effectLst>
                  <a:outerShdw blurRad="38100" dist="38100" dir="2700000" algn="tl">
                    <a:srgbClr val="000000"/>
                  </a:outerShdw>
                </a:effectLst>
                <a:latin typeface="Courier New" pitchFamily="49" charset="0"/>
              </a:rPr>
              <a:t>Body</a:t>
            </a:r>
            <a:r>
              <a:rPr lang="en-US" sz="900">
                <a:effectLst>
                  <a:outerShdw blurRad="38100" dist="38100" dir="2700000" algn="tl">
                    <a:srgbClr val="000000"/>
                  </a:outerShdw>
                </a:effectLst>
                <a:latin typeface="Courier New" pitchFamily="49" charset="0"/>
              </a:rPr>
              <a:t>&gt;</a:t>
            </a:r>
          </a:p>
          <a:p>
            <a:pPr>
              <a:defRPr/>
            </a:pPr>
            <a:r>
              <a:rPr lang="en-US" sz="900">
                <a:effectLst>
                  <a:outerShdw blurRad="38100" dist="38100" dir="2700000" algn="tl">
                    <a:srgbClr val="000000"/>
                  </a:outerShdw>
                </a:effectLst>
                <a:latin typeface="Courier New" pitchFamily="49" charset="0"/>
              </a:rPr>
              <a:t>  &lt;p:itinerary</a:t>
            </a:r>
          </a:p>
          <a:p>
            <a:pPr>
              <a:defRPr/>
            </a:pPr>
            <a:r>
              <a:rPr lang="en-US" sz="900">
                <a:effectLst>
                  <a:outerShdw blurRad="38100" dist="38100" dir="2700000" algn="tl">
                    <a:srgbClr val="000000"/>
                  </a:outerShdw>
                </a:effectLst>
                <a:latin typeface="Courier New" pitchFamily="49" charset="0"/>
              </a:rPr>
              <a:t>    xmlns:p="http://travelcompany.org/reservation/travel"&gt;</a:t>
            </a:r>
          </a:p>
          <a:p>
            <a:pPr>
              <a:defRPr/>
            </a:pPr>
            <a:r>
              <a:rPr lang="en-US" sz="900">
                <a:effectLst>
                  <a:outerShdw blurRad="38100" dist="38100" dir="2700000" algn="tl">
                    <a:srgbClr val="000000"/>
                  </a:outerShdw>
                </a:effectLst>
                <a:latin typeface="Courier New" pitchFamily="49" charset="0"/>
              </a:rPr>
              <a:t>   &lt;p:departure&gt;</a:t>
            </a:r>
          </a:p>
          <a:p>
            <a:pPr>
              <a:defRPr/>
            </a:pPr>
            <a:r>
              <a:rPr lang="en-US" sz="900">
                <a:effectLst>
                  <a:outerShdw blurRad="38100" dist="38100" dir="2700000" algn="tl">
                    <a:srgbClr val="000000"/>
                  </a:outerShdw>
                </a:effectLst>
                <a:latin typeface="Courier New" pitchFamily="49" charset="0"/>
              </a:rPr>
              <a:t>     &lt;p:departing&gt;New York&lt;/p:departing&gt;</a:t>
            </a:r>
          </a:p>
          <a:p>
            <a:pPr>
              <a:defRPr/>
            </a:pPr>
            <a:r>
              <a:rPr lang="en-US" sz="900">
                <a:effectLst>
                  <a:outerShdw blurRad="38100" dist="38100" dir="2700000" algn="tl">
                    <a:srgbClr val="000000"/>
                  </a:outerShdw>
                </a:effectLst>
                <a:latin typeface="Courier New" pitchFamily="49" charset="0"/>
              </a:rPr>
              <a:t>     &lt;p:arriving&gt;Los Angeles&lt;/p:arriving&gt;</a:t>
            </a:r>
          </a:p>
          <a:p>
            <a:pPr>
              <a:defRPr/>
            </a:pPr>
            <a:r>
              <a:rPr lang="en-US" sz="900">
                <a:effectLst>
                  <a:outerShdw blurRad="38100" dist="38100" dir="2700000" algn="tl">
                    <a:srgbClr val="000000"/>
                  </a:outerShdw>
                </a:effectLst>
                <a:latin typeface="Courier New" pitchFamily="49" charset="0"/>
              </a:rPr>
              <a:t>     &lt;p:departureDate&gt;2001-12-14&lt;/p:departureDate&gt;</a:t>
            </a:r>
          </a:p>
          <a:p>
            <a:pPr>
              <a:defRPr/>
            </a:pPr>
            <a:r>
              <a:rPr lang="en-US" sz="900">
                <a:effectLst>
                  <a:outerShdw blurRad="38100" dist="38100" dir="2700000" algn="tl">
                    <a:srgbClr val="000000"/>
                  </a:outerShdw>
                </a:effectLst>
                <a:latin typeface="Courier New" pitchFamily="49" charset="0"/>
              </a:rPr>
              <a:t>     &lt;p:departureTime&gt;late afternoon&lt;/p:departureTime&gt;</a:t>
            </a:r>
          </a:p>
          <a:p>
            <a:pPr>
              <a:defRPr/>
            </a:pPr>
            <a:r>
              <a:rPr lang="en-US" sz="900">
                <a:effectLst>
                  <a:outerShdw blurRad="38100" dist="38100" dir="2700000" algn="tl">
                    <a:srgbClr val="000000"/>
                  </a:outerShdw>
                </a:effectLst>
                <a:latin typeface="Courier New" pitchFamily="49" charset="0"/>
              </a:rPr>
              <a:t>     &lt;p:seatPreference&gt;aisle&lt;/p:seatPreference&gt;</a:t>
            </a:r>
          </a:p>
          <a:p>
            <a:pPr>
              <a:defRPr/>
            </a:pPr>
            <a:r>
              <a:rPr lang="en-US" sz="900">
                <a:effectLst>
                  <a:outerShdw blurRad="38100" dist="38100" dir="2700000" algn="tl">
                    <a:srgbClr val="000000"/>
                  </a:outerShdw>
                </a:effectLst>
                <a:latin typeface="Courier New" pitchFamily="49" charset="0"/>
              </a:rPr>
              <a:t>   &lt;/p:departure&gt;</a:t>
            </a:r>
          </a:p>
          <a:p>
            <a:pPr>
              <a:defRPr/>
            </a:pPr>
            <a:r>
              <a:rPr lang="en-US" sz="900">
                <a:effectLst>
                  <a:outerShdw blurRad="38100" dist="38100" dir="2700000" algn="tl">
                    <a:srgbClr val="000000"/>
                  </a:outerShdw>
                </a:effectLst>
                <a:latin typeface="Courier New" pitchFamily="49" charset="0"/>
              </a:rPr>
              <a:t>   &lt;p:return&gt;</a:t>
            </a:r>
          </a:p>
          <a:p>
            <a:pPr>
              <a:defRPr/>
            </a:pPr>
            <a:r>
              <a:rPr lang="en-US" sz="900">
                <a:effectLst>
                  <a:outerShdw blurRad="38100" dist="38100" dir="2700000" algn="tl">
                    <a:srgbClr val="000000"/>
                  </a:outerShdw>
                </a:effectLst>
                <a:latin typeface="Courier New" pitchFamily="49" charset="0"/>
              </a:rPr>
              <a:t>     &lt;p:departing&gt;Los Angeles&lt;/p:departing&gt;</a:t>
            </a:r>
          </a:p>
          <a:p>
            <a:pPr>
              <a:defRPr/>
            </a:pPr>
            <a:r>
              <a:rPr lang="en-US" sz="900">
                <a:effectLst>
                  <a:outerShdw blurRad="38100" dist="38100" dir="2700000" algn="tl">
                    <a:srgbClr val="000000"/>
                  </a:outerShdw>
                </a:effectLst>
                <a:latin typeface="Courier New" pitchFamily="49" charset="0"/>
              </a:rPr>
              <a:t>     &lt;p:arriving&gt;New York&lt;/p:arriving&gt;</a:t>
            </a:r>
          </a:p>
          <a:p>
            <a:pPr>
              <a:defRPr/>
            </a:pPr>
            <a:r>
              <a:rPr lang="en-US" sz="900">
                <a:effectLst>
                  <a:outerShdw blurRad="38100" dist="38100" dir="2700000" algn="tl">
                    <a:srgbClr val="000000"/>
                  </a:outerShdw>
                </a:effectLst>
                <a:latin typeface="Courier New" pitchFamily="49" charset="0"/>
              </a:rPr>
              <a:t>     &lt;p:departureDate&gt;2001-12-20&lt;/p:departureDate&gt;</a:t>
            </a:r>
          </a:p>
          <a:p>
            <a:pPr>
              <a:defRPr/>
            </a:pPr>
            <a:r>
              <a:rPr lang="en-US" sz="900">
                <a:effectLst>
                  <a:outerShdw blurRad="38100" dist="38100" dir="2700000" algn="tl">
                    <a:srgbClr val="000000"/>
                  </a:outerShdw>
                </a:effectLst>
                <a:latin typeface="Courier New" pitchFamily="49" charset="0"/>
              </a:rPr>
              <a:t>     &lt;p:departureTime&gt;mid-morning&lt;/p:departureTime&gt;</a:t>
            </a:r>
          </a:p>
          <a:p>
            <a:pPr>
              <a:defRPr/>
            </a:pPr>
            <a:r>
              <a:rPr lang="en-US" sz="900">
                <a:effectLst>
                  <a:outerShdw blurRad="38100" dist="38100" dir="2700000" algn="tl">
                    <a:srgbClr val="000000"/>
                  </a:outerShdw>
                </a:effectLst>
                <a:latin typeface="Courier New" pitchFamily="49" charset="0"/>
              </a:rPr>
              <a:t>     &lt;p:seatPreference/&gt;</a:t>
            </a:r>
          </a:p>
          <a:p>
            <a:pPr>
              <a:defRPr/>
            </a:pPr>
            <a:r>
              <a:rPr lang="en-US" sz="900">
                <a:effectLst>
                  <a:outerShdw blurRad="38100" dist="38100" dir="2700000" algn="tl">
                    <a:srgbClr val="000000"/>
                  </a:outerShdw>
                </a:effectLst>
                <a:latin typeface="Courier New" pitchFamily="49" charset="0"/>
              </a:rPr>
              <a:t>   &lt;/p:return&gt;</a:t>
            </a:r>
          </a:p>
          <a:p>
            <a:pPr>
              <a:defRPr/>
            </a:pPr>
            <a:r>
              <a:rPr lang="en-US" sz="900">
                <a:effectLst>
                  <a:outerShdw blurRad="38100" dist="38100" dir="2700000" algn="tl">
                    <a:srgbClr val="000000"/>
                  </a:outerShdw>
                </a:effectLst>
                <a:latin typeface="Courier New" pitchFamily="49" charset="0"/>
              </a:rPr>
              <a:t>  &lt;/p:itinerary&gt;</a:t>
            </a:r>
          </a:p>
          <a:p>
            <a:pPr>
              <a:defRPr/>
            </a:pPr>
            <a:r>
              <a:rPr lang="en-US" sz="900">
                <a:effectLst>
                  <a:outerShdw blurRad="38100" dist="38100" dir="2700000" algn="tl">
                    <a:srgbClr val="000000"/>
                  </a:outerShdw>
                </a:effectLst>
                <a:latin typeface="Courier New" pitchFamily="49" charset="0"/>
              </a:rPr>
              <a:t>  &lt;q:lodging</a:t>
            </a:r>
          </a:p>
          <a:p>
            <a:pPr>
              <a:defRPr/>
            </a:pPr>
            <a:r>
              <a:rPr lang="en-US" sz="900">
                <a:effectLst>
                  <a:outerShdw blurRad="38100" dist="38100" dir="2700000" algn="tl">
                    <a:srgbClr val="000000"/>
                  </a:outerShdw>
                </a:effectLst>
                <a:latin typeface="Courier New" pitchFamily="49" charset="0"/>
              </a:rPr>
              <a:t>   xmlns:q="http://travelcompany.org/reservation/hotels"&gt;</a:t>
            </a:r>
          </a:p>
          <a:p>
            <a:pPr>
              <a:defRPr/>
            </a:pPr>
            <a:r>
              <a:rPr lang="en-US" sz="900">
                <a:effectLst>
                  <a:outerShdw blurRad="38100" dist="38100" dir="2700000" algn="tl">
                    <a:srgbClr val="000000"/>
                  </a:outerShdw>
                </a:effectLst>
                <a:latin typeface="Courier New" pitchFamily="49" charset="0"/>
              </a:rPr>
              <a:t>   &lt;q:preference&gt;none&lt;/q:preference&gt;</a:t>
            </a:r>
          </a:p>
          <a:p>
            <a:pPr>
              <a:defRPr/>
            </a:pPr>
            <a:r>
              <a:rPr lang="en-US" sz="900">
                <a:effectLst>
                  <a:outerShdw blurRad="38100" dist="38100" dir="2700000" algn="tl">
                    <a:srgbClr val="000000"/>
                  </a:outerShdw>
                </a:effectLst>
                <a:latin typeface="Courier New" pitchFamily="49" charset="0"/>
              </a:rPr>
              <a:t>  &lt;/q:lodging&gt;</a:t>
            </a:r>
          </a:p>
          <a:p>
            <a:pPr>
              <a:defRPr/>
            </a:pPr>
            <a:r>
              <a:rPr lang="en-US" sz="900">
                <a:effectLst>
                  <a:outerShdw blurRad="38100" dist="38100" dir="2700000" algn="tl">
                    <a:srgbClr val="000000"/>
                  </a:outerShdw>
                </a:effectLst>
                <a:latin typeface="Courier New" pitchFamily="49" charset="0"/>
              </a:rPr>
              <a:t> &lt;/env:</a:t>
            </a:r>
            <a:r>
              <a:rPr lang="en-US" sz="900">
                <a:solidFill>
                  <a:srgbClr val="FF9900"/>
                </a:solidFill>
                <a:effectLst>
                  <a:outerShdw blurRad="38100" dist="38100" dir="2700000" algn="tl">
                    <a:srgbClr val="000000"/>
                  </a:outerShdw>
                </a:effectLst>
                <a:latin typeface="Courier New" pitchFamily="49" charset="0"/>
              </a:rPr>
              <a:t>Body</a:t>
            </a:r>
            <a:r>
              <a:rPr lang="en-US" sz="900">
                <a:effectLst>
                  <a:outerShdw blurRad="38100" dist="38100" dir="2700000" algn="tl">
                    <a:srgbClr val="000000"/>
                  </a:outerShdw>
                </a:effectLst>
                <a:latin typeface="Courier New" pitchFamily="49" charset="0"/>
              </a:rPr>
              <a:t>&gt;</a:t>
            </a:r>
          </a:p>
          <a:p>
            <a:pPr>
              <a:defRPr/>
            </a:pPr>
            <a:r>
              <a:rPr lang="en-US" sz="900">
                <a:effectLst>
                  <a:outerShdw blurRad="38100" dist="38100" dir="2700000" algn="tl">
                    <a:srgbClr val="000000"/>
                  </a:outerShdw>
                </a:effectLst>
                <a:latin typeface="Courier New" pitchFamily="49" charset="0"/>
              </a:rPr>
              <a:t>&lt;/env:</a:t>
            </a:r>
            <a:r>
              <a:rPr lang="en-US" sz="900">
                <a:solidFill>
                  <a:srgbClr val="FFFF99"/>
                </a:solidFill>
                <a:effectLst>
                  <a:outerShdw blurRad="38100" dist="38100" dir="2700000" algn="tl">
                    <a:srgbClr val="000000"/>
                  </a:outerShdw>
                </a:effectLst>
                <a:latin typeface="Courier New" pitchFamily="49" charset="0"/>
              </a:rPr>
              <a:t>Envelope</a:t>
            </a:r>
            <a:r>
              <a:rPr lang="en-US" sz="900">
                <a:effectLst>
                  <a:outerShdw blurRad="38100" dist="38100" dir="2700000" algn="tl">
                    <a:srgbClr val="000000"/>
                  </a:outerShdw>
                </a:effectLst>
                <a:latin typeface="Courier New" pitchFamily="49" charset="0"/>
              </a:rPr>
              <a:t>&gt;</a:t>
            </a:r>
          </a:p>
        </p:txBody>
      </p:sp>
      <p:sp>
        <p:nvSpPr>
          <p:cNvPr id="680966" name="Rectangle 6"/>
          <p:cNvSpPr>
            <a:spLocks noChangeArrowheads="1"/>
          </p:cNvSpPr>
          <p:nvPr/>
        </p:nvSpPr>
        <p:spPr bwMode="auto">
          <a:xfrm>
            <a:off x="5416550" y="1463675"/>
            <a:ext cx="3570288" cy="4832350"/>
          </a:xfrm>
          <a:prstGeom prst="rect">
            <a:avLst/>
          </a:prstGeom>
          <a:noFill/>
          <a:ln w="9525" algn="ctr">
            <a:noFill/>
            <a:miter lim="800000"/>
            <a:headEnd/>
            <a:tailEnd/>
          </a:ln>
          <a:effectLst/>
        </p:spPr>
        <p:txBody>
          <a:bodyPr wrap="none"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93191" name="Text Box 7"/>
          <p:cNvSpPr txBox="1">
            <a:spLocks noChangeArrowheads="1"/>
          </p:cNvSpPr>
          <p:nvPr/>
        </p:nvSpPr>
        <p:spPr bwMode="auto">
          <a:xfrm>
            <a:off x="5343525" y="1385888"/>
            <a:ext cx="3049588"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Envelope</a:t>
            </a:r>
          </a:p>
        </p:txBody>
      </p:sp>
      <p:sp>
        <p:nvSpPr>
          <p:cNvPr id="680971" name="Rectangle 11"/>
          <p:cNvSpPr>
            <a:spLocks noChangeArrowheads="1"/>
          </p:cNvSpPr>
          <p:nvPr/>
        </p:nvSpPr>
        <p:spPr bwMode="auto">
          <a:xfrm>
            <a:off x="5380038" y="3586163"/>
            <a:ext cx="3152775" cy="3040062"/>
          </a:xfrm>
          <a:prstGeom prst="rect">
            <a:avLst/>
          </a:prstGeom>
          <a:solidFill>
            <a:srgbClr val="FF9900"/>
          </a:solidFill>
          <a:ln w="9525" algn="ctr">
            <a:no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680972" name="Rectangle 12"/>
          <p:cNvSpPr>
            <a:spLocks noChangeArrowheads="1"/>
          </p:cNvSpPr>
          <p:nvPr/>
        </p:nvSpPr>
        <p:spPr bwMode="auto">
          <a:xfrm>
            <a:off x="5360988" y="1681163"/>
            <a:ext cx="3152775" cy="1768475"/>
          </a:xfrm>
          <a:prstGeom prst="rect">
            <a:avLst/>
          </a:prstGeom>
          <a:solidFill>
            <a:srgbClr val="FF9900"/>
          </a:solidFill>
          <a:ln w="9525" algn="ctr">
            <a:no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680973" name="Rectangle 13"/>
          <p:cNvSpPr>
            <a:spLocks noChangeArrowheads="1"/>
          </p:cNvSpPr>
          <p:nvPr/>
        </p:nvSpPr>
        <p:spPr bwMode="auto">
          <a:xfrm>
            <a:off x="5449888" y="1887538"/>
            <a:ext cx="2951162" cy="696912"/>
          </a:xfrm>
          <a:prstGeom prst="rect">
            <a:avLst/>
          </a:prstGeom>
          <a:solidFill>
            <a:srgbClr val="66CCFF"/>
          </a:solidFill>
          <a:ln w="9525" algn="ctr">
            <a:no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93195" name="Text Box 14"/>
          <p:cNvSpPr txBox="1">
            <a:spLocks noChangeArrowheads="1"/>
          </p:cNvSpPr>
          <p:nvPr/>
        </p:nvSpPr>
        <p:spPr bwMode="auto">
          <a:xfrm>
            <a:off x="5376863" y="1625600"/>
            <a:ext cx="3049587"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Header</a:t>
            </a:r>
          </a:p>
        </p:txBody>
      </p:sp>
      <p:sp>
        <p:nvSpPr>
          <p:cNvPr id="93196" name="Text Box 15"/>
          <p:cNvSpPr txBox="1">
            <a:spLocks noChangeArrowheads="1"/>
          </p:cNvSpPr>
          <p:nvPr/>
        </p:nvSpPr>
        <p:spPr bwMode="auto">
          <a:xfrm>
            <a:off x="5400675" y="3568700"/>
            <a:ext cx="3049588"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Body</a:t>
            </a:r>
          </a:p>
        </p:txBody>
      </p:sp>
      <p:sp>
        <p:nvSpPr>
          <p:cNvPr id="93197" name="Text Box 16"/>
          <p:cNvSpPr txBox="1">
            <a:spLocks noChangeArrowheads="1"/>
          </p:cNvSpPr>
          <p:nvPr/>
        </p:nvSpPr>
        <p:spPr bwMode="auto">
          <a:xfrm>
            <a:off x="5491163" y="2043113"/>
            <a:ext cx="3049587"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reservation</a:t>
            </a:r>
          </a:p>
        </p:txBody>
      </p:sp>
      <p:sp>
        <p:nvSpPr>
          <p:cNvPr id="680977" name="Rectangle 17"/>
          <p:cNvSpPr>
            <a:spLocks noChangeArrowheads="1"/>
          </p:cNvSpPr>
          <p:nvPr/>
        </p:nvSpPr>
        <p:spPr bwMode="auto">
          <a:xfrm>
            <a:off x="5449888" y="2695575"/>
            <a:ext cx="2951162" cy="635000"/>
          </a:xfrm>
          <a:prstGeom prst="rect">
            <a:avLst/>
          </a:prstGeom>
          <a:solidFill>
            <a:srgbClr val="66CCFF"/>
          </a:solidFill>
          <a:ln w="9525" algn="ctr">
            <a:noFill/>
            <a:miter lim="800000"/>
            <a:headEnd/>
            <a:tailEnd/>
          </a:ln>
          <a:effectLst/>
        </p:spPr>
        <p:txBody>
          <a:bodyPr wrap="none"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680978" name="Rectangle 18"/>
          <p:cNvSpPr>
            <a:spLocks noChangeArrowheads="1"/>
          </p:cNvSpPr>
          <p:nvPr/>
        </p:nvSpPr>
        <p:spPr bwMode="auto">
          <a:xfrm>
            <a:off x="5449888" y="3817938"/>
            <a:ext cx="2951162" cy="1976437"/>
          </a:xfrm>
          <a:prstGeom prst="rect">
            <a:avLst/>
          </a:prstGeom>
          <a:solidFill>
            <a:srgbClr val="66CCFF"/>
          </a:solidFill>
          <a:ln w="9525" algn="ctr">
            <a:no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680979" name="Rectangle 19"/>
          <p:cNvSpPr>
            <a:spLocks noChangeArrowheads="1"/>
          </p:cNvSpPr>
          <p:nvPr/>
        </p:nvSpPr>
        <p:spPr bwMode="auto">
          <a:xfrm>
            <a:off x="5449888" y="5905500"/>
            <a:ext cx="2951162" cy="652463"/>
          </a:xfrm>
          <a:prstGeom prst="rect">
            <a:avLst/>
          </a:prstGeom>
          <a:solidFill>
            <a:srgbClr val="66CCFF"/>
          </a:solidFill>
          <a:ln w="9525" algn="ctr">
            <a:no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93201" name="Text Box 20"/>
          <p:cNvSpPr txBox="1">
            <a:spLocks noChangeArrowheads="1"/>
          </p:cNvSpPr>
          <p:nvPr/>
        </p:nvSpPr>
        <p:spPr bwMode="auto">
          <a:xfrm>
            <a:off x="5491163" y="2816225"/>
            <a:ext cx="3049587"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passenger</a:t>
            </a:r>
          </a:p>
        </p:txBody>
      </p:sp>
      <p:sp>
        <p:nvSpPr>
          <p:cNvPr id="93202" name="Text Box 21"/>
          <p:cNvSpPr txBox="1">
            <a:spLocks noChangeArrowheads="1"/>
          </p:cNvSpPr>
          <p:nvPr/>
        </p:nvSpPr>
        <p:spPr bwMode="auto">
          <a:xfrm>
            <a:off x="5491163" y="4033838"/>
            <a:ext cx="3049587"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itinerary</a:t>
            </a:r>
          </a:p>
        </p:txBody>
      </p:sp>
      <p:sp>
        <p:nvSpPr>
          <p:cNvPr id="93203" name="Text Box 22"/>
          <p:cNvSpPr txBox="1">
            <a:spLocks noChangeArrowheads="1"/>
          </p:cNvSpPr>
          <p:nvPr/>
        </p:nvSpPr>
        <p:spPr bwMode="auto">
          <a:xfrm>
            <a:off x="5491163" y="6043613"/>
            <a:ext cx="3049587"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lodging</a:t>
            </a:r>
          </a:p>
        </p:txBody>
      </p:sp>
    </p:spTree>
  </p:cSld>
  <p:clrMapOvr>
    <a:masterClrMapping/>
  </p:clrMapOvr>
  <p:transition>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831AF259-70EE-4F02-A404-69213711AAF7}" type="slidenum">
              <a:rPr lang="en-US"/>
              <a:pPr/>
              <a:t>9</a:t>
            </a:fld>
            <a:endParaRPr lang="en-US"/>
          </a:p>
        </p:txBody>
      </p:sp>
      <p:sp>
        <p:nvSpPr>
          <p:cNvPr id="628738" name="Rectangle 2"/>
          <p:cNvSpPr>
            <a:spLocks noGrp="1" noChangeArrowheads="1"/>
          </p:cNvSpPr>
          <p:nvPr>
            <p:ph type="title"/>
          </p:nvPr>
        </p:nvSpPr>
        <p:spPr/>
        <p:txBody>
          <a:bodyPr/>
          <a:lstStyle/>
          <a:p>
            <a:pPr>
              <a:defRPr/>
            </a:pPr>
            <a:r>
              <a:rPr lang="en-US" smtClean="0"/>
              <a:t>HTTP Status Codes</a:t>
            </a:r>
          </a:p>
        </p:txBody>
      </p:sp>
      <p:sp>
        <p:nvSpPr>
          <p:cNvPr id="12292" name="Rectangle 3"/>
          <p:cNvSpPr>
            <a:spLocks noGrp="1" noChangeArrowheads="1"/>
          </p:cNvSpPr>
          <p:nvPr>
            <p:ph type="body" idx="1"/>
          </p:nvPr>
        </p:nvSpPr>
        <p:spPr/>
        <p:txBody>
          <a:bodyPr/>
          <a:lstStyle/>
          <a:p>
            <a:pPr>
              <a:lnSpc>
                <a:spcPct val="80000"/>
              </a:lnSpc>
            </a:pPr>
            <a:r>
              <a:rPr lang="en-US" sz="1400" smtClean="0"/>
              <a:t>1xx - Informational</a:t>
            </a:r>
          </a:p>
          <a:p>
            <a:pPr lvl="1">
              <a:lnSpc>
                <a:spcPct val="80000"/>
              </a:lnSpc>
            </a:pPr>
            <a:r>
              <a:rPr lang="en-US" sz="1400" smtClean="0"/>
              <a:t>intermediate response. For example, the server can reply initially with 100 Continue when it receives a POST request and then with 200 OK once it has been processed</a:t>
            </a:r>
          </a:p>
          <a:p>
            <a:pPr>
              <a:lnSpc>
                <a:spcPct val="80000"/>
              </a:lnSpc>
            </a:pPr>
            <a:r>
              <a:rPr lang="en-US" sz="1400" smtClean="0"/>
              <a:t>2xx - Successful</a:t>
            </a:r>
          </a:p>
          <a:p>
            <a:pPr lvl="1">
              <a:lnSpc>
                <a:spcPct val="80000"/>
              </a:lnSpc>
            </a:pPr>
            <a:r>
              <a:rPr lang="en-US" sz="1400" smtClean="0"/>
              <a:t>Request successfully processed. For example, the value 200 is used when the requested resource is being returned to the HTTP client in the body of the response message.</a:t>
            </a:r>
          </a:p>
          <a:p>
            <a:pPr>
              <a:lnSpc>
                <a:spcPct val="80000"/>
              </a:lnSpc>
            </a:pPr>
            <a:r>
              <a:rPr lang="en-US" sz="1400" smtClean="0"/>
              <a:t>3xx - Redirection</a:t>
            </a:r>
          </a:p>
          <a:p>
            <a:pPr lvl="1">
              <a:lnSpc>
                <a:spcPct val="80000"/>
              </a:lnSpc>
            </a:pPr>
            <a:r>
              <a:rPr lang="en-US" sz="1400" smtClean="0"/>
              <a:t>For example the code 302 returns another URL to which the client should issue request again. </a:t>
            </a:r>
          </a:p>
          <a:p>
            <a:pPr lvl="1">
              <a:lnSpc>
                <a:spcPct val="80000"/>
              </a:lnSpc>
            </a:pPr>
            <a:r>
              <a:rPr lang="en-US" sz="1400" smtClean="0"/>
              <a:t>The code 304 indicates that the resource was not modified and the client should read from its local cache instead. </a:t>
            </a:r>
          </a:p>
          <a:p>
            <a:pPr>
              <a:lnSpc>
                <a:spcPct val="80000"/>
              </a:lnSpc>
            </a:pPr>
            <a:r>
              <a:rPr lang="en-US" sz="1400" smtClean="0"/>
              <a:t>4xx - Client Error</a:t>
            </a:r>
          </a:p>
          <a:p>
            <a:pPr lvl="1">
              <a:lnSpc>
                <a:spcPct val="80000"/>
              </a:lnSpc>
            </a:pPr>
            <a:r>
              <a:rPr lang="en-US" sz="1400" smtClean="0"/>
              <a:t>In addition to the well known 404 (404 The requested resource does not exist), worth mentioning the 401 code which is the “access denied” response (Authentication required) </a:t>
            </a:r>
          </a:p>
          <a:p>
            <a:pPr>
              <a:lnSpc>
                <a:spcPct val="80000"/>
              </a:lnSpc>
            </a:pPr>
            <a:r>
              <a:rPr lang="en-US" sz="1400" smtClean="0"/>
              <a:t>5xx - Server Error</a:t>
            </a:r>
          </a:p>
          <a:p>
            <a:pPr lvl="1">
              <a:lnSpc>
                <a:spcPct val="80000"/>
              </a:lnSpc>
            </a:pPr>
            <a:r>
              <a:rPr lang="en-US" sz="1400" smtClean="0"/>
              <a:t>An error occurred on the server while processing the request. The code 500 is typically “An internal error occurred on the server” while the code 503 is </a:t>
            </a:r>
            <a:br>
              <a:rPr lang="en-US" sz="1400" smtClean="0"/>
            </a:br>
            <a:r>
              <a:rPr lang="en-US" sz="1400" smtClean="0"/>
              <a:t>“service is currently unavailable”</a:t>
            </a:r>
          </a:p>
        </p:txBody>
      </p:sp>
    </p:spTree>
  </p:cSld>
  <p:clrMapOvr>
    <a:masterClrMapping/>
  </p:clrMapOvr>
  <p:transition>
    <p:strips dir="rd"/>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Number Placeholder 2"/>
          <p:cNvSpPr>
            <a:spLocks noGrp="1"/>
          </p:cNvSpPr>
          <p:nvPr>
            <p:ph type="sldNum" sz="quarter" idx="10"/>
          </p:nvPr>
        </p:nvSpPr>
        <p:spPr>
          <a:noFill/>
        </p:spPr>
        <p:txBody>
          <a:bodyPr/>
          <a:lstStyle/>
          <a:p>
            <a:fld id="{EC92319B-A220-47FE-AC62-55FA197B69D9}" type="slidenum">
              <a:rPr lang="en-US"/>
              <a:pPr/>
              <a:t>90</a:t>
            </a:fld>
            <a:endParaRPr lang="en-US"/>
          </a:p>
        </p:txBody>
      </p:sp>
      <p:sp>
        <p:nvSpPr>
          <p:cNvPr id="692228" name="Rectangle 4"/>
          <p:cNvSpPr>
            <a:spLocks noGrp="1" noChangeArrowheads="1"/>
          </p:cNvSpPr>
          <p:nvPr>
            <p:ph type="title"/>
          </p:nvPr>
        </p:nvSpPr>
        <p:spPr/>
        <p:txBody>
          <a:bodyPr/>
          <a:lstStyle/>
          <a:p>
            <a:pPr>
              <a:defRPr/>
            </a:pPr>
            <a:r>
              <a:rPr lang="en-US" sz="3600" smtClean="0"/>
              <a:t>SOAP conversation Example (II)</a:t>
            </a:r>
          </a:p>
        </p:txBody>
      </p:sp>
      <p:sp>
        <p:nvSpPr>
          <p:cNvPr id="692229" name="Text Box 5"/>
          <p:cNvSpPr txBox="1">
            <a:spLocks noChangeArrowheads="1"/>
          </p:cNvSpPr>
          <p:nvPr/>
        </p:nvSpPr>
        <p:spPr bwMode="auto">
          <a:xfrm>
            <a:off x="42863" y="1390650"/>
            <a:ext cx="5030787" cy="4460875"/>
          </a:xfrm>
          <a:prstGeom prst="rect">
            <a:avLst/>
          </a:prstGeom>
          <a:solidFill>
            <a:srgbClr val="002E8A"/>
          </a:solidFill>
          <a:ln w="9525">
            <a:noFill/>
            <a:miter lim="800000"/>
            <a:headEnd/>
            <a:tailEnd/>
          </a:ln>
          <a:effectLst/>
        </p:spPr>
        <p:txBody>
          <a:bodyPr wrap="none">
            <a:spAutoFit/>
          </a:bodyPr>
          <a:lstStyle/>
          <a:p>
            <a:pPr>
              <a:defRPr/>
            </a:pPr>
            <a:r>
              <a:rPr lang="en-US" sz="900">
                <a:effectLst>
                  <a:outerShdw blurRad="38100" dist="38100" dir="2700000" algn="tl">
                    <a:srgbClr val="000000"/>
                  </a:outerShdw>
                </a:effectLst>
                <a:latin typeface="Courier New" pitchFamily="49" charset="0"/>
              </a:rPr>
              <a:t>&lt;?xml version='1.0' ?&gt;</a:t>
            </a:r>
          </a:p>
          <a:p>
            <a:pPr>
              <a:defRPr/>
            </a:pPr>
            <a:r>
              <a:rPr lang="en-US" sz="900">
                <a:effectLst>
                  <a:outerShdw blurRad="38100" dist="38100" dir="2700000" algn="tl">
                    <a:srgbClr val="000000"/>
                  </a:outerShdw>
                </a:effectLst>
                <a:latin typeface="Courier New" pitchFamily="49" charset="0"/>
              </a:rPr>
              <a:t>&lt;env:Envelope xmlns:env="http://www.w3.org/2003/05/soap-envelope"&gt; </a:t>
            </a:r>
          </a:p>
          <a:p>
            <a:pPr>
              <a:defRPr/>
            </a:pPr>
            <a:r>
              <a:rPr lang="en-US" sz="900">
                <a:effectLst>
                  <a:outerShdw blurRad="38100" dist="38100" dir="2700000" algn="tl">
                    <a:srgbClr val="000000"/>
                  </a:outerShdw>
                </a:effectLst>
                <a:latin typeface="Courier New" pitchFamily="49" charset="0"/>
              </a:rPr>
              <a:t> &lt;env:Header&gt;</a:t>
            </a:r>
          </a:p>
          <a:p>
            <a:pPr>
              <a:defRPr/>
            </a:pPr>
            <a:r>
              <a:rPr lang="en-US" sz="900">
                <a:effectLst>
                  <a:outerShdw blurRad="38100" dist="38100" dir="2700000" algn="tl">
                    <a:srgbClr val="000000"/>
                  </a:outerShdw>
                </a:effectLst>
                <a:latin typeface="Courier New" pitchFamily="49" charset="0"/>
              </a:rPr>
              <a:t>  &lt;m:reservation xmlns:m="http://travelcompany.org/reservation"&gt;</a:t>
            </a:r>
          </a:p>
          <a:p>
            <a:pPr>
              <a:defRPr/>
            </a:pPr>
            <a:r>
              <a:rPr lang="en-US" sz="900">
                <a:effectLst>
                  <a:outerShdw blurRad="38100" dist="38100" dir="2700000" algn="tl">
                    <a:srgbClr val="000000"/>
                  </a:outerShdw>
                </a:effectLst>
                <a:latin typeface="Courier New" pitchFamily="49" charset="0"/>
              </a:rPr>
              <a:t>   &lt;m:reference&gt;uuid:093a2da1-q345-739r-ba5d-pqff98fe8j7d&lt;/m:reference&gt;</a:t>
            </a:r>
          </a:p>
          <a:p>
            <a:pPr>
              <a:defRPr/>
            </a:pPr>
            <a:r>
              <a:rPr lang="en-US" sz="900">
                <a:effectLst>
                  <a:outerShdw blurRad="38100" dist="38100" dir="2700000" algn="tl">
                    <a:srgbClr val="000000"/>
                  </a:outerShdw>
                </a:effectLst>
                <a:latin typeface="Courier New" pitchFamily="49" charset="0"/>
              </a:rPr>
              <a:t>   &lt;m:dateAndTime&gt;2001-11-29T13:35:00.000-05:00&lt;/m:dateAndTime&gt;</a:t>
            </a:r>
          </a:p>
          <a:p>
            <a:pPr>
              <a:defRPr/>
            </a:pPr>
            <a:r>
              <a:rPr lang="en-US" sz="900">
                <a:effectLst>
                  <a:outerShdw blurRad="38100" dist="38100" dir="2700000" algn="tl">
                    <a:srgbClr val="000000"/>
                  </a:outerShdw>
                </a:effectLst>
                <a:latin typeface="Courier New" pitchFamily="49" charset="0"/>
              </a:rPr>
              <a:t>  &lt;/m:reservation&gt;</a:t>
            </a:r>
          </a:p>
          <a:p>
            <a:pPr>
              <a:defRPr/>
            </a:pPr>
            <a:r>
              <a:rPr lang="en-US" sz="900">
                <a:effectLst>
                  <a:outerShdw blurRad="38100" dist="38100" dir="2700000" algn="tl">
                    <a:srgbClr val="000000"/>
                  </a:outerShdw>
                </a:effectLst>
                <a:latin typeface="Courier New" pitchFamily="49" charset="0"/>
              </a:rPr>
              <a:t>  &lt;n:passenger xmlns:n="http://mycompany.com/employees"</a:t>
            </a:r>
          </a:p>
          <a:p>
            <a:pPr>
              <a:defRPr/>
            </a:pPr>
            <a:r>
              <a:rPr lang="en-US" sz="900">
                <a:effectLst>
                  <a:outerShdw blurRad="38100" dist="38100" dir="2700000" algn="tl">
                    <a:srgbClr val="000000"/>
                  </a:outerShdw>
                </a:effectLst>
                <a:latin typeface="Courier New" pitchFamily="49" charset="0"/>
              </a:rPr>
              <a:t>     env:mustUnderstand="true"&gt;</a:t>
            </a:r>
          </a:p>
          <a:p>
            <a:pPr>
              <a:defRPr/>
            </a:pPr>
            <a:r>
              <a:rPr lang="en-US" sz="900">
                <a:effectLst>
                  <a:outerShdw blurRad="38100" dist="38100" dir="2700000" algn="tl">
                    <a:srgbClr val="000000"/>
                  </a:outerShdw>
                </a:effectLst>
                <a:latin typeface="Courier New" pitchFamily="49" charset="0"/>
              </a:rPr>
              <a:t>   &lt;n:name&gt;Åke Jógvan Øyvind&lt;/n:name&gt;</a:t>
            </a:r>
          </a:p>
          <a:p>
            <a:pPr>
              <a:defRPr/>
            </a:pPr>
            <a:r>
              <a:rPr lang="en-US" sz="900">
                <a:effectLst>
                  <a:outerShdw blurRad="38100" dist="38100" dir="2700000" algn="tl">
                    <a:srgbClr val="000000"/>
                  </a:outerShdw>
                </a:effectLst>
                <a:latin typeface="Courier New" pitchFamily="49" charset="0"/>
              </a:rPr>
              <a:t>  &lt;/n:passenger&gt;</a:t>
            </a:r>
          </a:p>
          <a:p>
            <a:pPr>
              <a:defRPr/>
            </a:pPr>
            <a:r>
              <a:rPr lang="en-US" sz="900">
                <a:effectLst>
                  <a:outerShdw blurRad="38100" dist="38100" dir="2700000" algn="tl">
                    <a:srgbClr val="000000"/>
                  </a:outerShdw>
                </a:effectLst>
                <a:latin typeface="Courier New" pitchFamily="49" charset="0"/>
              </a:rPr>
              <a:t> &lt;/env:Header&gt;</a:t>
            </a:r>
          </a:p>
          <a:p>
            <a:pPr>
              <a:defRPr/>
            </a:pPr>
            <a:r>
              <a:rPr lang="en-US" sz="900">
                <a:effectLst>
                  <a:outerShdw blurRad="38100" dist="38100" dir="2700000" algn="tl">
                    <a:srgbClr val="000000"/>
                  </a:outerShdw>
                </a:effectLst>
                <a:latin typeface="Courier New" pitchFamily="49" charset="0"/>
              </a:rPr>
              <a:t> &lt;env:Body&gt;</a:t>
            </a:r>
          </a:p>
          <a:p>
            <a:pPr>
              <a:defRPr/>
            </a:pPr>
            <a:r>
              <a:rPr lang="en-US" sz="900">
                <a:solidFill>
                  <a:srgbClr val="FF9900"/>
                </a:solidFill>
                <a:effectLst>
                  <a:outerShdw blurRad="38100" dist="38100" dir="2700000" algn="tl">
                    <a:srgbClr val="000000"/>
                  </a:outerShdw>
                </a:effectLst>
                <a:latin typeface="Courier New" pitchFamily="49" charset="0"/>
              </a:rPr>
              <a:t>  &lt;p:itineraryClarification </a:t>
            </a:r>
          </a:p>
          <a:p>
            <a:pPr>
              <a:defRPr/>
            </a:pPr>
            <a:r>
              <a:rPr lang="en-US" sz="900">
                <a:solidFill>
                  <a:srgbClr val="FF9900"/>
                </a:solidFill>
                <a:effectLst>
                  <a:outerShdw blurRad="38100" dist="38100" dir="2700000" algn="tl">
                    <a:srgbClr val="000000"/>
                  </a:outerShdw>
                </a:effectLst>
                <a:latin typeface="Courier New" pitchFamily="49" charset="0"/>
              </a:rPr>
              <a:t>    xmlns:p="http://travel.org/reservation/travel"&gt;</a:t>
            </a:r>
          </a:p>
          <a:p>
            <a:pPr>
              <a:defRPr/>
            </a:pPr>
            <a:r>
              <a:rPr lang="en-US" sz="900">
                <a:solidFill>
                  <a:srgbClr val="FF9900"/>
                </a:solidFill>
                <a:effectLst>
                  <a:outerShdw blurRad="38100" dist="38100" dir="2700000" algn="tl">
                    <a:srgbClr val="000000"/>
                  </a:outerShdw>
                </a:effectLst>
                <a:latin typeface="Courier New" pitchFamily="49" charset="0"/>
              </a:rPr>
              <a:t>   &lt;p:departure&gt;</a:t>
            </a:r>
          </a:p>
          <a:p>
            <a:pPr>
              <a:defRPr/>
            </a:pPr>
            <a:r>
              <a:rPr lang="en-US" sz="900">
                <a:solidFill>
                  <a:srgbClr val="FF9900"/>
                </a:solidFill>
                <a:effectLst>
                  <a:outerShdw blurRad="38100" dist="38100" dir="2700000" algn="tl">
                    <a:srgbClr val="000000"/>
                  </a:outerShdw>
                </a:effectLst>
                <a:latin typeface="Courier New" pitchFamily="49" charset="0"/>
              </a:rPr>
              <a:t>     &lt;p:departing&gt;</a:t>
            </a:r>
          </a:p>
          <a:p>
            <a:pPr>
              <a:defRPr/>
            </a:pPr>
            <a:r>
              <a:rPr lang="en-US" sz="900">
                <a:solidFill>
                  <a:srgbClr val="FF9900"/>
                </a:solidFill>
                <a:effectLst>
                  <a:outerShdw blurRad="38100" dist="38100" dir="2700000" algn="tl">
                    <a:srgbClr val="000000"/>
                  </a:outerShdw>
                </a:effectLst>
                <a:latin typeface="Courier New" pitchFamily="49" charset="0"/>
              </a:rPr>
              <a:t>       &lt;p:airportChoices&gt;</a:t>
            </a:r>
          </a:p>
          <a:p>
            <a:pPr>
              <a:defRPr/>
            </a:pPr>
            <a:r>
              <a:rPr lang="en-US" sz="900">
                <a:solidFill>
                  <a:srgbClr val="FF9900"/>
                </a:solidFill>
                <a:effectLst>
                  <a:outerShdw blurRad="38100" dist="38100" dir="2700000" algn="tl">
                    <a:srgbClr val="000000"/>
                  </a:outerShdw>
                </a:effectLst>
                <a:latin typeface="Courier New" pitchFamily="49" charset="0"/>
              </a:rPr>
              <a:t>          JFK LGA EWR </a:t>
            </a:r>
          </a:p>
          <a:p>
            <a:pPr>
              <a:defRPr/>
            </a:pPr>
            <a:r>
              <a:rPr lang="en-US" sz="900">
                <a:solidFill>
                  <a:srgbClr val="FF9900"/>
                </a:solidFill>
                <a:effectLst>
                  <a:outerShdw blurRad="38100" dist="38100" dir="2700000" algn="tl">
                    <a:srgbClr val="000000"/>
                  </a:outerShdw>
                </a:effectLst>
                <a:latin typeface="Courier New" pitchFamily="49" charset="0"/>
              </a:rPr>
              <a:t>       &lt;/p:airportChoices&gt;</a:t>
            </a:r>
          </a:p>
          <a:p>
            <a:pPr>
              <a:defRPr/>
            </a:pPr>
            <a:r>
              <a:rPr lang="en-US" sz="900">
                <a:solidFill>
                  <a:srgbClr val="FF9900"/>
                </a:solidFill>
                <a:effectLst>
                  <a:outerShdw blurRad="38100" dist="38100" dir="2700000" algn="tl">
                    <a:srgbClr val="000000"/>
                  </a:outerShdw>
                </a:effectLst>
                <a:latin typeface="Courier New" pitchFamily="49" charset="0"/>
              </a:rPr>
              <a:t>     &lt;/p:departing&gt;</a:t>
            </a:r>
          </a:p>
          <a:p>
            <a:pPr>
              <a:defRPr/>
            </a:pPr>
            <a:r>
              <a:rPr lang="en-US" sz="900">
                <a:solidFill>
                  <a:srgbClr val="FF9900"/>
                </a:solidFill>
                <a:effectLst>
                  <a:outerShdw blurRad="38100" dist="38100" dir="2700000" algn="tl">
                    <a:srgbClr val="000000"/>
                  </a:outerShdw>
                </a:effectLst>
                <a:latin typeface="Courier New" pitchFamily="49" charset="0"/>
              </a:rPr>
              <a:t>   &lt;/p:departure&gt;</a:t>
            </a:r>
          </a:p>
          <a:p>
            <a:pPr>
              <a:defRPr/>
            </a:pPr>
            <a:r>
              <a:rPr lang="en-US" sz="900">
                <a:solidFill>
                  <a:srgbClr val="FF9900"/>
                </a:solidFill>
                <a:effectLst>
                  <a:outerShdw blurRad="38100" dist="38100" dir="2700000" algn="tl">
                    <a:srgbClr val="000000"/>
                  </a:outerShdw>
                </a:effectLst>
                <a:latin typeface="Courier New" pitchFamily="49" charset="0"/>
              </a:rPr>
              <a:t>   &lt;p:return&gt;</a:t>
            </a:r>
          </a:p>
          <a:p>
            <a:pPr>
              <a:defRPr/>
            </a:pPr>
            <a:r>
              <a:rPr lang="en-US" sz="900">
                <a:solidFill>
                  <a:srgbClr val="FF9900"/>
                </a:solidFill>
                <a:effectLst>
                  <a:outerShdw blurRad="38100" dist="38100" dir="2700000" algn="tl">
                    <a:srgbClr val="000000"/>
                  </a:outerShdw>
                </a:effectLst>
                <a:latin typeface="Courier New" pitchFamily="49" charset="0"/>
              </a:rPr>
              <a:t>     &lt;p:arriving&gt;</a:t>
            </a:r>
          </a:p>
          <a:p>
            <a:pPr>
              <a:defRPr/>
            </a:pPr>
            <a:r>
              <a:rPr lang="en-US" sz="900">
                <a:solidFill>
                  <a:srgbClr val="FF9900"/>
                </a:solidFill>
                <a:effectLst>
                  <a:outerShdw blurRad="38100" dist="38100" dir="2700000" algn="tl">
                    <a:srgbClr val="000000"/>
                  </a:outerShdw>
                </a:effectLst>
                <a:latin typeface="Courier New" pitchFamily="49" charset="0"/>
              </a:rPr>
              <a:t>       &lt;p:airportChoices&gt;</a:t>
            </a:r>
          </a:p>
          <a:p>
            <a:pPr>
              <a:defRPr/>
            </a:pPr>
            <a:r>
              <a:rPr lang="en-US" sz="900">
                <a:solidFill>
                  <a:srgbClr val="FF9900"/>
                </a:solidFill>
                <a:effectLst>
                  <a:outerShdw blurRad="38100" dist="38100" dir="2700000" algn="tl">
                    <a:srgbClr val="000000"/>
                  </a:outerShdw>
                </a:effectLst>
                <a:latin typeface="Courier New" pitchFamily="49" charset="0"/>
              </a:rPr>
              <a:t>         JFK LGA EWR </a:t>
            </a:r>
          </a:p>
          <a:p>
            <a:pPr>
              <a:defRPr/>
            </a:pPr>
            <a:r>
              <a:rPr lang="en-US" sz="900">
                <a:solidFill>
                  <a:srgbClr val="FF9900"/>
                </a:solidFill>
                <a:effectLst>
                  <a:outerShdw blurRad="38100" dist="38100" dir="2700000" algn="tl">
                    <a:srgbClr val="000000"/>
                  </a:outerShdw>
                </a:effectLst>
                <a:latin typeface="Courier New" pitchFamily="49" charset="0"/>
              </a:rPr>
              <a:t>       &lt;/p:airportChoices&gt;</a:t>
            </a:r>
          </a:p>
          <a:p>
            <a:pPr>
              <a:defRPr/>
            </a:pPr>
            <a:r>
              <a:rPr lang="en-US" sz="900">
                <a:solidFill>
                  <a:srgbClr val="FF9900"/>
                </a:solidFill>
                <a:effectLst>
                  <a:outerShdw blurRad="38100" dist="38100" dir="2700000" algn="tl">
                    <a:srgbClr val="000000"/>
                  </a:outerShdw>
                </a:effectLst>
                <a:latin typeface="Courier New" pitchFamily="49" charset="0"/>
              </a:rPr>
              <a:t>     &lt;/p:arriving&gt;</a:t>
            </a:r>
          </a:p>
          <a:p>
            <a:pPr>
              <a:defRPr/>
            </a:pPr>
            <a:r>
              <a:rPr lang="en-US" sz="900">
                <a:solidFill>
                  <a:srgbClr val="FF9900"/>
                </a:solidFill>
                <a:effectLst>
                  <a:outerShdw blurRad="38100" dist="38100" dir="2700000" algn="tl">
                    <a:srgbClr val="000000"/>
                  </a:outerShdw>
                </a:effectLst>
                <a:latin typeface="Courier New" pitchFamily="49" charset="0"/>
              </a:rPr>
              <a:t>   &lt;/p:return&gt;  </a:t>
            </a:r>
          </a:p>
          <a:p>
            <a:pPr>
              <a:defRPr/>
            </a:pPr>
            <a:r>
              <a:rPr lang="en-US" sz="900">
                <a:solidFill>
                  <a:srgbClr val="FF9900"/>
                </a:solidFill>
                <a:effectLst>
                  <a:outerShdw blurRad="38100" dist="38100" dir="2700000" algn="tl">
                    <a:srgbClr val="000000"/>
                  </a:outerShdw>
                </a:effectLst>
                <a:latin typeface="Courier New" pitchFamily="49" charset="0"/>
              </a:rPr>
              <a:t>  &lt;/p:itineraryClarification&gt;</a:t>
            </a:r>
          </a:p>
          <a:p>
            <a:pPr>
              <a:defRPr/>
            </a:pPr>
            <a:r>
              <a:rPr lang="en-US" sz="900">
                <a:solidFill>
                  <a:srgbClr val="FF9900"/>
                </a:solidFill>
                <a:effectLst>
                  <a:outerShdw blurRad="38100" dist="38100" dir="2700000" algn="tl">
                    <a:srgbClr val="000000"/>
                  </a:outerShdw>
                </a:effectLst>
                <a:latin typeface="Courier New" pitchFamily="49" charset="0"/>
              </a:rPr>
              <a:t> </a:t>
            </a:r>
            <a:r>
              <a:rPr lang="en-US" sz="900">
                <a:effectLst>
                  <a:outerShdw blurRad="38100" dist="38100" dir="2700000" algn="tl">
                    <a:srgbClr val="000000"/>
                  </a:outerShdw>
                </a:effectLst>
                <a:latin typeface="Courier New" pitchFamily="49" charset="0"/>
              </a:rPr>
              <a:t>&lt;/env:Body&gt;</a:t>
            </a:r>
          </a:p>
          <a:p>
            <a:pPr>
              <a:defRPr/>
            </a:pPr>
            <a:r>
              <a:rPr lang="en-US" sz="900">
                <a:effectLst>
                  <a:outerShdw blurRad="38100" dist="38100" dir="2700000" algn="tl">
                    <a:srgbClr val="000000"/>
                  </a:outerShdw>
                </a:effectLst>
                <a:latin typeface="Courier New" pitchFamily="49" charset="0"/>
              </a:rPr>
              <a:t>&lt;/env:Envelope&gt;</a:t>
            </a:r>
          </a:p>
        </p:txBody>
      </p:sp>
      <p:sp>
        <p:nvSpPr>
          <p:cNvPr id="692230" name="Rectangle 6"/>
          <p:cNvSpPr>
            <a:spLocks noChangeArrowheads="1"/>
          </p:cNvSpPr>
          <p:nvPr/>
        </p:nvSpPr>
        <p:spPr bwMode="auto">
          <a:xfrm>
            <a:off x="5295900" y="1393825"/>
            <a:ext cx="3370263" cy="4849813"/>
          </a:xfrm>
          <a:prstGeom prst="rect">
            <a:avLst/>
          </a:prstGeom>
          <a:solidFill>
            <a:srgbClr val="FFFF99"/>
          </a:solidFill>
          <a:ln w="9525" algn="ctr">
            <a:no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94214" name="Text Box 7"/>
          <p:cNvSpPr txBox="1">
            <a:spLocks noChangeArrowheads="1"/>
          </p:cNvSpPr>
          <p:nvPr/>
        </p:nvSpPr>
        <p:spPr bwMode="auto">
          <a:xfrm>
            <a:off x="5343525" y="1385888"/>
            <a:ext cx="3049588"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Envelope</a:t>
            </a:r>
          </a:p>
        </p:txBody>
      </p:sp>
      <p:sp>
        <p:nvSpPr>
          <p:cNvPr id="692232" name="Rectangle 8"/>
          <p:cNvSpPr>
            <a:spLocks noChangeArrowheads="1"/>
          </p:cNvSpPr>
          <p:nvPr/>
        </p:nvSpPr>
        <p:spPr bwMode="auto">
          <a:xfrm>
            <a:off x="5380038" y="3586163"/>
            <a:ext cx="3152775" cy="2482850"/>
          </a:xfrm>
          <a:prstGeom prst="rect">
            <a:avLst/>
          </a:prstGeom>
          <a:solidFill>
            <a:srgbClr val="FF9900"/>
          </a:solidFill>
          <a:ln w="9525" algn="ctr">
            <a:no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692233" name="Rectangle 9"/>
          <p:cNvSpPr>
            <a:spLocks noChangeArrowheads="1"/>
          </p:cNvSpPr>
          <p:nvPr/>
        </p:nvSpPr>
        <p:spPr bwMode="auto">
          <a:xfrm>
            <a:off x="5360988" y="1681163"/>
            <a:ext cx="3152775" cy="1768475"/>
          </a:xfrm>
          <a:prstGeom prst="rect">
            <a:avLst/>
          </a:prstGeom>
          <a:solidFill>
            <a:srgbClr val="FF9900"/>
          </a:solidFill>
          <a:ln w="9525" algn="ctr">
            <a:no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692234" name="Rectangle 10"/>
          <p:cNvSpPr>
            <a:spLocks noChangeArrowheads="1"/>
          </p:cNvSpPr>
          <p:nvPr/>
        </p:nvSpPr>
        <p:spPr bwMode="auto">
          <a:xfrm>
            <a:off x="5449888" y="1887538"/>
            <a:ext cx="2951162" cy="696912"/>
          </a:xfrm>
          <a:prstGeom prst="rect">
            <a:avLst/>
          </a:prstGeom>
          <a:solidFill>
            <a:srgbClr val="66CCFF"/>
          </a:solidFill>
          <a:ln w="9525" algn="ctr">
            <a:no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94218" name="Text Box 11"/>
          <p:cNvSpPr txBox="1">
            <a:spLocks noChangeArrowheads="1"/>
          </p:cNvSpPr>
          <p:nvPr/>
        </p:nvSpPr>
        <p:spPr bwMode="auto">
          <a:xfrm>
            <a:off x="5376863" y="1625600"/>
            <a:ext cx="3049587"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Header</a:t>
            </a:r>
          </a:p>
        </p:txBody>
      </p:sp>
      <p:sp>
        <p:nvSpPr>
          <p:cNvPr id="94219" name="Text Box 12"/>
          <p:cNvSpPr txBox="1">
            <a:spLocks noChangeArrowheads="1"/>
          </p:cNvSpPr>
          <p:nvPr/>
        </p:nvSpPr>
        <p:spPr bwMode="auto">
          <a:xfrm>
            <a:off x="5400675" y="3568700"/>
            <a:ext cx="3049588"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Body</a:t>
            </a:r>
          </a:p>
        </p:txBody>
      </p:sp>
      <p:sp>
        <p:nvSpPr>
          <p:cNvPr id="94220" name="Text Box 13"/>
          <p:cNvSpPr txBox="1">
            <a:spLocks noChangeArrowheads="1"/>
          </p:cNvSpPr>
          <p:nvPr/>
        </p:nvSpPr>
        <p:spPr bwMode="auto">
          <a:xfrm>
            <a:off x="5491163" y="2043113"/>
            <a:ext cx="3049587"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reservation</a:t>
            </a:r>
          </a:p>
        </p:txBody>
      </p:sp>
      <p:sp>
        <p:nvSpPr>
          <p:cNvPr id="692238" name="Rectangle 14"/>
          <p:cNvSpPr>
            <a:spLocks noChangeArrowheads="1"/>
          </p:cNvSpPr>
          <p:nvPr/>
        </p:nvSpPr>
        <p:spPr bwMode="auto">
          <a:xfrm>
            <a:off x="5449888" y="2695575"/>
            <a:ext cx="2951162" cy="635000"/>
          </a:xfrm>
          <a:prstGeom prst="rect">
            <a:avLst/>
          </a:prstGeom>
          <a:solidFill>
            <a:srgbClr val="66CCFF"/>
          </a:solidFill>
          <a:ln w="9525" algn="ctr">
            <a:noFill/>
            <a:miter lim="800000"/>
            <a:headEnd/>
            <a:tailEnd/>
          </a:ln>
          <a:effectLst/>
        </p:spPr>
        <p:txBody>
          <a:bodyPr wrap="none"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692239" name="Rectangle 15"/>
          <p:cNvSpPr>
            <a:spLocks noChangeArrowheads="1"/>
          </p:cNvSpPr>
          <p:nvPr/>
        </p:nvSpPr>
        <p:spPr bwMode="auto">
          <a:xfrm>
            <a:off x="5449888" y="3817938"/>
            <a:ext cx="2951162" cy="1976437"/>
          </a:xfrm>
          <a:prstGeom prst="rect">
            <a:avLst/>
          </a:prstGeom>
          <a:solidFill>
            <a:srgbClr val="66CCFF"/>
          </a:solidFill>
          <a:ln w="9525" algn="ctr">
            <a:no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94223" name="Text Box 17"/>
          <p:cNvSpPr txBox="1">
            <a:spLocks noChangeArrowheads="1"/>
          </p:cNvSpPr>
          <p:nvPr/>
        </p:nvSpPr>
        <p:spPr bwMode="auto">
          <a:xfrm>
            <a:off x="5491163" y="2816225"/>
            <a:ext cx="3049587"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passenger</a:t>
            </a:r>
          </a:p>
        </p:txBody>
      </p:sp>
      <p:sp>
        <p:nvSpPr>
          <p:cNvPr id="94224" name="Text Box 18"/>
          <p:cNvSpPr txBox="1">
            <a:spLocks noChangeArrowheads="1"/>
          </p:cNvSpPr>
          <p:nvPr/>
        </p:nvSpPr>
        <p:spPr bwMode="auto">
          <a:xfrm>
            <a:off x="5491163" y="4033838"/>
            <a:ext cx="3049587"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itineraryClarification</a:t>
            </a:r>
          </a:p>
        </p:txBody>
      </p:sp>
    </p:spTree>
  </p:cSld>
  <p:clrMapOvr>
    <a:masterClrMapping/>
  </p:clrMapOvr>
  <p:transition>
    <p:strips dir="rd"/>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Number Placeholder 2"/>
          <p:cNvSpPr>
            <a:spLocks noGrp="1"/>
          </p:cNvSpPr>
          <p:nvPr>
            <p:ph type="sldNum" sz="quarter" idx="10"/>
          </p:nvPr>
        </p:nvSpPr>
        <p:spPr>
          <a:noFill/>
        </p:spPr>
        <p:txBody>
          <a:bodyPr/>
          <a:lstStyle/>
          <a:p>
            <a:fld id="{7350B16A-6258-4B6F-8CB7-13C87B89AB98}" type="slidenum">
              <a:rPr lang="en-US"/>
              <a:pPr/>
              <a:t>91</a:t>
            </a:fld>
            <a:endParaRPr lang="en-US"/>
          </a:p>
        </p:txBody>
      </p:sp>
      <p:sp>
        <p:nvSpPr>
          <p:cNvPr id="693250" name="Rectangle 2"/>
          <p:cNvSpPr>
            <a:spLocks noGrp="1" noChangeArrowheads="1"/>
          </p:cNvSpPr>
          <p:nvPr>
            <p:ph type="title"/>
          </p:nvPr>
        </p:nvSpPr>
        <p:spPr/>
        <p:txBody>
          <a:bodyPr/>
          <a:lstStyle/>
          <a:p>
            <a:pPr>
              <a:defRPr/>
            </a:pPr>
            <a:r>
              <a:rPr lang="en-US" sz="3600" smtClean="0"/>
              <a:t>SOAP conversation Example (III)</a:t>
            </a:r>
          </a:p>
        </p:txBody>
      </p:sp>
      <p:sp>
        <p:nvSpPr>
          <p:cNvPr id="693252" name="Text Box 4"/>
          <p:cNvSpPr txBox="1">
            <a:spLocks noChangeArrowheads="1"/>
          </p:cNvSpPr>
          <p:nvPr/>
        </p:nvSpPr>
        <p:spPr bwMode="auto">
          <a:xfrm>
            <a:off x="42863" y="1390650"/>
            <a:ext cx="5030787" cy="3368675"/>
          </a:xfrm>
          <a:prstGeom prst="rect">
            <a:avLst/>
          </a:prstGeom>
          <a:solidFill>
            <a:srgbClr val="002E8A"/>
          </a:solidFill>
          <a:ln w="9525">
            <a:noFill/>
            <a:miter lim="800000"/>
            <a:headEnd/>
            <a:tailEnd/>
          </a:ln>
          <a:effectLst/>
        </p:spPr>
        <p:txBody>
          <a:bodyPr wrap="none">
            <a:spAutoFit/>
          </a:bodyPr>
          <a:lstStyle/>
          <a:p>
            <a:pPr>
              <a:defRPr/>
            </a:pPr>
            <a:r>
              <a:rPr lang="en-US" sz="900">
                <a:effectLst>
                  <a:outerShdw blurRad="38100" dist="38100" dir="2700000" algn="tl">
                    <a:srgbClr val="000000"/>
                  </a:outerShdw>
                </a:effectLst>
                <a:latin typeface="Courier New" pitchFamily="49" charset="0"/>
              </a:rPr>
              <a:t>&lt;?xml version='1.0' ?&gt;</a:t>
            </a:r>
          </a:p>
          <a:p>
            <a:pPr>
              <a:defRPr/>
            </a:pPr>
            <a:r>
              <a:rPr lang="en-US" sz="900">
                <a:effectLst>
                  <a:outerShdw blurRad="38100" dist="38100" dir="2700000" algn="tl">
                    <a:srgbClr val="000000"/>
                  </a:outerShdw>
                </a:effectLst>
                <a:latin typeface="Courier New" pitchFamily="49" charset="0"/>
              </a:rPr>
              <a:t>&lt;env:Envelope xmlns:env="http://www.w3.org/2003/05/soap-envelope"&gt; </a:t>
            </a:r>
          </a:p>
          <a:p>
            <a:pPr>
              <a:defRPr/>
            </a:pPr>
            <a:r>
              <a:rPr lang="en-US" sz="900">
                <a:effectLst>
                  <a:outerShdw blurRad="38100" dist="38100" dir="2700000" algn="tl">
                    <a:srgbClr val="000000"/>
                  </a:outerShdw>
                </a:effectLst>
                <a:latin typeface="Courier New" pitchFamily="49" charset="0"/>
              </a:rPr>
              <a:t> &lt;env:Header&gt;</a:t>
            </a:r>
          </a:p>
          <a:p>
            <a:pPr>
              <a:defRPr/>
            </a:pPr>
            <a:r>
              <a:rPr lang="en-US" sz="900">
                <a:effectLst>
                  <a:outerShdw blurRad="38100" dist="38100" dir="2700000" algn="tl">
                    <a:srgbClr val="000000"/>
                  </a:outerShdw>
                </a:effectLst>
                <a:latin typeface="Courier New" pitchFamily="49" charset="0"/>
              </a:rPr>
              <a:t>  &lt;m:reservation xmlns:m="http://travelcompany.org/reservation"&gt;</a:t>
            </a:r>
          </a:p>
          <a:p>
            <a:pPr>
              <a:defRPr/>
            </a:pPr>
            <a:r>
              <a:rPr lang="en-US" sz="900">
                <a:effectLst>
                  <a:outerShdw blurRad="38100" dist="38100" dir="2700000" algn="tl">
                    <a:srgbClr val="000000"/>
                  </a:outerShdw>
                </a:effectLst>
                <a:latin typeface="Courier New" pitchFamily="49" charset="0"/>
              </a:rPr>
              <a:t>   &lt;m:reference&gt;uuid:093a2da1-q345-739r-ba5d-pqff98fe8j7d&lt;/m:reference&gt;</a:t>
            </a:r>
          </a:p>
          <a:p>
            <a:pPr>
              <a:defRPr/>
            </a:pPr>
            <a:r>
              <a:rPr lang="en-US" sz="900">
                <a:effectLst>
                  <a:outerShdw blurRad="38100" dist="38100" dir="2700000" algn="tl">
                    <a:srgbClr val="000000"/>
                  </a:outerShdw>
                </a:effectLst>
                <a:latin typeface="Courier New" pitchFamily="49" charset="0"/>
              </a:rPr>
              <a:t>   &lt;m:dateAndTime&gt;2001-11-29T13:36:50.000-05:00&lt;/m:dateAndTime&gt;</a:t>
            </a:r>
          </a:p>
          <a:p>
            <a:pPr>
              <a:defRPr/>
            </a:pPr>
            <a:r>
              <a:rPr lang="en-US" sz="900">
                <a:effectLst>
                  <a:outerShdw blurRad="38100" dist="38100" dir="2700000" algn="tl">
                    <a:srgbClr val="000000"/>
                  </a:outerShdw>
                </a:effectLst>
                <a:latin typeface="Courier New" pitchFamily="49" charset="0"/>
              </a:rPr>
              <a:t>  &lt;/m:reservation&gt;</a:t>
            </a:r>
          </a:p>
          <a:p>
            <a:pPr>
              <a:defRPr/>
            </a:pPr>
            <a:r>
              <a:rPr lang="en-US" sz="900">
                <a:effectLst>
                  <a:outerShdw blurRad="38100" dist="38100" dir="2700000" algn="tl">
                    <a:srgbClr val="000000"/>
                  </a:outerShdw>
                </a:effectLst>
                <a:latin typeface="Courier New" pitchFamily="49" charset="0"/>
              </a:rPr>
              <a:t>  &lt;n:passenger xmlns:n="http://mycompany.com/employees"</a:t>
            </a:r>
          </a:p>
          <a:p>
            <a:pPr>
              <a:defRPr/>
            </a:pPr>
            <a:r>
              <a:rPr lang="en-US" sz="900">
                <a:effectLst>
                  <a:outerShdw blurRad="38100" dist="38100" dir="2700000" algn="tl">
                    <a:srgbClr val="000000"/>
                  </a:outerShdw>
                </a:effectLst>
                <a:latin typeface="Courier New" pitchFamily="49" charset="0"/>
              </a:rPr>
              <a:t>     env:mustUnderstand="true"&gt;</a:t>
            </a:r>
          </a:p>
          <a:p>
            <a:pPr>
              <a:defRPr/>
            </a:pPr>
            <a:r>
              <a:rPr lang="en-US" sz="900">
                <a:effectLst>
                  <a:outerShdw blurRad="38100" dist="38100" dir="2700000" algn="tl">
                    <a:srgbClr val="000000"/>
                  </a:outerShdw>
                </a:effectLst>
                <a:latin typeface="Courier New" pitchFamily="49" charset="0"/>
              </a:rPr>
              <a:t>   &lt;n:name&gt;Åke Jógvan Øyvind&lt;/n:name&gt;</a:t>
            </a:r>
          </a:p>
          <a:p>
            <a:pPr>
              <a:defRPr/>
            </a:pPr>
            <a:r>
              <a:rPr lang="en-US" sz="900">
                <a:effectLst>
                  <a:outerShdw blurRad="38100" dist="38100" dir="2700000" algn="tl">
                    <a:srgbClr val="000000"/>
                  </a:outerShdw>
                </a:effectLst>
                <a:latin typeface="Courier New" pitchFamily="49" charset="0"/>
              </a:rPr>
              <a:t>  &lt;/n:passenger&gt;</a:t>
            </a:r>
          </a:p>
          <a:p>
            <a:pPr>
              <a:defRPr/>
            </a:pPr>
            <a:r>
              <a:rPr lang="en-US" sz="900">
                <a:effectLst>
                  <a:outerShdw blurRad="38100" dist="38100" dir="2700000" algn="tl">
                    <a:srgbClr val="000000"/>
                  </a:outerShdw>
                </a:effectLst>
                <a:latin typeface="Courier New" pitchFamily="49" charset="0"/>
              </a:rPr>
              <a:t> &lt;/env:Header&gt;</a:t>
            </a:r>
          </a:p>
          <a:p>
            <a:pPr>
              <a:defRPr/>
            </a:pPr>
            <a:r>
              <a:rPr lang="en-US" sz="900">
                <a:effectLst>
                  <a:outerShdw blurRad="38100" dist="38100" dir="2700000" algn="tl">
                    <a:srgbClr val="000000"/>
                  </a:outerShdw>
                </a:effectLst>
                <a:latin typeface="Courier New" pitchFamily="49" charset="0"/>
              </a:rPr>
              <a:t> &lt;env:Body&gt;</a:t>
            </a:r>
          </a:p>
          <a:p>
            <a:pPr>
              <a:defRPr/>
            </a:pPr>
            <a:r>
              <a:rPr lang="en-US" sz="900">
                <a:effectLst>
                  <a:outerShdw blurRad="38100" dist="38100" dir="2700000" algn="tl">
                    <a:srgbClr val="000000"/>
                  </a:outerShdw>
                </a:effectLst>
                <a:latin typeface="Courier New" pitchFamily="49" charset="0"/>
              </a:rPr>
              <a:t>  </a:t>
            </a:r>
            <a:r>
              <a:rPr lang="en-US" sz="900">
                <a:solidFill>
                  <a:srgbClr val="FF9900"/>
                </a:solidFill>
                <a:effectLst>
                  <a:outerShdw blurRad="38100" dist="38100" dir="2700000" algn="tl">
                    <a:srgbClr val="000000"/>
                  </a:outerShdw>
                </a:effectLst>
                <a:latin typeface="Courier New" pitchFamily="49" charset="0"/>
              </a:rPr>
              <a:t>&lt;p:itinerary </a:t>
            </a:r>
          </a:p>
          <a:p>
            <a:pPr>
              <a:defRPr/>
            </a:pPr>
            <a:r>
              <a:rPr lang="en-US" sz="900">
                <a:solidFill>
                  <a:srgbClr val="FF9900"/>
                </a:solidFill>
                <a:effectLst>
                  <a:outerShdw blurRad="38100" dist="38100" dir="2700000" algn="tl">
                    <a:srgbClr val="000000"/>
                  </a:outerShdw>
                </a:effectLst>
                <a:latin typeface="Courier New" pitchFamily="49" charset="0"/>
              </a:rPr>
              <a:t>    xmlns:p="http://travelcompany.org/reservation/travel"&gt;</a:t>
            </a:r>
          </a:p>
          <a:p>
            <a:pPr>
              <a:defRPr/>
            </a:pPr>
            <a:r>
              <a:rPr lang="en-US" sz="900">
                <a:solidFill>
                  <a:srgbClr val="FF9900"/>
                </a:solidFill>
                <a:effectLst>
                  <a:outerShdw blurRad="38100" dist="38100" dir="2700000" algn="tl">
                    <a:srgbClr val="000000"/>
                  </a:outerShdw>
                </a:effectLst>
                <a:latin typeface="Courier New" pitchFamily="49" charset="0"/>
              </a:rPr>
              <a:t>   &lt;p:departure&gt;</a:t>
            </a:r>
          </a:p>
          <a:p>
            <a:pPr>
              <a:defRPr/>
            </a:pPr>
            <a:r>
              <a:rPr lang="en-US" sz="900">
                <a:solidFill>
                  <a:srgbClr val="FF9900"/>
                </a:solidFill>
                <a:effectLst>
                  <a:outerShdw blurRad="38100" dist="38100" dir="2700000" algn="tl">
                    <a:srgbClr val="000000"/>
                  </a:outerShdw>
                </a:effectLst>
                <a:latin typeface="Courier New" pitchFamily="49" charset="0"/>
              </a:rPr>
              <a:t>     &lt;p:departing&gt;LGA&lt;/p:departing&gt;</a:t>
            </a:r>
          </a:p>
          <a:p>
            <a:pPr>
              <a:defRPr/>
            </a:pPr>
            <a:r>
              <a:rPr lang="en-US" sz="900">
                <a:solidFill>
                  <a:srgbClr val="FF9900"/>
                </a:solidFill>
                <a:effectLst>
                  <a:outerShdw blurRad="38100" dist="38100" dir="2700000" algn="tl">
                    <a:srgbClr val="000000"/>
                  </a:outerShdw>
                </a:effectLst>
                <a:latin typeface="Courier New" pitchFamily="49" charset="0"/>
              </a:rPr>
              <a:t>   &lt;/p:departure&gt;</a:t>
            </a:r>
          </a:p>
          <a:p>
            <a:pPr>
              <a:defRPr/>
            </a:pPr>
            <a:r>
              <a:rPr lang="en-US" sz="900">
                <a:solidFill>
                  <a:srgbClr val="FF9900"/>
                </a:solidFill>
                <a:effectLst>
                  <a:outerShdw blurRad="38100" dist="38100" dir="2700000" algn="tl">
                    <a:srgbClr val="000000"/>
                  </a:outerShdw>
                </a:effectLst>
                <a:latin typeface="Courier New" pitchFamily="49" charset="0"/>
              </a:rPr>
              <a:t>   &lt;p:return&gt;</a:t>
            </a:r>
          </a:p>
          <a:p>
            <a:pPr>
              <a:defRPr/>
            </a:pPr>
            <a:r>
              <a:rPr lang="en-US" sz="900">
                <a:solidFill>
                  <a:srgbClr val="FF9900"/>
                </a:solidFill>
                <a:effectLst>
                  <a:outerShdw blurRad="38100" dist="38100" dir="2700000" algn="tl">
                    <a:srgbClr val="000000"/>
                  </a:outerShdw>
                </a:effectLst>
                <a:latin typeface="Courier New" pitchFamily="49" charset="0"/>
              </a:rPr>
              <a:t>     &lt;p:arriving&gt;EWR&lt;/p:arriving&gt;</a:t>
            </a:r>
          </a:p>
          <a:p>
            <a:pPr>
              <a:defRPr/>
            </a:pPr>
            <a:r>
              <a:rPr lang="en-US" sz="900">
                <a:solidFill>
                  <a:srgbClr val="FF9900"/>
                </a:solidFill>
                <a:effectLst>
                  <a:outerShdw blurRad="38100" dist="38100" dir="2700000" algn="tl">
                    <a:srgbClr val="000000"/>
                  </a:outerShdw>
                </a:effectLst>
                <a:latin typeface="Courier New" pitchFamily="49" charset="0"/>
              </a:rPr>
              <a:t>   &lt;/p:return&gt;</a:t>
            </a:r>
          </a:p>
          <a:p>
            <a:pPr>
              <a:defRPr/>
            </a:pPr>
            <a:r>
              <a:rPr lang="en-US" sz="900">
                <a:solidFill>
                  <a:srgbClr val="FF9900"/>
                </a:solidFill>
                <a:effectLst>
                  <a:outerShdw blurRad="38100" dist="38100" dir="2700000" algn="tl">
                    <a:srgbClr val="000000"/>
                  </a:outerShdw>
                </a:effectLst>
                <a:latin typeface="Courier New" pitchFamily="49" charset="0"/>
              </a:rPr>
              <a:t>  &lt;/p:itinerary&gt;</a:t>
            </a:r>
          </a:p>
          <a:p>
            <a:pPr>
              <a:defRPr/>
            </a:pPr>
            <a:r>
              <a:rPr lang="en-US" sz="900">
                <a:effectLst>
                  <a:outerShdw blurRad="38100" dist="38100" dir="2700000" algn="tl">
                    <a:srgbClr val="000000"/>
                  </a:outerShdw>
                </a:effectLst>
                <a:latin typeface="Courier New" pitchFamily="49" charset="0"/>
              </a:rPr>
              <a:t> &lt;/env:Body&gt;</a:t>
            </a:r>
          </a:p>
          <a:p>
            <a:pPr>
              <a:defRPr/>
            </a:pPr>
            <a:r>
              <a:rPr lang="en-US" sz="900">
                <a:effectLst>
                  <a:outerShdw blurRad="38100" dist="38100" dir="2700000" algn="tl">
                    <a:srgbClr val="000000"/>
                  </a:outerShdw>
                </a:effectLst>
                <a:latin typeface="Courier New" pitchFamily="49" charset="0"/>
              </a:rPr>
              <a:t>&lt;/env:Envelope&gt;</a:t>
            </a:r>
          </a:p>
        </p:txBody>
      </p:sp>
      <p:sp>
        <p:nvSpPr>
          <p:cNvPr id="693253" name="Rectangle 5"/>
          <p:cNvSpPr>
            <a:spLocks noChangeArrowheads="1"/>
          </p:cNvSpPr>
          <p:nvPr/>
        </p:nvSpPr>
        <p:spPr bwMode="auto">
          <a:xfrm>
            <a:off x="5295900" y="1393825"/>
            <a:ext cx="3370263" cy="3770313"/>
          </a:xfrm>
          <a:prstGeom prst="rect">
            <a:avLst/>
          </a:prstGeom>
          <a:solidFill>
            <a:srgbClr val="FFFF99"/>
          </a:solidFill>
          <a:ln w="9525" algn="ctr">
            <a:no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95238" name="Text Box 6"/>
          <p:cNvSpPr txBox="1">
            <a:spLocks noChangeArrowheads="1"/>
          </p:cNvSpPr>
          <p:nvPr/>
        </p:nvSpPr>
        <p:spPr bwMode="auto">
          <a:xfrm>
            <a:off x="5343525" y="1385888"/>
            <a:ext cx="3049588"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Envelope</a:t>
            </a:r>
          </a:p>
        </p:txBody>
      </p:sp>
      <p:sp>
        <p:nvSpPr>
          <p:cNvPr id="693255" name="Rectangle 7"/>
          <p:cNvSpPr>
            <a:spLocks noChangeArrowheads="1"/>
          </p:cNvSpPr>
          <p:nvPr/>
        </p:nvSpPr>
        <p:spPr bwMode="auto">
          <a:xfrm>
            <a:off x="5380038" y="3586163"/>
            <a:ext cx="3152775" cy="1331912"/>
          </a:xfrm>
          <a:prstGeom prst="rect">
            <a:avLst/>
          </a:prstGeom>
          <a:solidFill>
            <a:srgbClr val="FF9900"/>
          </a:solidFill>
          <a:ln w="9525" algn="ctr">
            <a:no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693256" name="Rectangle 8"/>
          <p:cNvSpPr>
            <a:spLocks noChangeArrowheads="1"/>
          </p:cNvSpPr>
          <p:nvPr/>
        </p:nvSpPr>
        <p:spPr bwMode="auto">
          <a:xfrm>
            <a:off x="5360988" y="1681163"/>
            <a:ext cx="3152775" cy="1768475"/>
          </a:xfrm>
          <a:prstGeom prst="rect">
            <a:avLst/>
          </a:prstGeom>
          <a:solidFill>
            <a:srgbClr val="FF9900"/>
          </a:solidFill>
          <a:ln w="9525" algn="ctr">
            <a:no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693257" name="Rectangle 9"/>
          <p:cNvSpPr>
            <a:spLocks noChangeArrowheads="1"/>
          </p:cNvSpPr>
          <p:nvPr/>
        </p:nvSpPr>
        <p:spPr bwMode="auto">
          <a:xfrm>
            <a:off x="5449888" y="1887538"/>
            <a:ext cx="2951162" cy="696912"/>
          </a:xfrm>
          <a:prstGeom prst="rect">
            <a:avLst/>
          </a:prstGeom>
          <a:solidFill>
            <a:srgbClr val="66CCFF"/>
          </a:solidFill>
          <a:ln w="9525" algn="ctr">
            <a:no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95242" name="Text Box 10"/>
          <p:cNvSpPr txBox="1">
            <a:spLocks noChangeArrowheads="1"/>
          </p:cNvSpPr>
          <p:nvPr/>
        </p:nvSpPr>
        <p:spPr bwMode="auto">
          <a:xfrm>
            <a:off x="5376863" y="1625600"/>
            <a:ext cx="3049587"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Header</a:t>
            </a:r>
          </a:p>
        </p:txBody>
      </p:sp>
      <p:sp>
        <p:nvSpPr>
          <p:cNvPr id="95243" name="Text Box 11"/>
          <p:cNvSpPr txBox="1">
            <a:spLocks noChangeArrowheads="1"/>
          </p:cNvSpPr>
          <p:nvPr/>
        </p:nvSpPr>
        <p:spPr bwMode="auto">
          <a:xfrm>
            <a:off x="5400675" y="3568700"/>
            <a:ext cx="3049588"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Body</a:t>
            </a:r>
          </a:p>
        </p:txBody>
      </p:sp>
      <p:sp>
        <p:nvSpPr>
          <p:cNvPr id="95244" name="Text Box 12"/>
          <p:cNvSpPr txBox="1">
            <a:spLocks noChangeArrowheads="1"/>
          </p:cNvSpPr>
          <p:nvPr/>
        </p:nvSpPr>
        <p:spPr bwMode="auto">
          <a:xfrm>
            <a:off x="5491163" y="2043113"/>
            <a:ext cx="3049587"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reservation</a:t>
            </a:r>
          </a:p>
        </p:txBody>
      </p:sp>
      <p:sp>
        <p:nvSpPr>
          <p:cNvPr id="693261" name="Rectangle 13"/>
          <p:cNvSpPr>
            <a:spLocks noChangeArrowheads="1"/>
          </p:cNvSpPr>
          <p:nvPr/>
        </p:nvSpPr>
        <p:spPr bwMode="auto">
          <a:xfrm>
            <a:off x="5449888" y="2695575"/>
            <a:ext cx="2951162" cy="635000"/>
          </a:xfrm>
          <a:prstGeom prst="rect">
            <a:avLst/>
          </a:prstGeom>
          <a:solidFill>
            <a:srgbClr val="66CCFF"/>
          </a:solidFill>
          <a:ln w="9525" algn="ctr">
            <a:noFill/>
            <a:miter lim="800000"/>
            <a:headEnd/>
            <a:tailEnd/>
          </a:ln>
          <a:effectLst/>
        </p:spPr>
        <p:txBody>
          <a:bodyPr wrap="none"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693262" name="Rectangle 14"/>
          <p:cNvSpPr>
            <a:spLocks noChangeArrowheads="1"/>
          </p:cNvSpPr>
          <p:nvPr/>
        </p:nvSpPr>
        <p:spPr bwMode="auto">
          <a:xfrm>
            <a:off x="5449888" y="3817938"/>
            <a:ext cx="2951162" cy="922337"/>
          </a:xfrm>
          <a:prstGeom prst="rect">
            <a:avLst/>
          </a:prstGeom>
          <a:solidFill>
            <a:srgbClr val="66CCFF"/>
          </a:solidFill>
          <a:ln w="9525" algn="ctr">
            <a:noFill/>
            <a:miter lim="800000"/>
            <a:headEnd/>
            <a:tailEnd/>
          </a:ln>
          <a:effectLst/>
        </p:spPr>
        <p:txBody>
          <a:bodyPr lIns="92075" tIns="46038" rIns="92075" bIns="46038" anchor="ctr">
            <a:spAutoFit/>
          </a:bodyPr>
          <a:lstStyle/>
          <a:p>
            <a:pPr>
              <a:defRPr/>
            </a:pPr>
            <a:endParaRPr lang="en-US">
              <a:effectLst>
                <a:outerShdw blurRad="38100" dist="38100" dir="2700000" algn="tl">
                  <a:srgbClr val="000000">
                    <a:alpha val="43137"/>
                  </a:srgbClr>
                </a:outerShdw>
              </a:effectLst>
            </a:endParaRPr>
          </a:p>
        </p:txBody>
      </p:sp>
      <p:sp>
        <p:nvSpPr>
          <p:cNvPr id="95247" name="Text Box 15"/>
          <p:cNvSpPr txBox="1">
            <a:spLocks noChangeArrowheads="1"/>
          </p:cNvSpPr>
          <p:nvPr/>
        </p:nvSpPr>
        <p:spPr bwMode="auto">
          <a:xfrm>
            <a:off x="5491163" y="2816225"/>
            <a:ext cx="3049587"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passenger</a:t>
            </a:r>
          </a:p>
        </p:txBody>
      </p:sp>
      <p:sp>
        <p:nvSpPr>
          <p:cNvPr id="95248" name="Text Box 16"/>
          <p:cNvSpPr txBox="1">
            <a:spLocks noChangeArrowheads="1"/>
          </p:cNvSpPr>
          <p:nvPr/>
        </p:nvSpPr>
        <p:spPr bwMode="auto">
          <a:xfrm>
            <a:off x="5491163" y="4033838"/>
            <a:ext cx="3049587" cy="304800"/>
          </a:xfrm>
          <a:prstGeom prst="rect">
            <a:avLst/>
          </a:prstGeom>
          <a:noFill/>
          <a:ln w="9525" algn="ctr">
            <a:noFill/>
            <a:miter lim="800000"/>
            <a:headEnd/>
            <a:tailEnd/>
          </a:ln>
        </p:spPr>
        <p:txBody>
          <a:bodyPr lIns="92075" tIns="46038" rIns="92075" bIns="46038">
            <a:spAutoFit/>
          </a:bodyPr>
          <a:lstStyle/>
          <a:p>
            <a:pPr>
              <a:spcBef>
                <a:spcPct val="50000"/>
              </a:spcBef>
            </a:pPr>
            <a:r>
              <a:rPr lang="en-US">
                <a:solidFill>
                  <a:srgbClr val="060252"/>
                </a:solidFill>
                <a:latin typeface="Verdana" pitchFamily="34" charset="0"/>
              </a:rPr>
              <a:t>itinerary</a:t>
            </a:r>
          </a:p>
        </p:txBody>
      </p:sp>
    </p:spTree>
  </p:cSld>
  <p:clrMapOvr>
    <a:masterClrMapping/>
  </p:clrMapOvr>
  <p:transition>
    <p:strips dir="rd"/>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Number Placeholder 3"/>
          <p:cNvSpPr>
            <a:spLocks noGrp="1"/>
          </p:cNvSpPr>
          <p:nvPr>
            <p:ph type="sldNum" sz="quarter" idx="10"/>
          </p:nvPr>
        </p:nvSpPr>
        <p:spPr>
          <a:noFill/>
        </p:spPr>
        <p:txBody>
          <a:bodyPr/>
          <a:lstStyle/>
          <a:p>
            <a:fld id="{9D4548EB-4153-4D25-BE16-717B076955D6}" type="slidenum">
              <a:rPr lang="en-US"/>
              <a:pPr/>
              <a:t>92</a:t>
            </a:fld>
            <a:endParaRPr lang="en-US"/>
          </a:p>
        </p:txBody>
      </p:sp>
      <p:sp>
        <p:nvSpPr>
          <p:cNvPr id="691202" name="Rectangle 2"/>
          <p:cNvSpPr>
            <a:spLocks noGrp="1" noChangeArrowheads="1"/>
          </p:cNvSpPr>
          <p:nvPr>
            <p:ph type="title"/>
          </p:nvPr>
        </p:nvSpPr>
        <p:spPr/>
        <p:txBody>
          <a:bodyPr/>
          <a:lstStyle/>
          <a:p>
            <a:pPr>
              <a:defRPr/>
            </a:pPr>
            <a:r>
              <a:rPr lang="en-US" smtClean="0"/>
              <a:t>SOAP protocol binding</a:t>
            </a:r>
          </a:p>
        </p:txBody>
      </p:sp>
      <p:sp>
        <p:nvSpPr>
          <p:cNvPr id="96260" name="Rectangle 3"/>
          <p:cNvSpPr>
            <a:spLocks noGrp="1" noChangeArrowheads="1"/>
          </p:cNvSpPr>
          <p:nvPr>
            <p:ph type="body" idx="1"/>
          </p:nvPr>
        </p:nvSpPr>
        <p:spPr/>
        <p:txBody>
          <a:bodyPr/>
          <a:lstStyle/>
          <a:p>
            <a:pPr>
              <a:lnSpc>
                <a:spcPct val="80000"/>
              </a:lnSpc>
            </a:pPr>
            <a:r>
              <a:rPr lang="en-US" sz="2400" smtClean="0"/>
              <a:t>HTTP GET method</a:t>
            </a:r>
          </a:p>
          <a:p>
            <a:pPr lvl="1">
              <a:lnSpc>
                <a:spcPct val="80000"/>
              </a:lnSpc>
            </a:pPr>
            <a:r>
              <a:rPr lang="fr-FR" sz="1800" smtClean="0"/>
              <a:t>SOAP Response message exchange pattern</a:t>
            </a:r>
          </a:p>
          <a:p>
            <a:pPr lvl="1">
              <a:lnSpc>
                <a:spcPct val="80000"/>
              </a:lnSpc>
            </a:pPr>
            <a:r>
              <a:rPr lang="en-US" sz="1800" smtClean="0"/>
              <a:t>Used when an application is assured that the message exchange is for the purposes of information retrieval, where the information resource is "untouched" as a result of the interaction. </a:t>
            </a:r>
          </a:p>
          <a:p>
            <a:pPr lvl="1">
              <a:lnSpc>
                <a:spcPct val="80000"/>
              </a:lnSpc>
            </a:pPr>
            <a:r>
              <a:rPr lang="en-US" sz="1800" smtClean="0"/>
              <a:t>Interactions are referred to as </a:t>
            </a:r>
            <a:r>
              <a:rPr lang="en-US" sz="1800" smtClean="0">
                <a:hlinkClick r:id="rId2"/>
              </a:rPr>
              <a:t>safe and idempotent</a:t>
            </a:r>
            <a:r>
              <a:rPr lang="en-US" sz="1800" smtClean="0"/>
              <a:t> in the HTTP specification </a:t>
            </a:r>
          </a:p>
          <a:p>
            <a:pPr>
              <a:lnSpc>
                <a:spcPct val="80000"/>
              </a:lnSpc>
            </a:pPr>
            <a:r>
              <a:rPr lang="en-US" sz="2400" smtClean="0"/>
              <a:t>HTTP POST method</a:t>
            </a:r>
          </a:p>
          <a:p>
            <a:pPr lvl="1">
              <a:lnSpc>
                <a:spcPct val="80000"/>
              </a:lnSpc>
            </a:pPr>
            <a:r>
              <a:rPr lang="fr-FR" sz="1800" smtClean="0"/>
              <a:t>SOAP Request / Response message exchange pattern</a:t>
            </a:r>
          </a:p>
          <a:p>
            <a:pPr lvl="1">
              <a:lnSpc>
                <a:spcPct val="80000"/>
              </a:lnSpc>
            </a:pPr>
            <a:r>
              <a:rPr lang="en-US" sz="1800" smtClean="0"/>
              <a:t>HTTP Content-type header “application/soap+xml”</a:t>
            </a:r>
          </a:p>
          <a:p>
            <a:pPr>
              <a:lnSpc>
                <a:spcPct val="80000"/>
              </a:lnSpc>
            </a:pPr>
            <a:r>
              <a:rPr lang="en-US" sz="2400" smtClean="0"/>
              <a:t>E-mail</a:t>
            </a:r>
          </a:p>
          <a:p>
            <a:pPr lvl="1">
              <a:lnSpc>
                <a:spcPct val="80000"/>
              </a:lnSpc>
            </a:pPr>
            <a:r>
              <a:rPr lang="en-US" sz="1800" smtClean="0"/>
              <a:t>Identical to HTTP POST method</a:t>
            </a:r>
          </a:p>
          <a:p>
            <a:pPr lvl="1">
              <a:lnSpc>
                <a:spcPct val="80000"/>
              </a:lnSpc>
            </a:pPr>
            <a:r>
              <a:rPr lang="en-US" sz="1800" smtClean="0"/>
              <a:t>Asynchronous</a:t>
            </a:r>
          </a:p>
          <a:p>
            <a:pPr lvl="1">
              <a:lnSpc>
                <a:spcPct val="80000"/>
              </a:lnSpc>
            </a:pPr>
            <a:r>
              <a:rPr lang="en-US" sz="1800" smtClean="0"/>
              <a:t>SMTP protocol RFC2822</a:t>
            </a:r>
          </a:p>
          <a:p>
            <a:pPr lvl="1">
              <a:lnSpc>
                <a:spcPct val="80000"/>
              </a:lnSpc>
            </a:pPr>
            <a:endParaRPr lang="en-US" sz="1800" smtClean="0"/>
          </a:p>
          <a:p>
            <a:pPr>
              <a:lnSpc>
                <a:spcPct val="80000"/>
              </a:lnSpc>
            </a:pPr>
            <a:endParaRPr lang="en-US" sz="2400" smtClean="0"/>
          </a:p>
        </p:txBody>
      </p:sp>
    </p:spTree>
  </p:cSld>
  <p:clrMapOvr>
    <a:masterClrMapping/>
  </p:clrMapOvr>
  <p:transition>
    <p:strips dir="rd"/>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Number Placeholder 3"/>
          <p:cNvSpPr>
            <a:spLocks noGrp="1"/>
          </p:cNvSpPr>
          <p:nvPr>
            <p:ph type="sldNum" sz="quarter" idx="10"/>
          </p:nvPr>
        </p:nvSpPr>
        <p:spPr>
          <a:noFill/>
        </p:spPr>
        <p:txBody>
          <a:bodyPr/>
          <a:lstStyle/>
          <a:p>
            <a:fld id="{439C3CE5-E7A3-475C-87AE-45E378078710}" type="slidenum">
              <a:rPr lang="en-US"/>
              <a:pPr/>
              <a:t>93</a:t>
            </a:fld>
            <a:endParaRPr lang="en-US"/>
          </a:p>
        </p:txBody>
      </p:sp>
      <p:sp>
        <p:nvSpPr>
          <p:cNvPr id="694274" name="Rectangle 2"/>
          <p:cNvSpPr>
            <a:spLocks noGrp="1" noChangeArrowheads="1"/>
          </p:cNvSpPr>
          <p:nvPr>
            <p:ph type="title"/>
          </p:nvPr>
        </p:nvSpPr>
        <p:spPr/>
        <p:txBody>
          <a:bodyPr/>
          <a:lstStyle/>
          <a:p>
            <a:pPr>
              <a:defRPr/>
            </a:pPr>
            <a:r>
              <a:rPr lang="en-US" smtClean="0"/>
              <a:t>Using SOAP for RPC</a:t>
            </a:r>
          </a:p>
        </p:txBody>
      </p:sp>
      <p:sp>
        <p:nvSpPr>
          <p:cNvPr id="97284" name="Rectangle 3"/>
          <p:cNvSpPr>
            <a:spLocks noGrp="1" noChangeArrowheads="1"/>
          </p:cNvSpPr>
          <p:nvPr>
            <p:ph type="body" idx="1"/>
          </p:nvPr>
        </p:nvSpPr>
        <p:spPr/>
        <p:txBody>
          <a:bodyPr/>
          <a:lstStyle/>
          <a:p>
            <a:r>
              <a:rPr lang="en-US" smtClean="0"/>
              <a:t>SOAP defines a representation for RPC invocations</a:t>
            </a:r>
          </a:p>
          <a:p>
            <a:r>
              <a:rPr lang="en-US" smtClean="0"/>
              <a:t>Detailed definition of</a:t>
            </a:r>
          </a:p>
          <a:p>
            <a:pPr lvl="1"/>
            <a:r>
              <a:rPr lang="en-US" smtClean="0"/>
              <a:t>Target Node, Procedure and method names</a:t>
            </a:r>
          </a:p>
          <a:p>
            <a:pPr lvl="1"/>
            <a:r>
              <a:rPr lang="en-US" smtClean="0"/>
              <a:t>identities, types and argument values</a:t>
            </a:r>
          </a:p>
          <a:p>
            <a:pPr lvl="1"/>
            <a:r>
              <a:rPr lang="en-US" smtClean="0"/>
              <a:t>Data / context / status to be carried in header blocks</a:t>
            </a:r>
          </a:p>
        </p:txBody>
      </p:sp>
    </p:spTree>
  </p:cSld>
  <p:clrMapOvr>
    <a:masterClrMapping/>
  </p:clrMapOvr>
  <p:transition>
    <p:strips dir="rd"/>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3"/>
          <p:cNvSpPr>
            <a:spLocks noGrp="1"/>
          </p:cNvSpPr>
          <p:nvPr>
            <p:ph type="sldNum" sz="quarter" idx="10"/>
          </p:nvPr>
        </p:nvSpPr>
        <p:spPr>
          <a:noFill/>
        </p:spPr>
        <p:txBody>
          <a:bodyPr/>
          <a:lstStyle/>
          <a:p>
            <a:fld id="{05B76170-B044-4FC7-AC87-1F96FB5BCD3C}" type="slidenum">
              <a:rPr lang="en-US"/>
              <a:pPr/>
              <a:t>94</a:t>
            </a:fld>
            <a:endParaRPr lang="en-US"/>
          </a:p>
        </p:txBody>
      </p:sp>
      <p:sp>
        <p:nvSpPr>
          <p:cNvPr id="596996" name="Rectangle 4"/>
          <p:cNvSpPr>
            <a:spLocks noGrp="1" noChangeArrowheads="1"/>
          </p:cNvSpPr>
          <p:nvPr>
            <p:ph type="title"/>
          </p:nvPr>
        </p:nvSpPr>
        <p:spPr/>
        <p:txBody>
          <a:bodyPr/>
          <a:lstStyle/>
          <a:p>
            <a:pPr>
              <a:defRPr/>
            </a:pPr>
            <a:r>
              <a:rPr lang="en-US" smtClean="0"/>
              <a:t>SOAP data types (I)</a:t>
            </a:r>
          </a:p>
        </p:txBody>
      </p:sp>
      <p:sp>
        <p:nvSpPr>
          <p:cNvPr id="98308" name="Rectangle 5"/>
          <p:cNvSpPr>
            <a:spLocks noGrp="1" noChangeArrowheads="1"/>
          </p:cNvSpPr>
          <p:nvPr>
            <p:ph type="body" idx="1"/>
          </p:nvPr>
        </p:nvSpPr>
        <p:spPr/>
        <p:txBody>
          <a:bodyPr/>
          <a:lstStyle/>
          <a:p>
            <a:r>
              <a:rPr lang="en-US" smtClean="0"/>
              <a:t>Same basic types as for XML-RPC</a:t>
            </a:r>
          </a:p>
          <a:p>
            <a:pPr lvl="1"/>
            <a:r>
              <a:rPr lang="en-US" smtClean="0"/>
              <a:t>int, boolean, double, string, date/time, base64</a:t>
            </a:r>
          </a:p>
          <a:p>
            <a:r>
              <a:rPr lang="en-US" smtClean="0"/>
              <a:t>References (to the same object in memory)</a:t>
            </a:r>
          </a:p>
          <a:p>
            <a:pPr lvl="1"/>
            <a:endParaRPr lang="en-US" smtClean="0"/>
          </a:p>
          <a:p>
            <a:pPr lvl="1"/>
            <a:endParaRPr lang="en-US" smtClean="0"/>
          </a:p>
          <a:p>
            <a:r>
              <a:rPr lang="en-US" smtClean="0"/>
              <a:t>Structs</a:t>
            </a:r>
          </a:p>
          <a:p>
            <a:pPr lvl="1"/>
            <a:r>
              <a:rPr lang="en-US" smtClean="0"/>
              <a:t>SOAP structs define a set of name value pairs. Structs can be named. </a:t>
            </a:r>
          </a:p>
        </p:txBody>
      </p:sp>
      <p:sp>
        <p:nvSpPr>
          <p:cNvPr id="98309" name="Text Box 6"/>
          <p:cNvSpPr txBox="1">
            <a:spLocks noChangeArrowheads="1"/>
          </p:cNvSpPr>
          <p:nvPr/>
        </p:nvSpPr>
        <p:spPr bwMode="auto">
          <a:xfrm>
            <a:off x="1504950" y="3514725"/>
            <a:ext cx="5807075" cy="581025"/>
          </a:xfrm>
          <a:prstGeom prst="rect">
            <a:avLst/>
          </a:prstGeom>
          <a:solidFill>
            <a:srgbClr val="002E8A"/>
          </a:solidFill>
          <a:ln w="9525">
            <a:noFill/>
            <a:miter lim="800000"/>
            <a:headEnd/>
            <a:tailEnd/>
          </a:ln>
        </p:spPr>
        <p:txBody>
          <a:bodyPr wrap="none">
            <a:spAutoFit/>
          </a:bodyPr>
          <a:lstStyle/>
          <a:p>
            <a:r>
              <a:rPr lang="en-US" sz="1600">
                <a:latin typeface="Courier New" pitchFamily="49" charset="0"/>
              </a:rPr>
              <a:t>&lt;value xsi:type=“xsd:int” id=“v1”&gt; 42 &lt;/value&gt;</a:t>
            </a:r>
            <a:br>
              <a:rPr lang="en-US" sz="1600">
                <a:latin typeface="Courier New" pitchFamily="49" charset="0"/>
              </a:rPr>
            </a:br>
            <a:r>
              <a:rPr lang="en-US" sz="1600">
                <a:latin typeface="Courier New" pitchFamily="49" charset="0"/>
              </a:rPr>
              <a:t>&lt;value href=“#v1” /&gt;</a:t>
            </a:r>
          </a:p>
        </p:txBody>
      </p:sp>
    </p:spTree>
  </p:cSld>
  <p:clrMapOvr>
    <a:masterClrMapping/>
  </p:clrMapOvr>
  <p:transition>
    <p:strips dir="rd"/>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Number Placeholder 3"/>
          <p:cNvSpPr>
            <a:spLocks noGrp="1"/>
          </p:cNvSpPr>
          <p:nvPr>
            <p:ph type="sldNum" sz="quarter" idx="10"/>
          </p:nvPr>
        </p:nvSpPr>
        <p:spPr>
          <a:noFill/>
        </p:spPr>
        <p:txBody>
          <a:bodyPr/>
          <a:lstStyle/>
          <a:p>
            <a:fld id="{8DB5714E-4263-4274-80C3-17C10D9681DB}" type="slidenum">
              <a:rPr lang="en-US"/>
              <a:pPr/>
              <a:t>95</a:t>
            </a:fld>
            <a:endParaRPr lang="en-US"/>
          </a:p>
        </p:txBody>
      </p:sp>
      <p:sp>
        <p:nvSpPr>
          <p:cNvPr id="598020" name="Rectangle 4"/>
          <p:cNvSpPr>
            <a:spLocks noGrp="1" noChangeArrowheads="1"/>
          </p:cNvSpPr>
          <p:nvPr>
            <p:ph type="title"/>
          </p:nvPr>
        </p:nvSpPr>
        <p:spPr/>
        <p:txBody>
          <a:bodyPr/>
          <a:lstStyle/>
          <a:p>
            <a:pPr>
              <a:defRPr/>
            </a:pPr>
            <a:r>
              <a:rPr lang="en-US" smtClean="0"/>
              <a:t>SOAP Arrays</a:t>
            </a:r>
          </a:p>
        </p:txBody>
      </p:sp>
      <p:sp>
        <p:nvSpPr>
          <p:cNvPr id="99332" name="Rectangle 5"/>
          <p:cNvSpPr>
            <a:spLocks noGrp="1" noChangeArrowheads="1"/>
          </p:cNvSpPr>
          <p:nvPr>
            <p:ph type="body" idx="1"/>
          </p:nvPr>
        </p:nvSpPr>
        <p:spPr/>
        <p:txBody>
          <a:bodyPr/>
          <a:lstStyle/>
          <a:p>
            <a:r>
              <a:rPr lang="en-US" smtClean="0"/>
              <a:t>SOAP arrays define a grouping of elements with no limitation mixing data types like integers and strings within the same array. Arrays can be named.</a:t>
            </a:r>
          </a:p>
          <a:p>
            <a:pPr lvl="1"/>
            <a:r>
              <a:rPr lang="en-US" smtClean="0"/>
              <a:t>Access by ordinal position in the group (structs by name)</a:t>
            </a:r>
          </a:p>
          <a:p>
            <a:pPr lvl="1"/>
            <a:r>
              <a:rPr lang="en-US" smtClean="0"/>
              <a:t>ArrayType attribute to specify which types occur where in the array</a:t>
            </a:r>
          </a:p>
          <a:p>
            <a:pPr lvl="1"/>
            <a:r>
              <a:rPr lang="en-US" smtClean="0"/>
              <a:t>Multidimensional arrays possible</a:t>
            </a:r>
          </a:p>
          <a:p>
            <a:pPr lvl="1"/>
            <a:r>
              <a:rPr lang="en-US" smtClean="0"/>
              <a:t>Handling of sparse arrays</a:t>
            </a:r>
          </a:p>
        </p:txBody>
      </p:sp>
    </p:spTree>
  </p:cSld>
  <p:clrMapOvr>
    <a:masterClrMapping/>
  </p:clrMapOvr>
  <p:transition>
    <p:strips dir="rd"/>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Number Placeholder 3"/>
          <p:cNvSpPr>
            <a:spLocks noGrp="1"/>
          </p:cNvSpPr>
          <p:nvPr>
            <p:ph type="sldNum" sz="quarter" idx="10"/>
          </p:nvPr>
        </p:nvSpPr>
        <p:spPr>
          <a:noFill/>
        </p:spPr>
        <p:txBody>
          <a:bodyPr/>
          <a:lstStyle/>
          <a:p>
            <a:fld id="{7D79700B-20AE-458F-B4ED-51C42EE7C8E0}" type="slidenum">
              <a:rPr lang="en-US"/>
              <a:pPr/>
              <a:t>96</a:t>
            </a:fld>
            <a:endParaRPr lang="en-US"/>
          </a:p>
        </p:txBody>
      </p:sp>
      <p:sp>
        <p:nvSpPr>
          <p:cNvPr id="599042" name="Rectangle 2"/>
          <p:cNvSpPr>
            <a:spLocks noGrp="1" noChangeArrowheads="1"/>
          </p:cNvSpPr>
          <p:nvPr>
            <p:ph type="title"/>
          </p:nvPr>
        </p:nvSpPr>
        <p:spPr/>
        <p:txBody>
          <a:bodyPr/>
          <a:lstStyle/>
          <a:p>
            <a:pPr>
              <a:defRPr/>
            </a:pPr>
            <a:r>
              <a:rPr lang="en-US" smtClean="0"/>
              <a:t>SOAP Array Examples</a:t>
            </a:r>
          </a:p>
        </p:txBody>
      </p:sp>
      <p:sp>
        <p:nvSpPr>
          <p:cNvPr id="100356" name="Text Box 5"/>
          <p:cNvSpPr txBox="1">
            <a:spLocks noChangeArrowheads="1"/>
          </p:cNvSpPr>
          <p:nvPr/>
        </p:nvSpPr>
        <p:spPr bwMode="auto">
          <a:xfrm>
            <a:off x="6705600" y="1524000"/>
            <a:ext cx="1852613" cy="434975"/>
          </a:xfrm>
          <a:prstGeom prst="rect">
            <a:avLst/>
          </a:prstGeom>
          <a:noFill/>
          <a:ln w="38100">
            <a:solidFill>
              <a:srgbClr val="FF9933"/>
            </a:solidFill>
            <a:miter lim="800000"/>
            <a:headEnd/>
            <a:tailEnd/>
          </a:ln>
        </p:spPr>
        <p:txBody>
          <a:bodyPr wrap="none">
            <a:spAutoFit/>
          </a:bodyPr>
          <a:lstStyle/>
          <a:p>
            <a:pPr eaLnBrk="1" hangingPunct="1"/>
            <a:r>
              <a:rPr lang="en-US" sz="2000" i="1">
                <a:solidFill>
                  <a:srgbClr val="FF9933"/>
                </a:solidFill>
                <a:latin typeface="Times New Roman" pitchFamily="18" charset="0"/>
              </a:rPr>
              <a:t>1-dim, 3 entries</a:t>
            </a:r>
          </a:p>
        </p:txBody>
      </p:sp>
      <p:sp>
        <p:nvSpPr>
          <p:cNvPr id="100357" name="Text Box 6"/>
          <p:cNvSpPr txBox="1">
            <a:spLocks noChangeArrowheads="1"/>
          </p:cNvSpPr>
          <p:nvPr/>
        </p:nvSpPr>
        <p:spPr bwMode="auto">
          <a:xfrm>
            <a:off x="5867400" y="3886200"/>
            <a:ext cx="2663825" cy="434975"/>
          </a:xfrm>
          <a:prstGeom prst="rect">
            <a:avLst/>
          </a:prstGeom>
          <a:noFill/>
          <a:ln w="38100">
            <a:solidFill>
              <a:srgbClr val="FF9933"/>
            </a:solidFill>
            <a:miter lim="800000"/>
            <a:headEnd/>
            <a:tailEnd/>
          </a:ln>
        </p:spPr>
        <p:txBody>
          <a:bodyPr wrap="none">
            <a:spAutoFit/>
          </a:bodyPr>
          <a:lstStyle/>
          <a:p>
            <a:pPr eaLnBrk="1" hangingPunct="1"/>
            <a:r>
              <a:rPr lang="en-US" sz="2000" i="1">
                <a:solidFill>
                  <a:srgbClr val="FF9933"/>
                </a:solidFill>
                <a:latin typeface="Times New Roman" pitchFamily="18" charset="0"/>
              </a:rPr>
              <a:t>2-dim, sparse: 2 entries</a:t>
            </a:r>
          </a:p>
        </p:txBody>
      </p:sp>
      <p:sp>
        <p:nvSpPr>
          <p:cNvPr id="100358" name="Text Box 7"/>
          <p:cNvSpPr txBox="1">
            <a:spLocks noChangeArrowheads="1"/>
          </p:cNvSpPr>
          <p:nvPr/>
        </p:nvSpPr>
        <p:spPr bwMode="auto">
          <a:xfrm>
            <a:off x="720725" y="2033588"/>
            <a:ext cx="6907213" cy="1558925"/>
          </a:xfrm>
          <a:prstGeom prst="rect">
            <a:avLst/>
          </a:prstGeom>
          <a:solidFill>
            <a:srgbClr val="002E8A"/>
          </a:solidFill>
          <a:ln w="9525">
            <a:noFill/>
            <a:miter lim="800000"/>
            <a:headEnd/>
            <a:tailEnd/>
          </a:ln>
        </p:spPr>
        <p:txBody>
          <a:bodyPr wrap="none">
            <a:spAutoFit/>
          </a:bodyPr>
          <a:lstStyle/>
          <a:p>
            <a:r>
              <a:rPr lang="en-US" sz="1600">
                <a:latin typeface="Courier New" pitchFamily="49" charset="0"/>
              </a:rPr>
              <a:t>&lt;someArray xsi:type=“SOAP-ENC:Array” </a:t>
            </a:r>
          </a:p>
          <a:p>
            <a:r>
              <a:rPr lang="en-US" sz="1600">
                <a:latin typeface="Courier New" pitchFamily="49" charset="0"/>
              </a:rPr>
              <a:t>                     SOAP-ENC:arrayType=“se:string[3]”&gt;</a:t>
            </a:r>
          </a:p>
          <a:p>
            <a:r>
              <a:rPr lang="en-US" sz="1600">
                <a:latin typeface="Courier New" pitchFamily="49" charset="0"/>
              </a:rPr>
              <a:t>  &lt;se:string&gt; Joe   &lt;/se:string&gt;</a:t>
            </a:r>
          </a:p>
          <a:p>
            <a:r>
              <a:rPr lang="en-US" sz="1600">
                <a:latin typeface="Courier New" pitchFamily="49" charset="0"/>
              </a:rPr>
              <a:t>  &lt;se:string&gt; John  &lt;/se:string&gt;</a:t>
            </a:r>
          </a:p>
          <a:p>
            <a:r>
              <a:rPr lang="en-US" sz="1600">
                <a:latin typeface="Courier New" pitchFamily="49" charset="0"/>
              </a:rPr>
              <a:t>  &lt;se:string&gt; Louis &lt;/se:string&gt;</a:t>
            </a:r>
          </a:p>
          <a:p>
            <a:r>
              <a:rPr lang="en-US" sz="1600">
                <a:latin typeface="Courier New" pitchFamily="49" charset="0"/>
              </a:rPr>
              <a:t>&lt;/someArray&gt;</a:t>
            </a:r>
          </a:p>
        </p:txBody>
      </p:sp>
      <p:sp>
        <p:nvSpPr>
          <p:cNvPr id="100359" name="Text Box 8"/>
          <p:cNvSpPr txBox="1">
            <a:spLocks noChangeArrowheads="1"/>
          </p:cNvSpPr>
          <p:nvPr/>
        </p:nvSpPr>
        <p:spPr bwMode="auto">
          <a:xfrm>
            <a:off x="720725" y="4514850"/>
            <a:ext cx="7518400" cy="1314450"/>
          </a:xfrm>
          <a:prstGeom prst="rect">
            <a:avLst/>
          </a:prstGeom>
          <a:solidFill>
            <a:srgbClr val="002E8A"/>
          </a:solidFill>
          <a:ln w="9525">
            <a:noFill/>
            <a:miter lim="800000"/>
            <a:headEnd/>
            <a:tailEnd/>
          </a:ln>
        </p:spPr>
        <p:txBody>
          <a:bodyPr wrap="none">
            <a:spAutoFit/>
          </a:bodyPr>
          <a:lstStyle/>
          <a:p>
            <a:r>
              <a:rPr lang="en-US" sz="1600">
                <a:latin typeface="Courier New" pitchFamily="49" charset="0"/>
              </a:rPr>
              <a:t>&lt;names xsi:type=“SOAP-ENC:Array” </a:t>
            </a:r>
          </a:p>
          <a:p>
            <a:r>
              <a:rPr lang="en-US" sz="1600">
                <a:latin typeface="Courier New" pitchFamily="49" charset="0"/>
              </a:rPr>
              <a:t>                     SOAP-ENC:arrayType=“xsd:string[10,10]”&gt;</a:t>
            </a:r>
          </a:p>
          <a:p>
            <a:r>
              <a:rPr lang="en-US" sz="1600">
                <a:latin typeface="Courier New" pitchFamily="49" charset="0"/>
              </a:rPr>
              <a:t>  &lt;name SOAP-ENC:position=“[2,5]”&gt; Guido &lt;/name&gt;</a:t>
            </a:r>
          </a:p>
          <a:p>
            <a:r>
              <a:rPr lang="en-US" sz="1600">
                <a:latin typeface="Courier New" pitchFamily="49" charset="0"/>
              </a:rPr>
              <a:t>  &lt;name SOAP-ENC:position=“[4,2]”&gt; Jim   &lt;/name&gt;</a:t>
            </a:r>
          </a:p>
          <a:p>
            <a:r>
              <a:rPr lang="en-US" sz="1600">
                <a:latin typeface="Courier New" pitchFamily="49" charset="0"/>
              </a:rPr>
              <a:t>&lt;/names&gt;</a:t>
            </a:r>
          </a:p>
        </p:txBody>
      </p:sp>
    </p:spTree>
  </p:cSld>
  <p:clrMapOvr>
    <a:masterClrMapping/>
  </p:clrMapOvr>
  <p:transition>
    <p:strips dir="rd"/>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Number Placeholder 3"/>
          <p:cNvSpPr>
            <a:spLocks noGrp="1"/>
          </p:cNvSpPr>
          <p:nvPr>
            <p:ph type="sldNum" sz="quarter" idx="10"/>
          </p:nvPr>
        </p:nvSpPr>
        <p:spPr>
          <a:noFill/>
        </p:spPr>
        <p:txBody>
          <a:bodyPr/>
          <a:lstStyle/>
          <a:p>
            <a:fld id="{FCB3E47B-CF41-43B5-BECA-E629D51BE62B}" type="slidenum">
              <a:rPr lang="en-US"/>
              <a:pPr/>
              <a:t>97</a:t>
            </a:fld>
            <a:endParaRPr lang="en-US"/>
          </a:p>
        </p:txBody>
      </p:sp>
      <p:sp>
        <p:nvSpPr>
          <p:cNvPr id="600068" name="Rectangle 4"/>
          <p:cNvSpPr>
            <a:spLocks noGrp="1" noChangeArrowheads="1"/>
          </p:cNvSpPr>
          <p:nvPr>
            <p:ph type="title"/>
          </p:nvPr>
        </p:nvSpPr>
        <p:spPr/>
        <p:txBody>
          <a:bodyPr/>
          <a:lstStyle/>
          <a:p>
            <a:pPr>
              <a:defRPr/>
            </a:pPr>
            <a:r>
              <a:rPr lang="en-US" smtClean="0"/>
              <a:t>SOAP data types (II)</a:t>
            </a:r>
          </a:p>
        </p:txBody>
      </p:sp>
      <p:sp>
        <p:nvSpPr>
          <p:cNvPr id="101380" name="Rectangle 5"/>
          <p:cNvSpPr>
            <a:spLocks noGrp="1" noChangeArrowheads="1"/>
          </p:cNvSpPr>
          <p:nvPr>
            <p:ph type="body" idx="1"/>
          </p:nvPr>
        </p:nvSpPr>
        <p:spPr/>
        <p:txBody>
          <a:bodyPr/>
          <a:lstStyle/>
          <a:p>
            <a:r>
              <a:rPr lang="en-US" smtClean="0"/>
              <a:t>Array of Bytes</a:t>
            </a:r>
          </a:p>
          <a:p>
            <a:pPr lvl="1"/>
            <a:r>
              <a:rPr lang="en-US" smtClean="0"/>
              <a:t>Rules for an array of bytes are similar to those for a string.</a:t>
            </a:r>
          </a:p>
          <a:p>
            <a:pPr lvl="1"/>
            <a:r>
              <a:rPr lang="en-US" smtClean="0"/>
              <a:t>Containing element of the array of bytes value MAY have an "id" attribute. Additional accessor elements MAY then have matching "href" attributes."</a:t>
            </a:r>
          </a:p>
          <a:p>
            <a:r>
              <a:rPr lang="en-US" smtClean="0"/>
              <a:t>Enumerations</a:t>
            </a:r>
          </a:p>
          <a:p>
            <a:pPr lvl="1"/>
            <a:r>
              <a:rPr lang="en-US" smtClean="0"/>
              <a:t>A list of distinct values appropriate to the base type</a:t>
            </a:r>
          </a:p>
          <a:p>
            <a:pPr lvl="1"/>
            <a:r>
              <a:rPr lang="en-US" smtClean="0"/>
              <a:t>All simple types except boolean.</a:t>
            </a:r>
          </a:p>
          <a:p>
            <a:pPr lvl="1"/>
            <a:r>
              <a:rPr lang="en-US" smtClean="0"/>
              <a:t>XML Schema Part 2: Datatypes </a:t>
            </a:r>
            <a:r>
              <a:rPr lang="en-US" smtClean="0">
                <a:hlinkClick r:id="rId2"/>
              </a:rPr>
              <a:t>http://www.w3.org/TR/xmlschema-2/</a:t>
            </a:r>
            <a:r>
              <a:rPr lang="en-US" smtClean="0"/>
              <a:t> </a:t>
            </a:r>
          </a:p>
        </p:txBody>
      </p:sp>
    </p:spTree>
  </p:cSld>
  <p:clrMapOvr>
    <a:masterClrMapping/>
  </p:clrMapOvr>
  <p:transition>
    <p:strips dir="rd"/>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Number Placeholder 3"/>
          <p:cNvSpPr>
            <a:spLocks noGrp="1"/>
          </p:cNvSpPr>
          <p:nvPr>
            <p:ph type="sldNum" sz="quarter" idx="10"/>
          </p:nvPr>
        </p:nvSpPr>
        <p:spPr>
          <a:noFill/>
        </p:spPr>
        <p:txBody>
          <a:bodyPr/>
          <a:lstStyle/>
          <a:p>
            <a:fld id="{F4E2C9B5-EAA0-4F28-9EE9-3CE6540BF7E7}" type="slidenum">
              <a:rPr lang="en-US"/>
              <a:pPr/>
              <a:t>98</a:t>
            </a:fld>
            <a:endParaRPr lang="en-US"/>
          </a:p>
        </p:txBody>
      </p:sp>
      <p:sp>
        <p:nvSpPr>
          <p:cNvPr id="601090" name="Rectangle 2"/>
          <p:cNvSpPr>
            <a:spLocks noGrp="1" noChangeArrowheads="1"/>
          </p:cNvSpPr>
          <p:nvPr>
            <p:ph type="title"/>
          </p:nvPr>
        </p:nvSpPr>
        <p:spPr/>
        <p:txBody>
          <a:bodyPr/>
          <a:lstStyle/>
          <a:p>
            <a:pPr>
              <a:defRPr/>
            </a:pPr>
            <a:r>
              <a:rPr lang="en-US" smtClean="0"/>
              <a:t>SOAP data types (III)</a:t>
            </a:r>
          </a:p>
        </p:txBody>
      </p:sp>
      <p:sp>
        <p:nvSpPr>
          <p:cNvPr id="102404" name="Rectangle 3"/>
          <p:cNvSpPr>
            <a:spLocks noGrp="1" noChangeArrowheads="1"/>
          </p:cNvSpPr>
          <p:nvPr>
            <p:ph type="body" idx="1"/>
          </p:nvPr>
        </p:nvSpPr>
        <p:spPr/>
        <p:txBody>
          <a:bodyPr/>
          <a:lstStyle/>
          <a:p>
            <a:r>
              <a:rPr lang="en-US" sz="2400" smtClean="0"/>
              <a:t> Polymorphic Accessors</a:t>
            </a:r>
          </a:p>
          <a:p>
            <a:pPr lvl="1"/>
            <a:r>
              <a:rPr lang="en-US" sz="1800" smtClean="0"/>
              <a:t>An accessor "...that can polymorphically access values of several types, each type being available at run time. A polymorphic accessor instance MUST contain an "xsi:type" attribute that describes the type of the actual value." </a:t>
            </a:r>
          </a:p>
          <a:p>
            <a:pPr lvl="1"/>
            <a:endParaRPr lang="en-US" sz="1800" smtClean="0"/>
          </a:p>
          <a:p>
            <a:pPr lvl="1"/>
            <a:endParaRPr lang="en-US" sz="1800" smtClean="0"/>
          </a:p>
          <a:p>
            <a:pPr lvl="1"/>
            <a:r>
              <a:rPr lang="en-US" sz="1800" smtClean="0"/>
              <a:t>Similar to COM/DCOM “Variant”</a:t>
            </a:r>
          </a:p>
          <a:p>
            <a:r>
              <a:rPr lang="en-US" sz="2400" smtClean="0"/>
              <a:t>User Defined Data-Types</a:t>
            </a:r>
          </a:p>
          <a:p>
            <a:pPr lvl="1"/>
            <a:r>
              <a:rPr lang="en-US" sz="1800" smtClean="0"/>
              <a:t>Developers can define their own simple, or complex, data types. </a:t>
            </a:r>
          </a:p>
        </p:txBody>
      </p:sp>
      <p:sp>
        <p:nvSpPr>
          <p:cNvPr id="102405" name="Text Box 4"/>
          <p:cNvSpPr txBox="1">
            <a:spLocks noChangeArrowheads="1"/>
          </p:cNvSpPr>
          <p:nvPr/>
        </p:nvSpPr>
        <p:spPr bwMode="auto">
          <a:xfrm>
            <a:off x="1617663" y="3355975"/>
            <a:ext cx="4951412" cy="336550"/>
          </a:xfrm>
          <a:prstGeom prst="rect">
            <a:avLst/>
          </a:prstGeom>
          <a:solidFill>
            <a:srgbClr val="002E8A"/>
          </a:solidFill>
          <a:ln w="9525">
            <a:noFill/>
            <a:miter lim="800000"/>
            <a:headEnd/>
            <a:tailEnd/>
          </a:ln>
        </p:spPr>
        <p:txBody>
          <a:bodyPr wrap="none">
            <a:spAutoFit/>
          </a:bodyPr>
          <a:lstStyle/>
          <a:p>
            <a:r>
              <a:rPr lang="en-US" sz="1600">
                <a:latin typeface="Courier New" pitchFamily="49" charset="0"/>
              </a:rPr>
              <a:t>&lt;cost xsi:type="xsd:float"&gt;29.95&lt;/cost&gt;</a:t>
            </a:r>
          </a:p>
        </p:txBody>
      </p:sp>
    </p:spTree>
  </p:cSld>
  <p:clrMapOvr>
    <a:masterClrMapping/>
  </p:clrMapOvr>
  <p:transition>
    <p:strips dir="rd"/>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Number Placeholder 3"/>
          <p:cNvSpPr>
            <a:spLocks noGrp="1"/>
          </p:cNvSpPr>
          <p:nvPr>
            <p:ph type="sldNum" sz="quarter" idx="10"/>
          </p:nvPr>
        </p:nvSpPr>
        <p:spPr>
          <a:noFill/>
        </p:spPr>
        <p:txBody>
          <a:bodyPr/>
          <a:lstStyle/>
          <a:p>
            <a:fld id="{75EB991E-E961-4A91-B2A4-3F1E426CC12A}" type="slidenum">
              <a:rPr lang="en-US"/>
              <a:pPr/>
              <a:t>99</a:t>
            </a:fld>
            <a:endParaRPr lang="en-US"/>
          </a:p>
        </p:txBody>
      </p:sp>
      <p:sp>
        <p:nvSpPr>
          <p:cNvPr id="697346" name="Rectangle 2"/>
          <p:cNvSpPr>
            <a:spLocks noGrp="1" noChangeArrowheads="1"/>
          </p:cNvSpPr>
          <p:nvPr>
            <p:ph type="title"/>
          </p:nvPr>
        </p:nvSpPr>
        <p:spPr/>
        <p:txBody>
          <a:bodyPr/>
          <a:lstStyle/>
          <a:p>
            <a:pPr>
              <a:defRPr/>
            </a:pPr>
            <a:r>
              <a:rPr lang="en-US" smtClean="0"/>
              <a:t>SOAP Faults</a:t>
            </a:r>
          </a:p>
        </p:txBody>
      </p:sp>
      <p:sp>
        <p:nvSpPr>
          <p:cNvPr id="103428" name="Rectangle 3"/>
          <p:cNvSpPr>
            <a:spLocks noGrp="1" noChangeArrowheads="1"/>
          </p:cNvSpPr>
          <p:nvPr>
            <p:ph type="body" idx="1"/>
          </p:nvPr>
        </p:nvSpPr>
        <p:spPr/>
        <p:txBody>
          <a:bodyPr/>
          <a:lstStyle/>
          <a:p>
            <a:r>
              <a:rPr lang="en-US" smtClean="0"/>
              <a:t>model for handling faults in the processing of a message </a:t>
            </a:r>
          </a:p>
        </p:txBody>
      </p:sp>
      <p:sp>
        <p:nvSpPr>
          <p:cNvPr id="697349" name="Rectangle 5"/>
          <p:cNvSpPr>
            <a:spLocks noChangeArrowheads="1"/>
          </p:cNvSpPr>
          <p:nvPr/>
        </p:nvSpPr>
        <p:spPr bwMode="auto">
          <a:xfrm>
            <a:off x="446088" y="2881313"/>
            <a:ext cx="8340725" cy="3925887"/>
          </a:xfrm>
          <a:prstGeom prst="rect">
            <a:avLst/>
          </a:prstGeom>
          <a:solidFill>
            <a:srgbClr val="003399"/>
          </a:solidFill>
          <a:ln w="9525" algn="ctr">
            <a:noFill/>
            <a:miter lim="800000"/>
            <a:headEnd/>
            <a:tailEnd/>
          </a:ln>
          <a:effectLst/>
        </p:spPr>
        <p:txBody>
          <a:bodyPr lIns="92075" tIns="46038" rIns="92075" bIns="46038">
            <a:spAutoFit/>
          </a:bodyPr>
          <a:lstStyle/>
          <a:p>
            <a:pPr>
              <a:defRPr/>
            </a:pPr>
            <a:r>
              <a:rPr lang="en-US" sz="1200">
                <a:effectLst>
                  <a:outerShdw blurRad="38100" dist="38100" dir="2700000" algn="tl">
                    <a:srgbClr val="000000"/>
                  </a:outerShdw>
                </a:effectLst>
                <a:latin typeface="Courier New" pitchFamily="49" charset="0"/>
              </a:rPr>
              <a:t>&lt;?xml version='1.0' ?&gt;</a:t>
            </a:r>
          </a:p>
          <a:p>
            <a:pPr>
              <a:defRPr/>
            </a:pPr>
            <a:r>
              <a:rPr lang="en-US" sz="1200">
                <a:effectLst>
                  <a:outerShdw blurRad="38100" dist="38100" dir="2700000" algn="tl">
                    <a:srgbClr val="000000"/>
                  </a:outerShdw>
                </a:effectLst>
                <a:latin typeface="Courier New" pitchFamily="49" charset="0"/>
              </a:rPr>
              <a:t>&lt;env:Envelope xmlns:env="http://www.w3.org/2003/05/soap-envelope"</a:t>
            </a:r>
          </a:p>
          <a:p>
            <a:pPr>
              <a:defRPr/>
            </a:pPr>
            <a:r>
              <a:rPr lang="en-US" sz="1200">
                <a:effectLst>
                  <a:outerShdw blurRad="38100" dist="38100" dir="2700000" algn="tl">
                    <a:srgbClr val="000000"/>
                  </a:outerShdw>
                </a:effectLst>
                <a:latin typeface="Courier New" pitchFamily="49" charset="0"/>
              </a:rPr>
              <a:t>              xmlns:rpc='http://www.w3.org/2003/05/soap-rpc'&gt;</a:t>
            </a:r>
          </a:p>
          <a:p>
            <a:pPr>
              <a:defRPr/>
            </a:pPr>
            <a:r>
              <a:rPr lang="en-US" sz="1200">
                <a:effectLst>
                  <a:outerShdw blurRad="38100" dist="38100" dir="2700000" algn="tl">
                    <a:srgbClr val="000000"/>
                  </a:outerShdw>
                </a:effectLst>
                <a:latin typeface="Courier New" pitchFamily="49" charset="0"/>
              </a:rPr>
              <a:t>  &lt;env:Body&gt;</a:t>
            </a:r>
          </a:p>
          <a:p>
            <a:pPr>
              <a:defRPr/>
            </a:pPr>
            <a:r>
              <a:rPr lang="en-US" sz="1200">
                <a:effectLst>
                  <a:outerShdw blurRad="38100" dist="38100" dir="2700000" algn="tl">
                    <a:srgbClr val="000000"/>
                  </a:outerShdw>
                </a:effectLst>
                <a:latin typeface="Courier New" pitchFamily="49" charset="0"/>
              </a:rPr>
              <a:t>   &lt;env:Fault&gt;</a:t>
            </a:r>
          </a:p>
          <a:p>
            <a:pPr>
              <a:defRPr/>
            </a:pPr>
            <a:r>
              <a:rPr lang="en-US" sz="1200">
                <a:effectLst>
                  <a:outerShdw blurRad="38100" dist="38100" dir="2700000" algn="tl">
                    <a:srgbClr val="000000"/>
                  </a:outerShdw>
                </a:effectLst>
                <a:latin typeface="Courier New" pitchFamily="49" charset="0"/>
              </a:rPr>
              <a:t>     &lt;env:Code&gt;</a:t>
            </a:r>
          </a:p>
          <a:p>
            <a:pPr>
              <a:defRPr/>
            </a:pPr>
            <a:r>
              <a:rPr lang="en-US" sz="1200">
                <a:effectLst>
                  <a:outerShdw blurRad="38100" dist="38100" dir="2700000" algn="tl">
                    <a:srgbClr val="000000"/>
                  </a:outerShdw>
                </a:effectLst>
                <a:latin typeface="Courier New" pitchFamily="49" charset="0"/>
              </a:rPr>
              <a:t>       &lt;env:Value&gt;env:Sender&lt;/env:Value&gt;</a:t>
            </a:r>
          </a:p>
          <a:p>
            <a:pPr>
              <a:defRPr/>
            </a:pPr>
            <a:r>
              <a:rPr lang="en-US" sz="1200">
                <a:effectLst>
                  <a:outerShdw blurRad="38100" dist="38100" dir="2700000" algn="tl">
                    <a:srgbClr val="000000"/>
                  </a:outerShdw>
                </a:effectLst>
                <a:latin typeface="Courier New" pitchFamily="49" charset="0"/>
              </a:rPr>
              <a:t>       &lt;env:Subcode&gt;&lt;env:Value&gt;rpc:BadArguments&lt;/env:Value&gt;&lt;/env:Subcode&gt;</a:t>
            </a:r>
          </a:p>
          <a:p>
            <a:pPr>
              <a:defRPr/>
            </a:pPr>
            <a:r>
              <a:rPr lang="en-US" sz="1200">
                <a:effectLst>
                  <a:outerShdw blurRad="38100" dist="38100" dir="2700000" algn="tl">
                    <a:srgbClr val="000000"/>
                  </a:outerShdw>
                </a:effectLst>
                <a:latin typeface="Courier New" pitchFamily="49" charset="0"/>
              </a:rPr>
              <a:t>     &lt;/env:Code&gt;</a:t>
            </a:r>
          </a:p>
          <a:p>
            <a:pPr>
              <a:defRPr/>
            </a:pPr>
            <a:r>
              <a:rPr lang="en-US" sz="1200">
                <a:effectLst>
                  <a:outerShdw blurRad="38100" dist="38100" dir="2700000" algn="tl">
                    <a:srgbClr val="000000"/>
                  </a:outerShdw>
                </a:effectLst>
                <a:latin typeface="Courier New" pitchFamily="49" charset="0"/>
              </a:rPr>
              <a:t>     &lt;env:Reason&gt;</a:t>
            </a:r>
          </a:p>
          <a:p>
            <a:pPr>
              <a:defRPr/>
            </a:pPr>
            <a:r>
              <a:rPr lang="en-US" sz="1200">
                <a:effectLst>
                  <a:outerShdw blurRad="38100" dist="38100" dir="2700000" algn="tl">
                    <a:srgbClr val="000000"/>
                  </a:outerShdw>
                </a:effectLst>
                <a:latin typeface="Courier New" pitchFamily="49" charset="0"/>
              </a:rPr>
              <a:t>      &lt;env:Text xml:lang="en-US"&gt;Processing error&lt;/env:Text&gt;</a:t>
            </a:r>
          </a:p>
          <a:p>
            <a:pPr>
              <a:defRPr/>
            </a:pPr>
            <a:r>
              <a:rPr lang="en-US" sz="1200">
                <a:effectLst>
                  <a:outerShdw blurRad="38100" dist="38100" dir="2700000" algn="tl">
                    <a:srgbClr val="000000"/>
                  </a:outerShdw>
                </a:effectLst>
                <a:latin typeface="Courier New" pitchFamily="49" charset="0"/>
              </a:rPr>
              <a:t>     &lt;/env:Reason&gt;</a:t>
            </a:r>
          </a:p>
          <a:p>
            <a:pPr>
              <a:defRPr/>
            </a:pPr>
            <a:r>
              <a:rPr lang="en-US" sz="1200">
                <a:effectLst>
                  <a:outerShdw blurRad="38100" dist="38100" dir="2700000" algn="tl">
                    <a:srgbClr val="000000"/>
                  </a:outerShdw>
                </a:effectLst>
                <a:latin typeface="Courier New" pitchFamily="49" charset="0"/>
              </a:rPr>
              <a:t>     &lt;env:Detail&gt;</a:t>
            </a:r>
          </a:p>
          <a:p>
            <a:pPr>
              <a:defRPr/>
            </a:pPr>
            <a:r>
              <a:rPr lang="en-US" sz="1200">
                <a:effectLst>
                  <a:outerShdw blurRad="38100" dist="38100" dir="2700000" algn="tl">
                    <a:srgbClr val="000000"/>
                  </a:outerShdw>
                </a:effectLst>
                <a:latin typeface="Courier New" pitchFamily="49" charset="0"/>
              </a:rPr>
              <a:t>      &lt;e:myFaultDetails xmlns:e="http://travelcompany.org/faults"&gt;</a:t>
            </a:r>
          </a:p>
          <a:p>
            <a:pPr>
              <a:defRPr/>
            </a:pPr>
            <a:r>
              <a:rPr lang="en-US" sz="1200">
                <a:effectLst>
                  <a:outerShdw blurRad="38100" dist="38100" dir="2700000" algn="tl">
                    <a:srgbClr val="000000"/>
                  </a:outerShdw>
                </a:effectLst>
                <a:latin typeface="Courier New" pitchFamily="49" charset="0"/>
              </a:rPr>
              <a:t>        &lt;e:message&gt;Name does not match card number&lt;/e:message&gt;</a:t>
            </a:r>
          </a:p>
          <a:p>
            <a:pPr>
              <a:defRPr/>
            </a:pPr>
            <a:r>
              <a:rPr lang="en-US" sz="1200">
                <a:effectLst>
                  <a:outerShdw blurRad="38100" dist="38100" dir="2700000" algn="tl">
                    <a:srgbClr val="000000"/>
                  </a:outerShdw>
                </a:effectLst>
                <a:latin typeface="Courier New" pitchFamily="49" charset="0"/>
              </a:rPr>
              <a:t>        &lt;e:errorcode&gt;999&lt;/e:errorcode&gt;</a:t>
            </a:r>
          </a:p>
          <a:p>
            <a:pPr>
              <a:defRPr/>
            </a:pPr>
            <a:r>
              <a:rPr lang="en-US" sz="1200">
                <a:effectLst>
                  <a:outerShdw blurRad="38100" dist="38100" dir="2700000" algn="tl">
                    <a:srgbClr val="000000"/>
                  </a:outerShdw>
                </a:effectLst>
                <a:latin typeface="Courier New" pitchFamily="49" charset="0"/>
              </a:rPr>
              <a:t>      &lt;/e:myFaultDetails&gt;</a:t>
            </a:r>
          </a:p>
          <a:p>
            <a:pPr>
              <a:defRPr/>
            </a:pPr>
            <a:r>
              <a:rPr lang="en-US" sz="1200">
                <a:effectLst>
                  <a:outerShdw blurRad="38100" dist="38100" dir="2700000" algn="tl">
                    <a:srgbClr val="000000"/>
                  </a:outerShdw>
                </a:effectLst>
                <a:latin typeface="Courier New" pitchFamily="49" charset="0"/>
              </a:rPr>
              <a:t>     &lt;/env:Detail&gt;</a:t>
            </a:r>
          </a:p>
          <a:p>
            <a:pPr>
              <a:defRPr/>
            </a:pPr>
            <a:r>
              <a:rPr lang="en-US" sz="1200">
                <a:effectLst>
                  <a:outerShdw blurRad="38100" dist="38100" dir="2700000" algn="tl">
                    <a:srgbClr val="000000"/>
                  </a:outerShdw>
                </a:effectLst>
                <a:latin typeface="Courier New" pitchFamily="49" charset="0"/>
              </a:rPr>
              <a:t>   &lt;/env:Fault&gt;</a:t>
            </a:r>
          </a:p>
          <a:p>
            <a:pPr>
              <a:defRPr/>
            </a:pPr>
            <a:r>
              <a:rPr lang="en-US" sz="1200">
                <a:effectLst>
                  <a:outerShdw blurRad="38100" dist="38100" dir="2700000" algn="tl">
                    <a:srgbClr val="000000"/>
                  </a:outerShdw>
                </a:effectLst>
                <a:latin typeface="Courier New" pitchFamily="49" charset="0"/>
              </a:rPr>
              <a:t> &lt;/env:Body&gt;</a:t>
            </a:r>
          </a:p>
          <a:p>
            <a:pPr>
              <a:defRPr/>
            </a:pPr>
            <a:r>
              <a:rPr lang="en-US" sz="1200">
                <a:effectLst>
                  <a:outerShdw blurRad="38100" dist="38100" dir="2700000" algn="tl">
                    <a:srgbClr val="000000"/>
                  </a:outerShdw>
                </a:effectLst>
                <a:latin typeface="Courier New" pitchFamily="49" charset="0"/>
              </a:rPr>
              <a:t>&lt;/env:Envelope&gt;</a:t>
            </a:r>
          </a:p>
        </p:txBody>
      </p:sp>
    </p:spTree>
  </p:cSld>
  <p:clrMapOvr>
    <a:masterClrMapping/>
  </p:clrMapOvr>
  <p:transition>
    <p:strips dir="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gt;&lt;Slide id=&quot;262&quot; dur=&quot;1.602&quot;/&gt;&lt;Slide id=&quot;269&quot; dur=&quot;3.645&quot;/&gt;&lt;Slide id=&quot;263&quot; dur=&quot;1.292&quot;/&gt;&lt;Slide id=&quot;262&quot; dur=&quot;8.092&quot;/&gt;&lt;Slide id=&quot;269&quot; dur=&quot;1.051&quot;/&gt;&lt;Slide id=&quot;263&quot; dur=&quot;1.072&quot;/&gt;&lt;Slide id=&quot;262&quot; dur=&quot;1.001&quot;/&gt;&lt;Slide id=&quot;269&quot; dur=&quot;14.842&quot;/&gt;&lt;Slide id=&quot;263&quot; dur=&quot;3.104&quot;/&gt;&lt;Slide id=&quot;262&quot; dur=&quot;4.336&quot;/&gt;&lt;Slide id=&quot;269&quot; dur=&quot;1.022&quot;/&gt;&lt;Slide id=&quot;263&quot; dur=&quot;1.953&quot;/&gt;&lt;Slide id=&quot;262&quot; dur=&quot;1.652&quot;/&gt;&lt;Slide id=&quot;269&quot; dur=&quot;1.072&quot;/&gt;&lt;Slide id=&quot;263&quot; dur=&quot;1.041&quot;/&gt;&lt;Slide id=&quot;262&quot; dur=&quot;1.042&quot;/&gt;&lt;Slide id=&quot;269&quot; dur=&quot;.991&quot;/&gt;&lt;Slide id=&quot;263&quot; dur=&quot;2.043&quot;/&gt;&lt;Slide id=&quot;262&quot; dur=&quot;5.618&quot;/&gt;&lt;Slide id=&quot;269&quot; dur=&quot;.982&quot;/&gt;&lt;Slide id=&quot;263&quot; dur=&quot;1.572&quot;/&gt;&lt;Slide id=&quot;269&quot; dur=&quot;.981&quot;/&gt;&lt;Slide id=&quot;262&quot; dur=&quot;1.983&quot;/&gt;&lt;Slide id=&quot;269&quot; dur=&quot;1.062&quot;/&gt;&lt;Slide id=&quot;263&quot; dur=&quot;1.642&quot;/&gt;&lt;Slide id=&quot;262&quot; dur=&quot;.941&quot;/&gt;&lt;Slide id=&quot;269&quot; dur=&quot;1.002&quot;/&gt;&lt;Slide id=&quot;263&quot; dur=&quot;1.582&quot;/&gt;&lt;Slide id=&quot;262&quot; dur=&quot;1.552&quot;/&gt;&lt;Slide id=&quot;269&quot; dur=&quot;1.933&quot;/&gt;&lt;Slide id=&quot;263&quot; dur=&quot;1.132&quot;/&gt;&lt;Slide id=&quot;262&quot; dur=&quot;.851&quot;/&gt;&lt;Slide id=&quot;269&quot; dur=&quot;.981&quot;/&gt;&lt;Slide id=&quot;263&quot; dur=&quot;.992&quot;/&gt;&lt;Slide id=&quot;262&quot; dur=&quot;.961&quot;/&gt;&lt;Slide id=&quot;269&quot; dur=&quot;.982&quot;/&gt;&lt;Slide id=&quot;263&quot; dur=&quot;.991&quot;/&gt;&lt;Slide id=&quot;262&quot; dur=&quot;.951&quot;/&gt;&lt;/Timings&gt;&lt;/WMTools&gt;"/>
</p:tagLst>
</file>

<file path=ppt/theme/theme1.xml><?xml version="1.0" encoding="utf-8"?>
<a:theme xmlns:a="http://schemas.openxmlformats.org/drawingml/2006/main" name="On-Screen Presentation 1">
  <a:themeElements>
    <a:clrScheme name="On-Screen Presentation 1 1">
      <a:dk1>
        <a:srgbClr val="2A004E"/>
      </a:dk1>
      <a:lt1>
        <a:srgbClr val="FFFFFF"/>
      </a:lt1>
      <a:dk2>
        <a:srgbClr val="500093"/>
      </a:dk2>
      <a:lt2>
        <a:srgbClr val="00CCCC"/>
      </a:lt2>
      <a:accent1>
        <a:srgbClr val="D60093"/>
      </a:accent1>
      <a:accent2>
        <a:srgbClr val="0000FF"/>
      </a:accent2>
      <a:accent3>
        <a:srgbClr val="B3AAC8"/>
      </a:accent3>
      <a:accent4>
        <a:srgbClr val="DADADA"/>
      </a:accent4>
      <a:accent5>
        <a:srgbClr val="E8AAC8"/>
      </a:accent5>
      <a:accent6>
        <a:srgbClr val="0000E7"/>
      </a:accent6>
      <a:hlink>
        <a:srgbClr val="FFFF00"/>
      </a:hlink>
      <a:folHlink>
        <a:srgbClr val="7500D7"/>
      </a:folHlink>
    </a:clrScheme>
    <a:fontScheme name="On-Screen Presentation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4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4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On-Screen Presentation 1 1">
        <a:dk1>
          <a:srgbClr val="2A004E"/>
        </a:dk1>
        <a:lt1>
          <a:srgbClr val="FFFFFF"/>
        </a:lt1>
        <a:dk2>
          <a:srgbClr val="500093"/>
        </a:dk2>
        <a:lt2>
          <a:srgbClr val="00CCCC"/>
        </a:lt2>
        <a:accent1>
          <a:srgbClr val="D60093"/>
        </a:accent1>
        <a:accent2>
          <a:srgbClr val="0000FF"/>
        </a:accent2>
        <a:accent3>
          <a:srgbClr val="B3AAC8"/>
        </a:accent3>
        <a:accent4>
          <a:srgbClr val="DADADA"/>
        </a:accent4>
        <a:accent5>
          <a:srgbClr val="E8AAC8"/>
        </a:accent5>
        <a:accent6>
          <a:srgbClr val="0000E7"/>
        </a:accent6>
        <a:hlink>
          <a:srgbClr val="FFFF00"/>
        </a:hlink>
        <a:folHlink>
          <a:srgbClr val="7500D7"/>
        </a:folHlink>
      </a:clrScheme>
      <a:clrMap bg1="dk2" tx1="lt1" bg2="dk1" tx2="lt2" accent1="accent1" accent2="accent2" accent3="accent3" accent4="accent4" accent5="accent5" accent6="accent6" hlink="hlink" folHlink="folHlink"/>
    </a:extraClrScheme>
    <a:extraClrScheme>
      <a:clrScheme name="On-Screen Presentation 1 2">
        <a:dk1>
          <a:srgbClr val="000000"/>
        </a:dk1>
        <a:lt1>
          <a:srgbClr val="FFFFFF"/>
        </a:lt1>
        <a:dk2>
          <a:srgbClr val="000000"/>
        </a:dk2>
        <a:lt2>
          <a:srgbClr val="CCECFF"/>
        </a:lt2>
        <a:accent1>
          <a:srgbClr val="CC99FF"/>
        </a:accent1>
        <a:accent2>
          <a:srgbClr val="3366FF"/>
        </a:accent2>
        <a:accent3>
          <a:srgbClr val="FFFFFF"/>
        </a:accent3>
        <a:accent4>
          <a:srgbClr val="000000"/>
        </a:accent4>
        <a:accent5>
          <a:srgbClr val="E2CAFF"/>
        </a:accent5>
        <a:accent6>
          <a:srgbClr val="2D5CE7"/>
        </a:accent6>
        <a:hlink>
          <a:srgbClr val="00CCFF"/>
        </a:hlink>
        <a:folHlink>
          <a:srgbClr val="99CCFF"/>
        </a:folHlink>
      </a:clrScheme>
      <a:clrMap bg1="lt1" tx1="dk1" bg2="lt2" tx2="dk2" accent1="accent1" accent2="accent2" accent3="accent3" accent4="accent4" accent5="accent5" accent6="accent6" hlink="hlink" folHlink="folHlink"/>
    </a:extraClrScheme>
    <a:extraClrScheme>
      <a:clrScheme name="On-Screen Presentation 1 3">
        <a:dk1>
          <a:srgbClr val="000000"/>
        </a:dk1>
        <a:lt1>
          <a:srgbClr val="FFFFFF"/>
        </a:lt1>
        <a:dk2>
          <a:srgbClr val="000000"/>
        </a:dk2>
        <a:lt2>
          <a:srgbClr val="969696"/>
        </a:lt2>
        <a:accent1>
          <a:srgbClr val="777777"/>
        </a:accent1>
        <a:accent2>
          <a:srgbClr val="CBCBCB"/>
        </a:accent2>
        <a:accent3>
          <a:srgbClr val="FFFFFF"/>
        </a:accent3>
        <a:accent4>
          <a:srgbClr val="000000"/>
        </a:accent4>
        <a:accent5>
          <a:srgbClr val="BDBDBD"/>
        </a:accent5>
        <a:accent6>
          <a:srgbClr val="B8B8B8"/>
        </a:accent6>
        <a:hlink>
          <a:srgbClr val="4D4D4D"/>
        </a:hlink>
        <a:folHlink>
          <a:srgbClr val="DDDDDD"/>
        </a:folHlink>
      </a:clrScheme>
      <a:clrMap bg1="lt1" tx1="dk1" bg2="lt2" tx2="dk2" accent1="accent1" accent2="accent2" accent3="accent3" accent4="accent4" accent5="accent5" accent6="accent6" hlink="hlink" folHlink="folHlink"/>
    </a:extraClrScheme>
    <a:extraClrScheme>
      <a:clrScheme name="On-Screen Presentation 1 4">
        <a:dk1>
          <a:srgbClr val="000000"/>
        </a:dk1>
        <a:lt1>
          <a:srgbClr val="00CCCC"/>
        </a:lt1>
        <a:dk2>
          <a:srgbClr val="FFFFCC"/>
        </a:dk2>
        <a:lt2>
          <a:srgbClr val="009999"/>
        </a:lt2>
        <a:accent1>
          <a:srgbClr val="CC99FF"/>
        </a:accent1>
        <a:accent2>
          <a:srgbClr val="3366FF"/>
        </a:accent2>
        <a:accent3>
          <a:srgbClr val="AAE2E2"/>
        </a:accent3>
        <a:accent4>
          <a:srgbClr val="000000"/>
        </a:accent4>
        <a:accent5>
          <a:srgbClr val="E2CAFF"/>
        </a:accent5>
        <a:accent6>
          <a:srgbClr val="2D5CE7"/>
        </a:accent6>
        <a:hlink>
          <a:srgbClr val="00CCFF"/>
        </a:hlink>
        <a:folHlink>
          <a:srgbClr val="00FFCC"/>
        </a:folHlink>
      </a:clrScheme>
      <a:clrMap bg1="lt1" tx1="dk1" bg2="lt2" tx2="dk2" accent1="accent1" accent2="accent2" accent3="accent3" accent4="accent4" accent5="accent5" accent6="accent6" hlink="hlink" folHlink="folHlink"/>
    </a:extraClrScheme>
    <a:extraClrScheme>
      <a:clrScheme name="On-Screen Presentation 1 5">
        <a:dk1>
          <a:srgbClr val="003300"/>
        </a:dk1>
        <a:lt1>
          <a:srgbClr val="FFFFFF"/>
        </a:lt1>
        <a:dk2>
          <a:srgbClr val="669900"/>
        </a:dk2>
        <a:lt2>
          <a:srgbClr val="FFCC66"/>
        </a:lt2>
        <a:accent1>
          <a:srgbClr val="990033"/>
        </a:accent1>
        <a:accent2>
          <a:srgbClr val="FF9933"/>
        </a:accent2>
        <a:accent3>
          <a:srgbClr val="B8CAAA"/>
        </a:accent3>
        <a:accent4>
          <a:srgbClr val="DADADA"/>
        </a:accent4>
        <a:accent5>
          <a:srgbClr val="CAAAAD"/>
        </a:accent5>
        <a:accent6>
          <a:srgbClr val="E78A2D"/>
        </a:accent6>
        <a:hlink>
          <a:srgbClr val="CCCC00"/>
        </a:hlink>
        <a:folHlink>
          <a:srgbClr val="009900"/>
        </a:folHlink>
      </a:clrScheme>
      <a:clrMap bg1="dk2" tx1="lt1" bg2="dk1" tx2="lt2" accent1="accent1" accent2="accent2" accent3="accent3" accent4="accent4" accent5="accent5" accent6="accent6" hlink="hlink" folHlink="folHlink"/>
    </a:extraClrScheme>
    <a:extraClrScheme>
      <a:clrScheme name="On-Screen Presentation 1 6">
        <a:dk1>
          <a:srgbClr val="663300"/>
        </a:dk1>
        <a:lt1>
          <a:srgbClr val="FFFFFF"/>
        </a:lt1>
        <a:dk2>
          <a:srgbClr val="CC6600"/>
        </a:dk2>
        <a:lt2>
          <a:srgbClr val="FFCC00"/>
        </a:lt2>
        <a:accent1>
          <a:srgbClr val="990033"/>
        </a:accent1>
        <a:accent2>
          <a:srgbClr val="FF0033"/>
        </a:accent2>
        <a:accent3>
          <a:srgbClr val="E2B8AA"/>
        </a:accent3>
        <a:accent4>
          <a:srgbClr val="DADADA"/>
        </a:accent4>
        <a:accent5>
          <a:srgbClr val="CAAAAD"/>
        </a:accent5>
        <a:accent6>
          <a:srgbClr val="E7002D"/>
        </a:accent6>
        <a:hlink>
          <a:srgbClr val="CCCC00"/>
        </a:hlink>
        <a:folHlink>
          <a:srgbClr val="FF9900"/>
        </a:folHlink>
      </a:clrScheme>
      <a:clrMap bg1="dk2" tx1="lt1" bg2="dk1" tx2="lt2" accent1="accent1" accent2="accent2" accent3="accent3" accent4="accent4" accent5="accent5" accent6="accent6" hlink="hlink" folHlink="folHlink"/>
    </a:extraClrScheme>
    <a:extraClrScheme>
      <a:clrScheme name="On-Screen Presentation 1 7">
        <a:dk1>
          <a:srgbClr val="660033"/>
        </a:dk1>
        <a:lt1>
          <a:srgbClr val="FFFFFF"/>
        </a:lt1>
        <a:dk2>
          <a:srgbClr val="990066"/>
        </a:dk2>
        <a:lt2>
          <a:srgbClr val="FFFF66"/>
        </a:lt2>
        <a:accent1>
          <a:srgbClr val="9933FF"/>
        </a:accent1>
        <a:accent2>
          <a:srgbClr val="00CCCC"/>
        </a:accent2>
        <a:accent3>
          <a:srgbClr val="CAAAB8"/>
        </a:accent3>
        <a:accent4>
          <a:srgbClr val="DADADA"/>
        </a:accent4>
        <a:accent5>
          <a:srgbClr val="CAADFF"/>
        </a:accent5>
        <a:accent6>
          <a:srgbClr val="00B9B9"/>
        </a:accent6>
        <a:hlink>
          <a:srgbClr val="CC66FF"/>
        </a:hlink>
        <a:folHlink>
          <a:srgbClr val="D6009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2003-10-09-Desktop-forum</Template>
  <TotalTime>7285</TotalTime>
  <Words>8014</Words>
  <Application>Microsoft PowerPoint</Application>
  <PresentationFormat>On-screen Show (4:3)</PresentationFormat>
  <Paragraphs>1351</Paragraphs>
  <Slides>109</Slides>
  <Notes>32</Notes>
  <HiddenSlides>1</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109</vt:i4>
      </vt:variant>
    </vt:vector>
  </HeadingPairs>
  <TitlesOfParts>
    <vt:vector size="120" baseType="lpstr">
      <vt:lpstr>Arial</vt:lpstr>
      <vt:lpstr>Wingdings</vt:lpstr>
      <vt:lpstr>Times New Roman</vt:lpstr>
      <vt:lpstr>Arial Narrow</vt:lpstr>
      <vt:lpstr>Courier New</vt:lpstr>
      <vt:lpstr>Arial Unicode MS</vt:lpstr>
      <vt:lpstr>Tahoma</vt:lpstr>
      <vt:lpstr>Verdana</vt:lpstr>
      <vt:lpstr>On-Screen Presentation 1</vt:lpstr>
      <vt:lpstr>Corel PHOTO-PAINT 10.0 Image</vt:lpstr>
      <vt:lpstr>CorelDRAW 10.0 Graphic</vt:lpstr>
      <vt:lpstr>Introduction to Web Services</vt:lpstr>
      <vt:lpstr>Agenda</vt:lpstr>
      <vt:lpstr>Introduction to HTTP</vt:lpstr>
      <vt:lpstr>The HTTP protocol</vt:lpstr>
      <vt:lpstr>HTTP request example</vt:lpstr>
      <vt:lpstr>HTTP response example</vt:lpstr>
      <vt:lpstr>HTTP Request Headers (examples) </vt:lpstr>
      <vt:lpstr>HTTP Response Headers (examples) </vt:lpstr>
      <vt:lpstr>HTTP Status Codes</vt:lpstr>
      <vt:lpstr>HTTP Cookies</vt:lpstr>
      <vt:lpstr>HTTP Caching </vt:lpstr>
      <vt:lpstr>HTTP Cache</vt:lpstr>
      <vt:lpstr>HTTP Cache Example</vt:lpstr>
      <vt:lpstr>HTTP Methods</vt:lpstr>
      <vt:lpstr>GET / POST Examples</vt:lpstr>
      <vt:lpstr>HTTP Authentication </vt:lpstr>
      <vt:lpstr>HTTP Authentication Example</vt:lpstr>
      <vt:lpstr>Secure HTTP (HTTPS)</vt:lpstr>
      <vt:lpstr>More on HTTP</vt:lpstr>
      <vt:lpstr>Introduction to XML</vt:lpstr>
      <vt:lpstr>Overview</vt:lpstr>
      <vt:lpstr>XML – what it is (not)</vt:lpstr>
      <vt:lpstr>HTML versus XML ?</vt:lpstr>
      <vt:lpstr>XML – what it is</vt:lpstr>
      <vt:lpstr>Meta Markup Language</vt:lpstr>
      <vt:lpstr>XML syntax: Tags</vt:lpstr>
      <vt:lpstr>XML syntax: Tags</vt:lpstr>
      <vt:lpstr>XML syntax</vt:lpstr>
      <vt:lpstr>XML syntax: Elements</vt:lpstr>
      <vt:lpstr>XML syntax: Attributes</vt:lpstr>
      <vt:lpstr>Attributes vs. elements</vt:lpstr>
      <vt:lpstr>Attributes vs. elements (II)</vt:lpstr>
      <vt:lpstr>XML Names</vt:lpstr>
      <vt:lpstr>XML special characters</vt:lpstr>
      <vt:lpstr>Escape Characters</vt:lpstr>
      <vt:lpstr>Escaping using CDATA sections</vt:lpstr>
      <vt:lpstr>Who Defines the XML Tags?</vt:lpstr>
      <vt:lpstr>XML Namespaces</vt:lpstr>
      <vt:lpstr>XML Namespaces</vt:lpstr>
      <vt:lpstr>Validating XML documents</vt:lpstr>
      <vt:lpstr>Class of XML Documents</vt:lpstr>
      <vt:lpstr>XML documents validation</vt:lpstr>
      <vt:lpstr>XML Schema definition, RelaxNG</vt:lpstr>
      <vt:lpstr>Document Type Definitions (DTDs)</vt:lpstr>
      <vt:lpstr>Example of a DTD</vt:lpstr>
      <vt:lpstr>Usage of persons DTD</vt:lpstr>
      <vt:lpstr>DTD inside the document</vt:lpstr>
      <vt:lpstr>Attribute Declarations</vt:lpstr>
      <vt:lpstr>Attribute types</vt:lpstr>
      <vt:lpstr>Attribute defaults</vt:lpstr>
      <vt:lpstr>Entity references</vt:lpstr>
      <vt:lpstr>Parameter entities</vt:lpstr>
      <vt:lpstr>Parsing XML</vt:lpstr>
      <vt:lpstr>Programming models for XML </vt:lpstr>
      <vt:lpstr>More on DOM</vt:lpstr>
      <vt:lpstr>XML related technologies (I)</vt:lpstr>
      <vt:lpstr>Transforming XML</vt:lpstr>
      <vt:lpstr>Extensible Stylesheet Language (XSL)</vt:lpstr>
      <vt:lpstr>XSLT Example</vt:lpstr>
      <vt:lpstr>Summary</vt:lpstr>
      <vt:lpstr>Other applications of XML</vt:lpstr>
      <vt:lpstr>XML in HEP</vt:lpstr>
      <vt:lpstr>Links</vt:lpstr>
      <vt:lpstr>Web Services</vt:lpstr>
      <vt:lpstr>Web services</vt:lpstr>
      <vt:lpstr>Web Services</vt:lpstr>
      <vt:lpstr>W3C on Web Services</vt:lpstr>
      <vt:lpstr>Architecture of Web Services (I)</vt:lpstr>
      <vt:lpstr>Architecture of Web Services (II)</vt:lpstr>
      <vt:lpstr>Roles of the agents</vt:lpstr>
      <vt:lpstr>Calling a procedure on a remote system</vt:lpstr>
      <vt:lpstr>Remote procedure calls (I)</vt:lpstr>
      <vt:lpstr>Remote procedure calls (II)</vt:lpstr>
      <vt:lpstr>XML-RPC</vt:lpstr>
      <vt:lpstr>XML-RPC</vt:lpstr>
      <vt:lpstr>XML-RPC goals</vt:lpstr>
      <vt:lpstr>XML-RPC example</vt:lpstr>
      <vt:lpstr>XML-RPC Basic Types</vt:lpstr>
      <vt:lpstr>XML-RPC &lt;struct&gt;</vt:lpstr>
      <vt:lpstr>XML-RPC &lt;array&gt;</vt:lpstr>
      <vt:lpstr>Response example</vt:lpstr>
      <vt:lpstr>Fault-Response example</vt:lpstr>
      <vt:lpstr>XML-RPC extensions</vt:lpstr>
      <vt:lpstr>SOAP</vt:lpstr>
      <vt:lpstr>Soap namespaces</vt:lpstr>
      <vt:lpstr>SOAP envelope</vt:lpstr>
      <vt:lpstr>SOAP message example</vt:lpstr>
      <vt:lpstr>SOAP message details</vt:lpstr>
      <vt:lpstr>SOAP conversation Example (I)</vt:lpstr>
      <vt:lpstr>SOAP conversation Example (II)</vt:lpstr>
      <vt:lpstr>SOAP conversation Example (III)</vt:lpstr>
      <vt:lpstr>SOAP protocol binding</vt:lpstr>
      <vt:lpstr>Using SOAP for RPC</vt:lpstr>
      <vt:lpstr>SOAP data types (I)</vt:lpstr>
      <vt:lpstr>SOAP Arrays</vt:lpstr>
      <vt:lpstr>SOAP Array Examples</vt:lpstr>
      <vt:lpstr>SOAP data types (II)</vt:lpstr>
      <vt:lpstr>SOAP data types (III)</vt:lpstr>
      <vt:lpstr>SOAP Faults</vt:lpstr>
      <vt:lpstr>Web Service Description Language</vt:lpstr>
      <vt:lpstr>WSDL Service (I)</vt:lpstr>
      <vt:lpstr>WSDL Example</vt:lpstr>
      <vt:lpstr>WSDL Type information</vt:lpstr>
      <vt:lpstr>Using a Web Service</vt:lpstr>
      <vt:lpstr>Limits of WSDL</vt:lpstr>
      <vt:lpstr>UDDI</vt:lpstr>
      <vt:lpstr>Web services in HEP</vt:lpstr>
      <vt:lpstr>Summary</vt:lpstr>
      <vt:lpstr>Links</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PKI and few deployment hints</dc:title>
  <dc:subject>An introduction to PKI and few deployment hints</dc:subject>
  <dc:creator>Alberto Pace</dc:creator>
  <cp:keywords/>
  <dc:description/>
  <cp:lastModifiedBy>Alberto Pace</cp:lastModifiedBy>
  <cp:revision>241</cp:revision>
  <dcterms:created xsi:type="dcterms:W3CDTF">2002-11-07T09:51:51Z</dcterms:created>
  <dcterms:modified xsi:type="dcterms:W3CDTF">2007-06-28T14:43:34Z</dcterms:modified>
</cp:coreProperties>
</file>